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57" r:id="rId3"/>
    <p:sldId id="270" r:id="rId4"/>
    <p:sldId id="277" r:id="rId5"/>
    <p:sldId id="285" r:id="rId6"/>
    <p:sldId id="262" r:id="rId7"/>
    <p:sldId id="286" r:id="rId8"/>
    <p:sldId id="287" r:id="rId9"/>
    <p:sldId id="288" r:id="rId10"/>
    <p:sldId id="276" r:id="rId11"/>
    <p:sldId id="283" r:id="rId12"/>
    <p:sldId id="284" r:id="rId13"/>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85" autoAdjust="0"/>
    <p:restoredTop sz="94660"/>
  </p:normalViewPr>
  <p:slideViewPr>
    <p:cSldViewPr snapToGrid="0">
      <p:cViewPr varScale="1">
        <p:scale>
          <a:sx n="90" d="100"/>
          <a:sy n="90" d="100"/>
        </p:scale>
        <p:origin x="79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625" cy="340265"/>
          </a:xfrm>
          <a:prstGeom prst="rect">
            <a:avLst/>
          </a:prstGeom>
        </p:spPr>
        <p:txBody>
          <a:bodyPr vert="horz" lIns="91440" tIns="45720" rIns="91440" bIns="45720" rtlCol="0"/>
          <a:lstStyle>
            <a:lvl1pPr algn="l">
              <a:defRPr sz="1200"/>
            </a:lvl1pPr>
          </a:lstStyle>
          <a:p>
            <a:r>
              <a:rPr lang="en-GB"/>
              <a:t>GCSE PROD DES: FLAT PACK LAMP 02 DESIGN BRIEF</a:t>
            </a:r>
          </a:p>
        </p:txBody>
      </p:sp>
      <p:sp>
        <p:nvSpPr>
          <p:cNvPr id="3" name="Date Placeholder 2"/>
          <p:cNvSpPr>
            <a:spLocks noGrp="1"/>
          </p:cNvSpPr>
          <p:nvPr>
            <p:ph type="dt" sz="quarter" idx="1"/>
          </p:nvPr>
        </p:nvSpPr>
        <p:spPr>
          <a:xfrm>
            <a:off x="5621696" y="0"/>
            <a:ext cx="4302625" cy="340265"/>
          </a:xfrm>
          <a:prstGeom prst="rect">
            <a:avLst/>
          </a:prstGeom>
        </p:spPr>
        <p:txBody>
          <a:bodyPr vert="horz" lIns="91440" tIns="45720" rIns="91440" bIns="45720" rtlCol="0"/>
          <a:lstStyle>
            <a:lvl1pPr algn="r">
              <a:defRPr sz="1200"/>
            </a:lvl1pPr>
          </a:lstStyle>
          <a:p>
            <a:fld id="{057AA52C-B567-40AB-A5D5-545632955742}" type="datetimeFigureOut">
              <a:rPr lang="en-GB" smtClean="0"/>
              <a:t>21/10/2022</a:t>
            </a:fld>
            <a:endParaRPr lang="en-GB"/>
          </a:p>
        </p:txBody>
      </p:sp>
      <p:sp>
        <p:nvSpPr>
          <p:cNvPr id="4" name="Footer Placeholder 3"/>
          <p:cNvSpPr>
            <a:spLocks noGrp="1"/>
          </p:cNvSpPr>
          <p:nvPr>
            <p:ph type="ftr" sz="quarter" idx="2"/>
          </p:nvPr>
        </p:nvSpPr>
        <p:spPr>
          <a:xfrm>
            <a:off x="0" y="6456324"/>
            <a:ext cx="4302625" cy="340264"/>
          </a:xfrm>
          <a:prstGeom prst="rect">
            <a:avLst/>
          </a:prstGeom>
        </p:spPr>
        <p:txBody>
          <a:bodyPr vert="horz" lIns="91440" tIns="45720" rIns="91440" bIns="45720" rtlCol="0" anchor="b"/>
          <a:lstStyle>
            <a:lvl1pPr algn="l">
              <a:defRPr sz="1200"/>
            </a:lvl1pPr>
          </a:lstStyle>
          <a:p>
            <a:r>
              <a:rPr lang="en-GB"/>
              <a:t>CREATED BY J LEISK</a:t>
            </a:r>
          </a:p>
        </p:txBody>
      </p:sp>
      <p:sp>
        <p:nvSpPr>
          <p:cNvPr id="5" name="Slide Number Placeholder 4"/>
          <p:cNvSpPr>
            <a:spLocks noGrp="1"/>
          </p:cNvSpPr>
          <p:nvPr>
            <p:ph type="sldNum" sz="quarter" idx="3"/>
          </p:nvPr>
        </p:nvSpPr>
        <p:spPr>
          <a:xfrm>
            <a:off x="5621696" y="6456324"/>
            <a:ext cx="4302625" cy="340264"/>
          </a:xfrm>
          <a:prstGeom prst="rect">
            <a:avLst/>
          </a:prstGeom>
        </p:spPr>
        <p:txBody>
          <a:bodyPr vert="horz" lIns="91440" tIns="45720" rIns="91440" bIns="45720" rtlCol="0" anchor="b"/>
          <a:lstStyle>
            <a:lvl1pPr algn="r">
              <a:defRPr sz="1200"/>
            </a:lvl1pPr>
          </a:lstStyle>
          <a:p>
            <a:fld id="{5545563F-ECA6-47E1-8942-67205575A4E7}" type="slidenum">
              <a:rPr lang="en-GB" smtClean="0"/>
              <a:t>‹#›</a:t>
            </a:fld>
            <a:endParaRPr lang="en-GB"/>
          </a:p>
        </p:txBody>
      </p:sp>
    </p:spTree>
    <p:extLst>
      <p:ext uri="{BB962C8B-B14F-4D97-AF65-F5344CB8AC3E}">
        <p14:creationId xmlns:p14="http://schemas.microsoft.com/office/powerpoint/2010/main" val="1559413478"/>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39725"/>
          </a:xfrm>
          <a:prstGeom prst="rect">
            <a:avLst/>
          </a:prstGeom>
        </p:spPr>
        <p:txBody>
          <a:bodyPr vert="horz" lIns="91440" tIns="45720" rIns="91440" bIns="45720" rtlCol="0"/>
          <a:lstStyle>
            <a:lvl1pPr algn="l">
              <a:defRPr sz="1200"/>
            </a:lvl1pPr>
          </a:lstStyle>
          <a:p>
            <a:r>
              <a:rPr lang="en-GB"/>
              <a:t>GCSE PROD DES: FLAT PACK LAMP 02 DESIGN BRIEF</a:t>
            </a:r>
          </a:p>
        </p:txBody>
      </p:sp>
      <p:sp>
        <p:nvSpPr>
          <p:cNvPr id="3" name="Date Placeholder 2"/>
          <p:cNvSpPr>
            <a:spLocks noGrp="1"/>
          </p:cNvSpPr>
          <p:nvPr>
            <p:ph type="dt" idx="1"/>
          </p:nvPr>
        </p:nvSpPr>
        <p:spPr>
          <a:xfrm>
            <a:off x="5622925" y="0"/>
            <a:ext cx="4302125" cy="339725"/>
          </a:xfrm>
          <a:prstGeom prst="rect">
            <a:avLst/>
          </a:prstGeom>
        </p:spPr>
        <p:txBody>
          <a:bodyPr vert="horz" lIns="91440" tIns="45720" rIns="91440" bIns="45720" rtlCol="0"/>
          <a:lstStyle>
            <a:lvl1pPr algn="r">
              <a:defRPr sz="1200"/>
            </a:lvl1pPr>
          </a:lstStyle>
          <a:p>
            <a:fld id="{EBAAD869-2561-46E1-99CE-5DBD729294D3}" type="datetimeFigureOut">
              <a:rPr lang="en-GB" smtClean="0"/>
              <a:t>21/10/2022</a:t>
            </a:fld>
            <a:endParaRPr lang="en-GB"/>
          </a:p>
        </p:txBody>
      </p:sp>
      <p:sp>
        <p:nvSpPr>
          <p:cNvPr id="4" name="Slide Image Placeholder 3"/>
          <p:cNvSpPr>
            <a:spLocks noGrp="1" noRot="1" noChangeAspect="1"/>
          </p:cNvSpPr>
          <p:nvPr>
            <p:ph type="sldImg" idx="2"/>
          </p:nvPr>
        </p:nvSpPr>
        <p:spPr>
          <a:xfrm>
            <a:off x="2697163" y="509588"/>
            <a:ext cx="4532312" cy="25495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188" y="3228975"/>
            <a:ext cx="7942262" cy="305911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6363"/>
            <a:ext cx="4302125" cy="339725"/>
          </a:xfrm>
          <a:prstGeom prst="rect">
            <a:avLst/>
          </a:prstGeom>
        </p:spPr>
        <p:txBody>
          <a:bodyPr vert="horz" lIns="91440" tIns="45720" rIns="91440" bIns="45720" rtlCol="0" anchor="b"/>
          <a:lstStyle>
            <a:lvl1pPr algn="l">
              <a:defRPr sz="1200"/>
            </a:lvl1pPr>
          </a:lstStyle>
          <a:p>
            <a:r>
              <a:rPr lang="en-GB"/>
              <a:t>CREATED BY J LEISK</a:t>
            </a:r>
          </a:p>
        </p:txBody>
      </p:sp>
      <p:sp>
        <p:nvSpPr>
          <p:cNvPr id="7" name="Slide Number Placeholder 6"/>
          <p:cNvSpPr>
            <a:spLocks noGrp="1"/>
          </p:cNvSpPr>
          <p:nvPr>
            <p:ph type="sldNum" sz="quarter" idx="5"/>
          </p:nvPr>
        </p:nvSpPr>
        <p:spPr>
          <a:xfrm>
            <a:off x="5622925" y="6456363"/>
            <a:ext cx="4302125" cy="339725"/>
          </a:xfrm>
          <a:prstGeom prst="rect">
            <a:avLst/>
          </a:prstGeom>
        </p:spPr>
        <p:txBody>
          <a:bodyPr vert="horz" lIns="91440" tIns="45720" rIns="91440" bIns="45720" rtlCol="0" anchor="b"/>
          <a:lstStyle>
            <a:lvl1pPr algn="r">
              <a:defRPr sz="1200"/>
            </a:lvl1pPr>
          </a:lstStyle>
          <a:p>
            <a:fld id="{F58FD0F2-E1C6-43F6-B9ED-FFA581EBF5B3}" type="slidenum">
              <a:rPr lang="en-GB" smtClean="0"/>
              <a:t>‹#›</a:t>
            </a:fld>
            <a:endParaRPr lang="en-GB"/>
          </a:p>
        </p:txBody>
      </p:sp>
    </p:spTree>
    <p:extLst>
      <p:ext uri="{BB962C8B-B14F-4D97-AF65-F5344CB8AC3E}">
        <p14:creationId xmlns:p14="http://schemas.microsoft.com/office/powerpoint/2010/main" val="2007798293"/>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58FD0F2-E1C6-43F6-B9ED-FFA581EBF5B3}" type="slidenum">
              <a:rPr lang="en-GB" smtClean="0"/>
              <a:t>1</a:t>
            </a:fld>
            <a:endParaRPr lang="en-GB"/>
          </a:p>
        </p:txBody>
      </p:sp>
      <p:sp>
        <p:nvSpPr>
          <p:cNvPr id="5" name="Footer Placeholder 4"/>
          <p:cNvSpPr>
            <a:spLocks noGrp="1"/>
          </p:cNvSpPr>
          <p:nvPr>
            <p:ph type="ftr" sz="quarter" idx="11"/>
          </p:nvPr>
        </p:nvSpPr>
        <p:spPr/>
        <p:txBody>
          <a:bodyPr/>
          <a:lstStyle/>
          <a:p>
            <a:r>
              <a:rPr lang="en-GB"/>
              <a:t>CREATED BY J LEISK</a:t>
            </a:r>
          </a:p>
        </p:txBody>
      </p:sp>
      <p:sp>
        <p:nvSpPr>
          <p:cNvPr id="6" name="Header Placeholder 5"/>
          <p:cNvSpPr>
            <a:spLocks noGrp="1"/>
          </p:cNvSpPr>
          <p:nvPr>
            <p:ph type="hdr" sz="quarter" idx="12"/>
          </p:nvPr>
        </p:nvSpPr>
        <p:spPr/>
        <p:txBody>
          <a:bodyPr/>
          <a:lstStyle/>
          <a:p>
            <a:r>
              <a:rPr lang="en-GB"/>
              <a:t>GCSE PROD DES: FLAT PACK LAMP 02 DESIGN BRIEF</a:t>
            </a:r>
          </a:p>
        </p:txBody>
      </p:sp>
    </p:spTree>
    <p:extLst>
      <p:ext uri="{BB962C8B-B14F-4D97-AF65-F5344CB8AC3E}">
        <p14:creationId xmlns:p14="http://schemas.microsoft.com/office/powerpoint/2010/main" val="4233283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https://youtu.be/5wCH3nBUPU4</a:t>
            </a:r>
          </a:p>
        </p:txBody>
      </p:sp>
      <p:sp>
        <p:nvSpPr>
          <p:cNvPr id="4" name="Header Placeholder 3"/>
          <p:cNvSpPr>
            <a:spLocks noGrp="1"/>
          </p:cNvSpPr>
          <p:nvPr>
            <p:ph type="hdr" sz="quarter" idx="10"/>
          </p:nvPr>
        </p:nvSpPr>
        <p:spPr/>
        <p:txBody>
          <a:bodyPr/>
          <a:lstStyle/>
          <a:p>
            <a:r>
              <a:rPr lang="en-GB"/>
              <a:t>GCSE PROD DES: FLAT PACK LAMP 02 DESIGN BRIEF</a:t>
            </a:r>
          </a:p>
        </p:txBody>
      </p:sp>
      <p:sp>
        <p:nvSpPr>
          <p:cNvPr id="5" name="Footer Placeholder 4"/>
          <p:cNvSpPr>
            <a:spLocks noGrp="1"/>
          </p:cNvSpPr>
          <p:nvPr>
            <p:ph type="ftr" sz="quarter" idx="11"/>
          </p:nvPr>
        </p:nvSpPr>
        <p:spPr/>
        <p:txBody>
          <a:bodyPr/>
          <a:lstStyle/>
          <a:p>
            <a:r>
              <a:rPr lang="en-GB"/>
              <a:t>CREATED BY J LEISK</a:t>
            </a:r>
          </a:p>
        </p:txBody>
      </p:sp>
      <p:sp>
        <p:nvSpPr>
          <p:cNvPr id="6" name="Slide Number Placeholder 5"/>
          <p:cNvSpPr>
            <a:spLocks noGrp="1"/>
          </p:cNvSpPr>
          <p:nvPr>
            <p:ph type="sldNum" sz="quarter" idx="12"/>
          </p:nvPr>
        </p:nvSpPr>
        <p:spPr/>
        <p:txBody>
          <a:bodyPr/>
          <a:lstStyle/>
          <a:p>
            <a:fld id="{F58FD0F2-E1C6-43F6-B9ED-FFA581EBF5B3}" type="slidenum">
              <a:rPr lang="en-GB" smtClean="0"/>
              <a:t>5</a:t>
            </a:fld>
            <a:endParaRPr lang="en-GB"/>
          </a:p>
        </p:txBody>
      </p:sp>
    </p:spTree>
    <p:extLst>
      <p:ext uri="{BB962C8B-B14F-4D97-AF65-F5344CB8AC3E}">
        <p14:creationId xmlns:p14="http://schemas.microsoft.com/office/powerpoint/2010/main" val="616818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876960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3571136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5C4B5-D573-4A8B-924C-7638EA994C6D}" type="datetimeFigureOut">
              <a:rPr lang="en-GB" smtClean="0"/>
              <a:t>21/10/2022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902085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E35C4B5-D573-4A8B-924C-7638EA994C6D}" type="datetimeFigureOut">
              <a:rPr lang="en-GB" smtClean="0"/>
              <a:t>21/10/2022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1242549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E35C4B5-D573-4A8B-924C-7638EA994C6D}" type="datetimeFigureOut">
              <a:rPr lang="en-GB" smtClean="0"/>
              <a:t>21/10/2022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435591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E35C4B5-D573-4A8B-924C-7638EA994C6D}" type="datetimeFigureOut">
              <a:rPr lang="en-GB" smtClean="0"/>
              <a:t>21/10/2022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1517135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5C4B5-D573-4A8B-924C-7638EA994C6D}" type="datetimeFigureOut">
              <a:rPr lang="en-GB" smtClean="0"/>
              <a:t>21/10/2022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4126138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5C4B5-D573-4A8B-924C-7638EA994C6D}" type="datetimeFigureOut">
              <a:rPr lang="en-GB" smtClean="0"/>
              <a:t>21/10/2022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3557773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5C4B5-D573-4A8B-924C-7638EA994C6D}" type="datetimeFigureOut">
              <a:rPr lang="en-GB" smtClean="0"/>
              <a:t>21/10/2022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1277916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382760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21/10/2022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484902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35C4B5-D573-4A8B-924C-7638EA994C6D}" type="datetimeFigureOut">
              <a:rPr lang="en-GB" smtClean="0"/>
              <a:t>21/10/2022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894772-906D-4975-B80C-A7158180A26F}" type="slidenum">
              <a:rPr lang="en-GB" smtClean="0"/>
              <a:t>‹#›</a:t>
            </a:fld>
            <a:endParaRPr lang="en-GB"/>
          </a:p>
        </p:txBody>
      </p:sp>
    </p:spTree>
    <p:extLst>
      <p:ext uri="{BB962C8B-B14F-4D97-AF65-F5344CB8AC3E}">
        <p14:creationId xmlns:p14="http://schemas.microsoft.com/office/powerpoint/2010/main" val="802069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youtu.be/5wCH3nBUPU4"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EQss_uIwNLM"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7" name="Picture 6"/>
          <p:cNvPicPr>
            <a:picLocks noChangeAspect="1"/>
          </p:cNvPicPr>
          <p:nvPr/>
        </p:nvPicPr>
        <p:blipFill>
          <a:blip r:embed="rId4"/>
          <a:stretch>
            <a:fillRect/>
          </a:stretch>
        </p:blipFill>
        <p:spPr>
          <a:xfrm>
            <a:off x="8551694" y="2172788"/>
            <a:ext cx="3295399" cy="3789709"/>
          </a:xfrm>
          <a:prstGeom prst="rect">
            <a:avLst/>
          </a:prstGeom>
          <a:effectLst>
            <a:outerShdw blurRad="50800" dist="38100" dir="2700000" algn="tl" rotWithShape="0">
              <a:prstClr val="black">
                <a:alpha val="40000"/>
              </a:prstClr>
            </a:outerShdw>
          </a:effectLst>
        </p:spPr>
      </p:pic>
      <p:sp>
        <p:nvSpPr>
          <p:cNvPr id="5" name="TextBox 4"/>
          <p:cNvSpPr txBox="1"/>
          <p:nvPr/>
        </p:nvSpPr>
        <p:spPr>
          <a:xfrm>
            <a:off x="372861" y="3870210"/>
            <a:ext cx="9028590" cy="707886"/>
          </a:xfrm>
          <a:prstGeom prst="rect">
            <a:avLst/>
          </a:prstGeom>
          <a:noFill/>
        </p:spPr>
        <p:txBody>
          <a:bodyPr wrap="square" rtlCol="0">
            <a:spAutoFit/>
          </a:bodyPr>
          <a:lstStyle/>
          <a:p>
            <a:r>
              <a:rPr lang="en-GB" sz="4000" dirty="0">
                <a:solidFill>
                  <a:srgbClr val="FFC000"/>
                </a:solidFill>
                <a:effectLst>
                  <a:outerShdw blurRad="38100" dist="38100" dir="2700000" algn="tl">
                    <a:srgbClr val="000000">
                      <a:alpha val="43137"/>
                    </a:srgbClr>
                  </a:outerShdw>
                </a:effectLst>
                <a:latin typeface="Century Gothic" panose="020B0502020202020204" pitchFamily="34" charset="0"/>
              </a:rPr>
              <a:t>GCSE DESIGN &amp; TECHNOLOGY</a:t>
            </a:r>
          </a:p>
        </p:txBody>
      </p:sp>
      <p:sp>
        <p:nvSpPr>
          <p:cNvPr id="11" name="Rectangle 10"/>
          <p:cNvSpPr/>
          <p:nvPr/>
        </p:nvSpPr>
        <p:spPr>
          <a:xfrm>
            <a:off x="0" y="4785064"/>
            <a:ext cx="12192000" cy="2072936"/>
          </a:xfrm>
          <a:prstGeom prst="rect">
            <a:avLst/>
          </a:prstGeom>
          <a:solidFill>
            <a:schemeClr val="bg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72861" y="5048027"/>
            <a:ext cx="3213718" cy="1477273"/>
          </a:xfrm>
          <a:prstGeom prst="rect">
            <a:avLst/>
          </a:prstGeom>
          <a:effectLst>
            <a:outerShdw blurRad="50800" dist="38100" dir="2700000" algn="tl" rotWithShape="0">
              <a:prstClr val="black">
                <a:alpha val="40000"/>
              </a:prstClr>
            </a:outerShdw>
          </a:effectLst>
        </p:spPr>
      </p:pic>
      <p:sp>
        <p:nvSpPr>
          <p:cNvPr id="8" name="TextBox 7"/>
          <p:cNvSpPr txBox="1"/>
          <p:nvPr/>
        </p:nvSpPr>
        <p:spPr>
          <a:xfrm>
            <a:off x="372861" y="306061"/>
            <a:ext cx="9028590" cy="1569660"/>
          </a:xfrm>
          <a:prstGeom prst="rect">
            <a:avLst/>
          </a:prstGeom>
          <a:noFill/>
        </p:spPr>
        <p:txBody>
          <a:bodyPr wrap="square" rtlCol="0">
            <a:spAutoFit/>
          </a:bodyPr>
          <a:lstStyle/>
          <a:p>
            <a:r>
              <a:rPr lang="en-GB" sz="9600" dirty="0">
                <a:solidFill>
                  <a:srgbClr val="FFC000"/>
                </a:solidFill>
                <a:effectLst>
                  <a:outerShdw blurRad="38100" dist="38100" dir="2700000" algn="tl">
                    <a:srgbClr val="000000">
                      <a:alpha val="43137"/>
                    </a:srgbClr>
                  </a:outerShdw>
                </a:effectLst>
                <a:latin typeface="Century Gothic" panose="020B0502020202020204" pitchFamily="34" charset="0"/>
              </a:rPr>
              <a:t>INITIAL IDEAS</a:t>
            </a:r>
          </a:p>
        </p:txBody>
      </p:sp>
      <p:sp>
        <p:nvSpPr>
          <p:cNvPr id="9" name="TextBox 8"/>
          <p:cNvSpPr txBox="1"/>
          <p:nvPr/>
        </p:nvSpPr>
        <p:spPr>
          <a:xfrm>
            <a:off x="2961825" y="5445555"/>
            <a:ext cx="9028590" cy="707886"/>
          </a:xfrm>
          <a:prstGeom prst="rect">
            <a:avLst/>
          </a:prstGeom>
          <a:noFill/>
        </p:spPr>
        <p:txBody>
          <a:bodyPr wrap="square" rtlCol="0">
            <a:spAutoFit/>
          </a:bodyPr>
          <a:lstStyle/>
          <a:p>
            <a:pPr algn="r"/>
            <a:r>
              <a:rPr lang="en-GB" sz="4000" dirty="0">
                <a:solidFill>
                  <a:schemeClr val="tx1">
                    <a:lumMod val="85000"/>
                    <a:lumOff val="15000"/>
                  </a:schemeClr>
                </a:solidFill>
                <a:effectLst>
                  <a:outerShdw blurRad="38100" dist="38100" dir="2700000" algn="tl">
                    <a:srgbClr val="000000">
                      <a:alpha val="43137"/>
                    </a:srgbClr>
                  </a:outerShdw>
                </a:effectLst>
                <a:latin typeface="Century Gothic" panose="020B0502020202020204" pitchFamily="34" charset="0"/>
              </a:rPr>
              <a:t>Non-Exam Assessment (NEA)</a:t>
            </a:r>
          </a:p>
        </p:txBody>
      </p:sp>
    </p:spTree>
    <p:extLst>
      <p:ext uri="{BB962C8B-B14F-4D97-AF65-F5344CB8AC3E}">
        <p14:creationId xmlns:p14="http://schemas.microsoft.com/office/powerpoint/2010/main" val="3490144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250" fill="hold"/>
                                        <p:tgtEl>
                                          <p:spTgt spid="7"/>
                                        </p:tgtEl>
                                        <p:attrNameLst>
                                          <p:attrName>ppt_x</p:attrName>
                                        </p:attrNameLst>
                                      </p:cBhvr>
                                      <p:tavLst>
                                        <p:tav tm="0">
                                          <p:val>
                                            <p:strVal val="#ppt_x"/>
                                          </p:val>
                                        </p:tav>
                                        <p:tav tm="100000">
                                          <p:val>
                                            <p:strVal val="#ppt_x"/>
                                          </p:val>
                                        </p:tav>
                                      </p:tavLst>
                                    </p:anim>
                                    <p:anim calcmode="lin" valueType="num">
                                      <p:cBhvr additive="base">
                                        <p:cTn id="8" dur="125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graphicFrame>
        <p:nvGraphicFramePr>
          <p:cNvPr id="2" name="Table 1"/>
          <p:cNvGraphicFramePr>
            <a:graphicFrameLocks noGrp="1"/>
          </p:cNvGraphicFramePr>
          <p:nvPr>
            <p:extLst>
              <p:ext uri="{D42A27DB-BD31-4B8C-83A1-F6EECF244321}">
                <p14:modId xmlns:p14="http://schemas.microsoft.com/office/powerpoint/2010/main" val="589602501"/>
              </p:ext>
            </p:extLst>
          </p:nvPr>
        </p:nvGraphicFramePr>
        <p:xfrm>
          <a:off x="6096000" y="1197430"/>
          <a:ext cx="5497285" cy="3877490"/>
        </p:xfrm>
        <a:graphic>
          <a:graphicData uri="http://schemas.openxmlformats.org/drawingml/2006/table">
            <a:tbl>
              <a:tblPr firstRow="1" bandRow="1">
                <a:tableStyleId>{5940675A-B579-460E-94D1-54222C63F5DA}</a:tableStyleId>
              </a:tblPr>
              <a:tblGrid>
                <a:gridCol w="1012371">
                  <a:extLst>
                    <a:ext uri="{9D8B030D-6E8A-4147-A177-3AD203B41FA5}">
                      <a16:colId xmlns:a16="http://schemas.microsoft.com/office/drawing/2014/main" val="20000"/>
                    </a:ext>
                  </a:extLst>
                </a:gridCol>
                <a:gridCol w="3561543">
                  <a:extLst>
                    <a:ext uri="{9D8B030D-6E8A-4147-A177-3AD203B41FA5}">
                      <a16:colId xmlns:a16="http://schemas.microsoft.com/office/drawing/2014/main" val="20001"/>
                    </a:ext>
                  </a:extLst>
                </a:gridCol>
                <a:gridCol w="923371">
                  <a:extLst>
                    <a:ext uri="{9D8B030D-6E8A-4147-A177-3AD203B41FA5}">
                      <a16:colId xmlns:a16="http://schemas.microsoft.com/office/drawing/2014/main" val="20002"/>
                    </a:ext>
                  </a:extLst>
                </a:gridCol>
              </a:tblGrid>
              <a:tr h="394930">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Section</a:t>
                      </a:r>
                    </a:p>
                  </a:txBody>
                  <a:tcPr anchor="ctr">
                    <a:solidFill>
                      <a:srgbClr val="7030A0"/>
                    </a:solidFill>
                  </a:tcP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Criteria</a:t>
                      </a:r>
                    </a:p>
                  </a:txBody>
                  <a:tcPr anchor="ctr">
                    <a:solidFill>
                      <a:srgbClr val="7030A0"/>
                    </a:solidFill>
                  </a:tcP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Marks</a:t>
                      </a:r>
                    </a:p>
                  </a:txBody>
                  <a:tcPr anchor="ctr">
                    <a:solidFill>
                      <a:srgbClr val="7030A0"/>
                    </a:solidFill>
                  </a:tcPr>
                </a:tc>
                <a:extLst>
                  <a:ext uri="{0D108BD9-81ED-4DB2-BD59-A6C34878D82A}">
                    <a16:rowId xmlns:a16="http://schemas.microsoft.com/office/drawing/2014/main" val="10000"/>
                  </a:ext>
                </a:extLst>
              </a:tr>
              <a:tr h="682151">
                <a:tc>
                  <a:txBody>
                    <a:bodyPr/>
                    <a:lstStyle/>
                    <a:p>
                      <a:pPr algn="ctr"/>
                      <a:r>
                        <a:rPr lang="en-GB" sz="1800" dirty="0">
                          <a:solidFill>
                            <a:schemeClr val="bg1"/>
                          </a:solidFill>
                          <a:effectLst>
                            <a:outerShdw blurRad="38100" dist="38100" dir="2700000" algn="tl">
                              <a:srgbClr val="000000">
                                <a:alpha val="43137"/>
                              </a:srgbClr>
                            </a:outerShdw>
                          </a:effectLst>
                          <a:latin typeface="Century Gothic" panose="020B0502020202020204" pitchFamily="34" charset="0"/>
                        </a:rPr>
                        <a:t>A</a:t>
                      </a:r>
                    </a:p>
                  </a:txBody>
                  <a:tcPr anchor="ct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Identifying &amp; investigating design possibilities</a:t>
                      </a:r>
                    </a:p>
                  </a:txBody>
                  <a:tcPr anchor="ctr"/>
                </a:tc>
                <a:tc>
                  <a:txBody>
                    <a:bodyPr/>
                    <a:lstStyle/>
                    <a:p>
                      <a:pPr algn="ct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10</a:t>
                      </a:r>
                    </a:p>
                  </a:txBody>
                  <a:tcPr anchor="ctr"/>
                </a:tc>
                <a:extLst>
                  <a:ext uri="{0D108BD9-81ED-4DB2-BD59-A6C34878D82A}">
                    <a16:rowId xmlns:a16="http://schemas.microsoft.com/office/drawing/2014/main" val="10001"/>
                  </a:ext>
                </a:extLst>
              </a:tr>
              <a:tr h="682151">
                <a:tc>
                  <a:txBody>
                    <a:bodyPr/>
                    <a:lstStyle/>
                    <a:p>
                      <a:pPr algn="ctr"/>
                      <a:r>
                        <a:rPr lang="en-GB" sz="1800" dirty="0">
                          <a:solidFill>
                            <a:schemeClr val="bg1"/>
                          </a:solidFill>
                          <a:effectLst>
                            <a:outerShdw blurRad="38100" dist="38100" dir="2700000" algn="tl">
                              <a:srgbClr val="000000">
                                <a:alpha val="43137"/>
                              </a:srgbClr>
                            </a:outerShdw>
                          </a:effectLst>
                          <a:latin typeface="Century Gothic" panose="020B0502020202020204" pitchFamily="34" charset="0"/>
                        </a:rPr>
                        <a:t>B</a:t>
                      </a:r>
                    </a:p>
                  </a:txBody>
                  <a:tcPr anchor="ctr">
                    <a:noFill/>
                  </a:tcP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Producing a design brief &amp; specification</a:t>
                      </a:r>
                    </a:p>
                  </a:txBody>
                  <a:tcPr anchor="ctr">
                    <a:noFill/>
                  </a:tcPr>
                </a:tc>
                <a:tc>
                  <a:txBody>
                    <a:bodyPr/>
                    <a:lstStyle/>
                    <a:p>
                      <a:pPr algn="ct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10</a:t>
                      </a:r>
                    </a:p>
                  </a:txBody>
                  <a:tcPr anchor="ctr">
                    <a:noFill/>
                  </a:tcPr>
                </a:tc>
                <a:extLst>
                  <a:ext uri="{0D108BD9-81ED-4DB2-BD59-A6C34878D82A}">
                    <a16:rowId xmlns:a16="http://schemas.microsoft.com/office/drawing/2014/main" val="10002"/>
                  </a:ext>
                </a:extLst>
              </a:tr>
              <a:tr h="430832">
                <a:tc>
                  <a:txBody>
                    <a:bodyPr/>
                    <a:lstStyle/>
                    <a:p>
                      <a:pPr algn="ctr"/>
                      <a:r>
                        <a:rPr lang="en-GB" sz="1800" dirty="0">
                          <a:solidFill>
                            <a:schemeClr val="bg1"/>
                          </a:solidFill>
                          <a:effectLst>
                            <a:outerShdw blurRad="38100" dist="38100" dir="2700000" algn="tl">
                              <a:srgbClr val="000000">
                                <a:alpha val="43137"/>
                              </a:srgbClr>
                            </a:outerShdw>
                          </a:effectLst>
                          <a:latin typeface="Century Gothic" panose="020B0502020202020204" pitchFamily="34" charset="0"/>
                        </a:rPr>
                        <a:t>C</a:t>
                      </a:r>
                    </a:p>
                  </a:txBody>
                  <a:tcPr anchor="ctr">
                    <a:solidFill>
                      <a:srgbClr val="7030A0"/>
                    </a:solidFill>
                  </a:tcP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Generating design ideas </a:t>
                      </a:r>
                    </a:p>
                  </a:txBody>
                  <a:tcPr anchor="ctr">
                    <a:solidFill>
                      <a:srgbClr val="7030A0"/>
                    </a:solidFill>
                  </a:tcPr>
                </a:tc>
                <a:tc>
                  <a:txBody>
                    <a:bodyPr/>
                    <a:lstStyle/>
                    <a:p>
                      <a:pPr algn="ct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20</a:t>
                      </a:r>
                    </a:p>
                  </a:txBody>
                  <a:tcPr anchor="ctr">
                    <a:solidFill>
                      <a:srgbClr val="7030A0"/>
                    </a:solidFill>
                  </a:tcPr>
                </a:tc>
                <a:extLst>
                  <a:ext uri="{0D108BD9-81ED-4DB2-BD59-A6C34878D82A}">
                    <a16:rowId xmlns:a16="http://schemas.microsoft.com/office/drawing/2014/main" val="10003"/>
                  </a:ext>
                </a:extLst>
              </a:tr>
              <a:tr h="430832">
                <a:tc>
                  <a:txBody>
                    <a:bodyPr/>
                    <a:lstStyle/>
                    <a:p>
                      <a:pPr algn="ctr"/>
                      <a:r>
                        <a:rPr lang="en-GB" sz="1800" dirty="0">
                          <a:solidFill>
                            <a:schemeClr val="bg1"/>
                          </a:solidFill>
                          <a:effectLst>
                            <a:outerShdw blurRad="38100" dist="38100" dir="2700000" algn="tl">
                              <a:srgbClr val="000000">
                                <a:alpha val="43137"/>
                              </a:srgbClr>
                            </a:outerShdw>
                          </a:effectLst>
                          <a:latin typeface="Century Gothic" panose="020B0502020202020204" pitchFamily="34" charset="0"/>
                        </a:rPr>
                        <a:t>D</a:t>
                      </a:r>
                    </a:p>
                  </a:txBody>
                  <a:tcPr anchor="ct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Developing design ideas </a:t>
                      </a:r>
                    </a:p>
                  </a:txBody>
                  <a:tcPr anchor="ctr"/>
                </a:tc>
                <a:tc>
                  <a:txBody>
                    <a:bodyPr/>
                    <a:lstStyle/>
                    <a:p>
                      <a:pPr algn="ct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20</a:t>
                      </a:r>
                    </a:p>
                  </a:txBody>
                  <a:tcPr anchor="ctr"/>
                </a:tc>
                <a:extLst>
                  <a:ext uri="{0D108BD9-81ED-4DB2-BD59-A6C34878D82A}">
                    <a16:rowId xmlns:a16="http://schemas.microsoft.com/office/drawing/2014/main" val="10004"/>
                  </a:ext>
                </a:extLst>
              </a:tr>
              <a:tr h="430832">
                <a:tc>
                  <a:txBody>
                    <a:bodyPr/>
                    <a:lstStyle/>
                    <a:p>
                      <a:pPr algn="ctr"/>
                      <a:r>
                        <a:rPr lang="en-GB" sz="1800" dirty="0">
                          <a:solidFill>
                            <a:schemeClr val="bg1"/>
                          </a:solidFill>
                          <a:effectLst>
                            <a:outerShdw blurRad="38100" dist="38100" dir="2700000" algn="tl">
                              <a:srgbClr val="000000">
                                <a:alpha val="43137"/>
                              </a:srgbClr>
                            </a:outerShdw>
                          </a:effectLst>
                          <a:latin typeface="Century Gothic" panose="020B0502020202020204" pitchFamily="34" charset="0"/>
                        </a:rPr>
                        <a:t>E</a:t>
                      </a:r>
                    </a:p>
                  </a:txBody>
                  <a:tcPr anchor="ct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Realising design ideas </a:t>
                      </a:r>
                    </a:p>
                  </a:txBody>
                  <a:tcPr anchor="ctr"/>
                </a:tc>
                <a:tc>
                  <a:txBody>
                    <a:bodyPr/>
                    <a:lstStyle/>
                    <a:p>
                      <a:pPr algn="ct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20</a:t>
                      </a:r>
                    </a:p>
                  </a:txBody>
                  <a:tcPr anchor="ctr"/>
                </a:tc>
                <a:extLst>
                  <a:ext uri="{0D108BD9-81ED-4DB2-BD59-A6C34878D82A}">
                    <a16:rowId xmlns:a16="http://schemas.microsoft.com/office/drawing/2014/main" val="10005"/>
                  </a:ext>
                </a:extLst>
              </a:tr>
              <a:tr h="430832">
                <a:tc>
                  <a:txBody>
                    <a:bodyPr/>
                    <a:lstStyle/>
                    <a:p>
                      <a:pPr algn="ctr"/>
                      <a:r>
                        <a:rPr lang="en-GB" sz="1800" dirty="0">
                          <a:solidFill>
                            <a:schemeClr val="bg1"/>
                          </a:solidFill>
                          <a:effectLst>
                            <a:outerShdw blurRad="38100" dist="38100" dir="2700000" algn="tl">
                              <a:srgbClr val="000000">
                                <a:alpha val="43137"/>
                              </a:srgbClr>
                            </a:outerShdw>
                          </a:effectLst>
                          <a:latin typeface="Century Gothic" panose="020B0502020202020204" pitchFamily="34" charset="0"/>
                        </a:rPr>
                        <a:t>F</a:t>
                      </a:r>
                    </a:p>
                  </a:txBody>
                  <a:tcPr anchor="ctr"/>
                </a:tc>
                <a:tc>
                  <a:txBody>
                    <a:bodyPr/>
                    <a:lstStyle/>
                    <a:p>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Analysing &amp; evaluating</a:t>
                      </a:r>
                    </a:p>
                  </a:txBody>
                  <a:tcPr anchor="ctr"/>
                </a:tc>
                <a:tc>
                  <a:txBody>
                    <a:bodyPr/>
                    <a:lstStyle/>
                    <a:p>
                      <a:pPr algn="ct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20</a:t>
                      </a:r>
                    </a:p>
                  </a:txBody>
                  <a:tcPr anchor="ctr"/>
                </a:tc>
                <a:extLst>
                  <a:ext uri="{0D108BD9-81ED-4DB2-BD59-A6C34878D82A}">
                    <a16:rowId xmlns:a16="http://schemas.microsoft.com/office/drawing/2014/main" val="10006"/>
                  </a:ext>
                </a:extLst>
              </a:tr>
              <a:tr h="394930">
                <a:tc gridSpan="2">
                  <a:txBody>
                    <a:bodyPr/>
                    <a:lstStyle/>
                    <a:p>
                      <a:pPr algn="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Total</a:t>
                      </a:r>
                    </a:p>
                  </a:txBody>
                  <a:tcPr anchor="ctr"/>
                </a:tc>
                <a:tc hMerge="1">
                  <a:txBody>
                    <a:bodyPr/>
                    <a:lstStyle/>
                    <a:p>
                      <a:pPr algn="r"/>
                      <a:endParaRPr lang="en-GB" dirty="0"/>
                    </a:p>
                  </a:txBody>
                  <a:tcPr/>
                </a:tc>
                <a:tc>
                  <a:txBody>
                    <a:bodyPr/>
                    <a:lstStyle/>
                    <a:p>
                      <a:pPr algn="ct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100</a:t>
                      </a:r>
                      <a:endParaRPr lang="en-GB" sz="2000" dirty="0">
                        <a:solidFill>
                          <a:schemeClr val="bg1"/>
                        </a:solidFill>
                        <a:effectLst>
                          <a:outerShdw blurRad="38100" dist="38100" dir="2700000" algn="tl">
                            <a:srgbClr val="000000">
                              <a:alpha val="43137"/>
                            </a:srgbClr>
                          </a:outerShdw>
                        </a:effectLst>
                        <a:latin typeface="Century Gothic" panose="020B0502020202020204" pitchFamily="34" charset="0"/>
                      </a:endParaRPr>
                    </a:p>
                  </a:txBody>
                  <a:tcPr anchor="ctr"/>
                </a:tc>
                <a:extLst>
                  <a:ext uri="{0D108BD9-81ED-4DB2-BD59-A6C34878D82A}">
                    <a16:rowId xmlns:a16="http://schemas.microsoft.com/office/drawing/2014/main" val="10007"/>
                  </a:ext>
                </a:extLst>
              </a:tr>
            </a:tbl>
          </a:graphicData>
        </a:graphic>
      </p:graphicFrame>
      <p:sp>
        <p:nvSpPr>
          <p:cNvPr id="12" name="Rounded Rectangular Callout 11"/>
          <p:cNvSpPr/>
          <p:nvPr/>
        </p:nvSpPr>
        <p:spPr>
          <a:xfrm>
            <a:off x="6096000" y="5367920"/>
            <a:ext cx="5497286" cy="946281"/>
          </a:xfrm>
          <a:prstGeom prst="wedgeRoundRectCallout">
            <a:avLst>
              <a:gd name="adj1" fmla="val 29325"/>
              <a:gd name="adj2" fmla="val 48171"/>
              <a:gd name="adj3" fmla="val 16667"/>
            </a:avLst>
          </a:prstGeom>
          <a:solidFill>
            <a:srgbClr val="7030A0"/>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The maximum mark for your NEA is </a:t>
            </a:r>
            <a:r>
              <a:rPr lang="en-GB" sz="1600" b="1" dirty="0">
                <a:solidFill>
                  <a:schemeClr val="bg1"/>
                </a:solidFill>
                <a:effectLst>
                  <a:outerShdw blurRad="38100" dist="38100" dir="2700000" algn="tl">
                    <a:srgbClr val="000000">
                      <a:alpha val="43137"/>
                    </a:srgbClr>
                  </a:outerShdw>
                </a:effectLst>
                <a:latin typeface="Century Gothic" panose="020B0502020202020204" pitchFamily="34" charset="0"/>
              </a:rPr>
              <a:t>100</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 </a:t>
            </a:r>
          </a:p>
          <a:p>
            <a:pPr algn="ctr"/>
            <a:r>
              <a:rPr lang="en-GB" sz="1600" dirty="0">
                <a:solidFill>
                  <a:srgbClr val="FFFF00"/>
                </a:solidFill>
                <a:effectLst>
                  <a:outerShdw blurRad="38100" dist="38100" dir="2700000" algn="tl">
                    <a:srgbClr val="000000">
                      <a:alpha val="43137"/>
                    </a:srgbClr>
                  </a:outerShdw>
                </a:effectLst>
                <a:latin typeface="Century Gothic" panose="020B0502020202020204" pitchFamily="34" charset="0"/>
              </a:rPr>
              <a:t>The table shows the criteria for the NEA as well as how marks are allocated.</a:t>
            </a:r>
            <a:endParaRPr lang="en-GB" sz="1200" dirty="0">
              <a:solidFill>
                <a:srgbClr val="FFFF00"/>
              </a:solidFill>
              <a:effectLst>
                <a:outerShdw blurRad="38100" dist="38100" dir="2700000" algn="tl">
                  <a:srgbClr val="000000">
                    <a:alpha val="43137"/>
                  </a:srgbClr>
                </a:outerShdw>
              </a:effectLst>
              <a:latin typeface="Century Gothic" panose="020B0502020202020204" pitchFamily="34" charset="0"/>
            </a:endParaRPr>
          </a:p>
        </p:txBody>
      </p:sp>
      <p:sp>
        <p:nvSpPr>
          <p:cNvPr id="7" name="TextBox 6"/>
          <p:cNvSpPr txBox="1"/>
          <p:nvPr/>
        </p:nvSpPr>
        <p:spPr>
          <a:xfrm>
            <a:off x="380999" y="954353"/>
            <a:ext cx="5421088" cy="5539978"/>
          </a:xfrm>
          <a:prstGeom prst="rect">
            <a:avLst/>
          </a:prstGeom>
          <a:noFill/>
        </p:spPr>
        <p:txBody>
          <a:bodyPr wrap="square" rtlCol="0">
            <a:spAutoFit/>
          </a:bodyPr>
          <a:lstStyle/>
          <a:p>
            <a:pPr>
              <a:spcAft>
                <a:spcPts val="600"/>
              </a:spcAft>
            </a:pPr>
            <a:r>
              <a:rPr lang="en-GB" sz="2800" b="1" dirty="0">
                <a:solidFill>
                  <a:srgbClr val="92D050"/>
                </a:solidFill>
                <a:effectLst>
                  <a:outerShdw blurRad="38100" dist="38100" dir="2700000" algn="tl">
                    <a:srgbClr val="000000">
                      <a:alpha val="43137"/>
                    </a:srgbClr>
                  </a:outerShdw>
                </a:effectLst>
                <a:latin typeface="Century Gothic" panose="020B0502020202020204" pitchFamily="34" charset="0"/>
              </a:rPr>
              <a:t>Non-Exam Assessment (NEA)</a:t>
            </a:r>
            <a:br>
              <a:rPr lang="en-GB" sz="2800" b="1" dirty="0">
                <a:solidFill>
                  <a:srgbClr val="92D050"/>
                </a:solidFill>
                <a:effectLst>
                  <a:outerShdw blurRad="38100" dist="38100" dir="2700000" algn="tl">
                    <a:srgbClr val="000000">
                      <a:alpha val="43137"/>
                    </a:srgbClr>
                  </a:outerShdw>
                </a:effectLst>
                <a:latin typeface="Century Gothic" panose="020B0502020202020204" pitchFamily="34" charset="0"/>
              </a:rPr>
            </a:br>
            <a:r>
              <a:rPr lang="en-GB" dirty="0">
                <a:solidFill>
                  <a:schemeClr val="bg1"/>
                </a:solidFill>
                <a:effectLst>
                  <a:outerShdw blurRad="38100" dist="38100" dir="2700000" algn="tl">
                    <a:srgbClr val="000000">
                      <a:alpha val="43137"/>
                    </a:srgbClr>
                  </a:outerShdw>
                </a:effectLst>
                <a:latin typeface="Century Gothic" panose="020B0502020202020204" pitchFamily="34" charset="0"/>
              </a:rPr>
              <a:t>Previously referred to as controlled assessment or coursework.</a:t>
            </a:r>
          </a:p>
          <a:p>
            <a:pPr>
              <a:spcAft>
                <a:spcPts val="600"/>
              </a:spcAft>
            </a:pPr>
            <a:r>
              <a:rPr lang="en-GB" dirty="0">
                <a:solidFill>
                  <a:schemeClr val="bg1"/>
                </a:solidFill>
                <a:effectLst>
                  <a:outerShdw blurRad="38100" dist="38100" dir="2700000" algn="tl">
                    <a:srgbClr val="000000">
                      <a:alpha val="43137"/>
                    </a:srgbClr>
                  </a:outerShdw>
                </a:effectLst>
                <a:latin typeface="Century Gothic" panose="020B0502020202020204" pitchFamily="34" charset="0"/>
              </a:rPr>
              <a:t>It is a design a make project that includes:</a:t>
            </a:r>
          </a:p>
          <a:p>
            <a:pPr marL="342900" indent="-342900">
              <a:spcAft>
                <a:spcPts val="600"/>
              </a:spcAft>
              <a:buFont typeface="Arial" panose="020B0604020202020204" pitchFamily="34" charset="0"/>
              <a:buChar char="•"/>
            </a:pPr>
            <a:r>
              <a:rPr lang="en-GB" sz="2000" dirty="0">
                <a:solidFill>
                  <a:srgbClr val="FFFF00"/>
                </a:solidFill>
                <a:effectLst>
                  <a:outerShdw blurRad="38100" dist="38100" dir="2700000" algn="tl">
                    <a:srgbClr val="000000">
                      <a:alpha val="43137"/>
                    </a:srgbClr>
                  </a:outerShdw>
                </a:effectLst>
                <a:latin typeface="Century Gothic" panose="020B0502020202020204" pitchFamily="34" charset="0"/>
              </a:rPr>
              <a:t>A 20 page A3 design portfolio</a:t>
            </a:r>
          </a:p>
          <a:p>
            <a:pPr marL="342900" indent="-342900">
              <a:spcAft>
                <a:spcPts val="600"/>
              </a:spcAft>
              <a:buFont typeface="Arial" panose="020B0604020202020204" pitchFamily="34" charset="0"/>
              <a:buChar char="•"/>
            </a:pPr>
            <a:r>
              <a:rPr lang="en-GB" sz="2000" dirty="0">
                <a:solidFill>
                  <a:srgbClr val="FFFF00"/>
                </a:solidFill>
                <a:effectLst>
                  <a:outerShdw blurRad="38100" dist="38100" dir="2700000" algn="tl">
                    <a:srgbClr val="000000">
                      <a:alpha val="43137"/>
                    </a:srgbClr>
                  </a:outerShdw>
                </a:effectLst>
                <a:latin typeface="Century Gothic" panose="020B0502020202020204" pitchFamily="34" charset="0"/>
              </a:rPr>
              <a:t>A manufactured product</a:t>
            </a:r>
          </a:p>
          <a:p>
            <a:pPr>
              <a:spcAft>
                <a:spcPts val="600"/>
              </a:spcAft>
            </a:pP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NEA Criteria</a:t>
            </a:r>
            <a:b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br>
            <a:r>
              <a:rPr lang="en-GB" dirty="0">
                <a:solidFill>
                  <a:schemeClr val="bg1"/>
                </a:solidFill>
                <a:effectLst>
                  <a:outerShdw blurRad="38100" dist="38100" dir="2700000" algn="tl">
                    <a:srgbClr val="000000">
                      <a:alpha val="43137"/>
                    </a:srgbClr>
                  </a:outerShdw>
                </a:effectLst>
                <a:latin typeface="Century Gothic" panose="020B0502020202020204" pitchFamily="34" charset="0"/>
              </a:rPr>
              <a:t>When completed you will be given a </a:t>
            </a:r>
            <a:r>
              <a:rPr lang="en-GB" b="1" dirty="0">
                <a:solidFill>
                  <a:schemeClr val="bg1"/>
                </a:solidFill>
                <a:effectLst>
                  <a:outerShdw blurRad="38100" dist="38100" dir="2700000" algn="tl">
                    <a:srgbClr val="000000">
                      <a:alpha val="43137"/>
                    </a:srgbClr>
                  </a:outerShdw>
                </a:effectLst>
                <a:latin typeface="Century Gothic" panose="020B0502020202020204" pitchFamily="34" charset="0"/>
              </a:rPr>
              <a:t>mark out of 100</a:t>
            </a:r>
            <a:r>
              <a:rPr lang="en-GB" dirty="0">
                <a:solidFill>
                  <a:schemeClr val="bg1"/>
                </a:solidFill>
                <a:effectLst>
                  <a:outerShdw blurRad="38100" dist="38100" dir="2700000" algn="tl">
                    <a:srgbClr val="000000">
                      <a:alpha val="43137"/>
                    </a:srgbClr>
                  </a:outerShdw>
                </a:effectLst>
                <a:latin typeface="Century Gothic" panose="020B0502020202020204" pitchFamily="34" charset="0"/>
              </a:rPr>
              <a:t>. There are </a:t>
            </a:r>
            <a:r>
              <a:rPr lang="en-GB" b="1" dirty="0">
                <a:solidFill>
                  <a:schemeClr val="bg1"/>
                </a:solidFill>
                <a:effectLst>
                  <a:outerShdw blurRad="38100" dist="38100" dir="2700000" algn="tl">
                    <a:srgbClr val="000000">
                      <a:alpha val="43137"/>
                    </a:srgbClr>
                  </a:outerShdw>
                </a:effectLst>
                <a:latin typeface="Century Gothic" panose="020B0502020202020204" pitchFamily="34" charset="0"/>
              </a:rPr>
              <a:t>six sections </a:t>
            </a:r>
            <a:r>
              <a:rPr lang="en-GB" dirty="0">
                <a:solidFill>
                  <a:schemeClr val="bg1"/>
                </a:solidFill>
                <a:effectLst>
                  <a:outerShdw blurRad="38100" dist="38100" dir="2700000" algn="tl">
                    <a:srgbClr val="000000">
                      <a:alpha val="43137"/>
                    </a:srgbClr>
                  </a:outerShdw>
                </a:effectLst>
                <a:latin typeface="Century Gothic" panose="020B0502020202020204" pitchFamily="34" charset="0"/>
              </a:rPr>
              <a:t>in total. Marks are allocated to each section (see table).</a:t>
            </a:r>
          </a:p>
          <a:p>
            <a:pPr>
              <a:spcAft>
                <a:spcPts val="600"/>
              </a:spcAft>
            </a:pPr>
            <a:r>
              <a:rPr lang="en-GB" sz="2800" b="1" dirty="0">
                <a:solidFill>
                  <a:srgbClr val="FFC000"/>
                </a:solidFill>
                <a:effectLst>
                  <a:outerShdw blurRad="38100" dist="38100" dir="2700000" algn="tl">
                    <a:srgbClr val="000000">
                      <a:alpha val="43137"/>
                    </a:srgbClr>
                  </a:outerShdw>
                </a:effectLst>
                <a:latin typeface="Century Gothic" panose="020B0502020202020204" pitchFamily="34" charset="0"/>
              </a:rPr>
              <a:t>Timescale</a:t>
            </a:r>
            <a:br>
              <a:rPr lang="en-GB" sz="2800" b="1" dirty="0">
                <a:solidFill>
                  <a:srgbClr val="FFC000"/>
                </a:solidFill>
                <a:effectLst>
                  <a:outerShdw blurRad="38100" dist="38100" dir="2700000" algn="tl">
                    <a:srgbClr val="000000">
                      <a:alpha val="43137"/>
                    </a:srgbClr>
                  </a:outerShdw>
                </a:effectLst>
                <a:latin typeface="Century Gothic" panose="020B0502020202020204" pitchFamily="34" charset="0"/>
              </a:rPr>
            </a:br>
            <a:r>
              <a:rPr lang="en-GB" dirty="0">
                <a:solidFill>
                  <a:schemeClr val="bg1"/>
                </a:solidFill>
                <a:effectLst>
                  <a:outerShdw blurRad="38100" dist="38100" dir="2700000" algn="tl">
                    <a:srgbClr val="000000">
                      <a:alpha val="43137"/>
                    </a:srgbClr>
                  </a:outerShdw>
                </a:effectLst>
                <a:latin typeface="Century Gothic" panose="020B0502020202020204" pitchFamily="34" charset="0"/>
              </a:rPr>
              <a:t>The project should take </a:t>
            </a:r>
            <a:r>
              <a:rPr lang="en-GB" b="1" dirty="0">
                <a:solidFill>
                  <a:schemeClr val="bg1"/>
                </a:solidFill>
                <a:effectLst>
                  <a:outerShdw blurRad="38100" dist="38100" dir="2700000" algn="tl">
                    <a:srgbClr val="000000">
                      <a:alpha val="43137"/>
                    </a:srgbClr>
                  </a:outerShdw>
                </a:effectLst>
                <a:latin typeface="Century Gothic" panose="020B0502020202020204" pitchFamily="34" charset="0"/>
              </a:rPr>
              <a:t>30 to 35 hours</a:t>
            </a:r>
            <a:r>
              <a:rPr lang="en-GB" dirty="0">
                <a:solidFill>
                  <a:schemeClr val="bg1"/>
                </a:solidFill>
                <a:effectLst>
                  <a:outerShdw blurRad="38100" dist="38100" dir="2700000" algn="tl">
                    <a:srgbClr val="000000">
                      <a:alpha val="43137"/>
                    </a:srgbClr>
                  </a:outerShdw>
                </a:effectLst>
                <a:latin typeface="Century Gothic" panose="020B0502020202020204" pitchFamily="34" charset="0"/>
              </a:rPr>
              <a:t>. You can finish off some work at home but the majority of work and all practical work must be completed under your teachers supervision. </a:t>
            </a:r>
          </a:p>
          <a:p>
            <a:pPr>
              <a:spcAft>
                <a:spcPts val="600"/>
              </a:spcAft>
            </a:pPr>
            <a:r>
              <a:rPr lang="en-GB" sz="2000" b="1" dirty="0">
                <a:solidFill>
                  <a:schemeClr val="bg1"/>
                </a:solidFill>
                <a:effectLst>
                  <a:outerShdw blurRad="38100" dist="38100" dir="2700000" algn="tl">
                    <a:srgbClr val="000000">
                      <a:alpha val="43137"/>
                    </a:srgbClr>
                  </a:outerShdw>
                </a:effectLst>
                <a:latin typeface="Century Gothic" panose="020B0502020202020204" pitchFamily="34" charset="0"/>
              </a:rPr>
              <a:t>Deadline: Feb half term 2019</a:t>
            </a:r>
          </a:p>
        </p:txBody>
      </p:sp>
    </p:spTree>
    <p:extLst>
      <p:ext uri="{BB962C8B-B14F-4D97-AF65-F5344CB8AC3E}">
        <p14:creationId xmlns:p14="http://schemas.microsoft.com/office/powerpoint/2010/main" val="2890312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5064">
            <a:off x="309618" y="4447475"/>
            <a:ext cx="1667246" cy="1917333"/>
          </a:xfrm>
          <a:prstGeom prst="rect">
            <a:avLst/>
          </a:prstGeom>
          <a:effectLst>
            <a:outerShdw blurRad="50800" dist="38100" dir="2700000" algn="tl" rotWithShape="0">
              <a:prstClr val="black">
                <a:alpha val="40000"/>
              </a:prstClr>
            </a:outerShdw>
          </a:effectLst>
        </p:spPr>
      </p:pic>
      <p:graphicFrame>
        <p:nvGraphicFramePr>
          <p:cNvPr id="2" name="Table 1"/>
          <p:cNvGraphicFramePr>
            <a:graphicFrameLocks noGrp="1"/>
          </p:cNvGraphicFramePr>
          <p:nvPr>
            <p:extLst>
              <p:ext uri="{D42A27DB-BD31-4B8C-83A1-F6EECF244321}">
                <p14:modId xmlns:p14="http://schemas.microsoft.com/office/powerpoint/2010/main" val="1291539744"/>
              </p:ext>
            </p:extLst>
          </p:nvPr>
        </p:nvGraphicFramePr>
        <p:xfrm>
          <a:off x="6172200" y="1077686"/>
          <a:ext cx="5659916" cy="5553293"/>
        </p:xfrm>
        <a:graphic>
          <a:graphicData uri="http://schemas.openxmlformats.org/drawingml/2006/table">
            <a:tbl>
              <a:tblPr firstRow="1" bandRow="1">
                <a:effectLst>
                  <a:outerShdw blurRad="50800" dist="38100" dir="2700000" algn="tl" rotWithShape="0">
                    <a:prstClr val="black">
                      <a:alpha val="40000"/>
                    </a:prstClr>
                  </a:outerShdw>
                </a:effectLst>
                <a:tableStyleId>{5940675A-B579-460E-94D1-54222C63F5DA}</a:tableStyleId>
              </a:tblPr>
              <a:tblGrid>
                <a:gridCol w="5659916">
                  <a:extLst>
                    <a:ext uri="{9D8B030D-6E8A-4147-A177-3AD203B41FA5}">
                      <a16:colId xmlns:a16="http://schemas.microsoft.com/office/drawing/2014/main" val="20000"/>
                    </a:ext>
                  </a:extLst>
                </a:gridCol>
              </a:tblGrid>
              <a:tr h="661253">
                <a:tc>
                  <a:txBody>
                    <a:bodyPr/>
                    <a:lstStyle/>
                    <a:p>
                      <a:r>
                        <a:rPr lang="en-GB" sz="2800" b="1" dirty="0">
                          <a:solidFill>
                            <a:schemeClr val="bg1"/>
                          </a:solidFill>
                          <a:effectLst>
                            <a:outerShdw blurRad="38100" dist="38100" dir="2700000" algn="tl">
                              <a:srgbClr val="000000">
                                <a:alpha val="43137"/>
                              </a:srgbClr>
                            </a:outerShdw>
                          </a:effectLst>
                          <a:latin typeface="Century Gothic" panose="020B0502020202020204" pitchFamily="34" charset="0"/>
                        </a:rPr>
                        <a:t>Section C </a:t>
                      </a:r>
                      <a:r>
                        <a:rPr lang="en-GB" sz="2400" dirty="0">
                          <a:solidFill>
                            <a:srgbClr val="FFFF00"/>
                          </a:solidFill>
                          <a:effectLst>
                            <a:outerShdw blurRad="38100" dist="38100" dir="2700000" algn="tl">
                              <a:srgbClr val="000000">
                                <a:alpha val="43137"/>
                              </a:srgbClr>
                            </a:outerShdw>
                          </a:effectLst>
                          <a:latin typeface="Century Gothic" panose="020B0502020202020204" pitchFamily="34" charset="0"/>
                        </a:rPr>
                        <a:t>Assessment Criteria</a:t>
                      </a:r>
                      <a:endParaRPr lang="en-GB" sz="2800" dirty="0">
                        <a:solidFill>
                          <a:srgbClr val="FFFF00"/>
                        </a:solidFill>
                        <a:effectLst>
                          <a:outerShdw blurRad="38100" dist="38100" dir="2700000" algn="tl">
                            <a:srgbClr val="000000">
                              <a:alpha val="43137"/>
                            </a:srgbClr>
                          </a:outerShdw>
                        </a:effectLst>
                        <a:latin typeface="Century Gothic" panose="020B0502020202020204" pitchFamily="34" charset="0"/>
                      </a:endParaRPr>
                    </a:p>
                  </a:txBody>
                  <a:tcPr anchor="ctr">
                    <a:solidFill>
                      <a:srgbClr val="7030A0"/>
                    </a:solidFill>
                  </a:tcPr>
                </a:tc>
                <a:extLst>
                  <a:ext uri="{0D108BD9-81ED-4DB2-BD59-A6C34878D82A}">
                    <a16:rowId xmlns:a16="http://schemas.microsoft.com/office/drawing/2014/main" val="10000"/>
                  </a:ext>
                </a:extLst>
              </a:tr>
              <a:tr h="4421804">
                <a:tc>
                  <a:txBody>
                    <a:bodyPr/>
                    <a:lstStyle/>
                    <a:p>
                      <a:pPr marL="342900" indent="-342900">
                        <a:spcAft>
                          <a:spcPts val="600"/>
                        </a:spcAft>
                        <a:buFont typeface="Arial" panose="020B0604020202020204" pitchFamily="34" charset="0"/>
                        <a:buChar char="•"/>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Imaginative, creative and innovative ideas have been generated, fully </a:t>
                      </a:r>
                      <a:r>
                        <a:rPr lang="en-GB" sz="2000" dirty="0">
                          <a:solidFill>
                            <a:srgbClr val="FFFF00"/>
                          </a:solidFill>
                          <a:effectLst>
                            <a:outerShdw blurRad="38100" dist="38100" dir="2700000" algn="tl">
                              <a:srgbClr val="000000">
                                <a:alpha val="43137"/>
                              </a:srgbClr>
                            </a:outerShdw>
                          </a:effectLst>
                          <a:latin typeface="Century Gothic" panose="020B0502020202020204" pitchFamily="34" charset="0"/>
                        </a:rPr>
                        <a:t>avoiding design fixation </a:t>
                      </a: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and with full consideration of functionality, aesthetics and innovation.</a:t>
                      </a:r>
                    </a:p>
                    <a:p>
                      <a:pPr marL="342900" indent="-342900">
                        <a:spcAft>
                          <a:spcPts val="600"/>
                        </a:spcAft>
                        <a:buFont typeface="Arial" panose="020B0604020202020204" pitchFamily="34" charset="0"/>
                        <a:buChar char="•"/>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Ideas have been generated, that </a:t>
                      </a:r>
                      <a:r>
                        <a:rPr lang="en-GB" sz="2000" dirty="0">
                          <a:solidFill>
                            <a:srgbClr val="FFFF00"/>
                          </a:solidFill>
                          <a:effectLst>
                            <a:outerShdw blurRad="38100" dist="38100" dir="2700000" algn="tl">
                              <a:srgbClr val="000000">
                                <a:alpha val="43137"/>
                              </a:srgbClr>
                            </a:outerShdw>
                          </a:effectLst>
                          <a:latin typeface="Century Gothic" panose="020B0502020202020204" pitchFamily="34" charset="0"/>
                        </a:rPr>
                        <a:t>take full account of on-going investigation </a:t>
                      </a: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that is both fully relevant and focused.</a:t>
                      </a:r>
                    </a:p>
                    <a:p>
                      <a:pPr marL="342900" indent="-342900">
                        <a:spcAft>
                          <a:spcPts val="600"/>
                        </a:spcAft>
                        <a:buFont typeface="Arial" panose="020B0604020202020204" pitchFamily="34" charset="0"/>
                        <a:buChar char="•"/>
                      </a:pPr>
                      <a:r>
                        <a:rPr lang="en-GB" sz="2000" dirty="0">
                          <a:solidFill>
                            <a:srgbClr val="FFFF00"/>
                          </a:solidFill>
                          <a:effectLst>
                            <a:outerShdw blurRad="38100" dist="38100" dir="2700000" algn="tl">
                              <a:srgbClr val="000000">
                                <a:alpha val="43137"/>
                              </a:srgbClr>
                            </a:outerShdw>
                          </a:effectLst>
                          <a:latin typeface="Century Gothic" panose="020B0502020202020204" pitchFamily="34" charset="0"/>
                        </a:rPr>
                        <a:t>Extensive experimentation </a:t>
                      </a: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and excellent communication is evident, using a </a:t>
                      </a:r>
                      <a:r>
                        <a:rPr lang="en-GB" sz="2000" dirty="0">
                          <a:solidFill>
                            <a:srgbClr val="FFFF00"/>
                          </a:solidFill>
                          <a:effectLst>
                            <a:outerShdw blurRad="38100" dist="38100" dir="2700000" algn="tl">
                              <a:srgbClr val="000000">
                                <a:alpha val="43137"/>
                              </a:srgbClr>
                            </a:outerShdw>
                          </a:effectLst>
                          <a:latin typeface="Century Gothic" panose="020B0502020202020204" pitchFamily="34" charset="0"/>
                        </a:rPr>
                        <a:t>wide range of techniques</a:t>
                      </a: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a:t>
                      </a:r>
                    </a:p>
                    <a:p>
                      <a:pPr marL="342900" indent="-342900">
                        <a:spcAft>
                          <a:spcPts val="600"/>
                        </a:spcAft>
                        <a:buFont typeface="Arial" panose="020B0604020202020204" pitchFamily="34" charset="0"/>
                        <a:buChar char="•"/>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Imaginative use of different design strategies for different purposes and as part of a fully integrated approach to designing.</a:t>
                      </a:r>
                    </a:p>
                  </a:txBody>
                  <a:tcPr anchor="ctr"/>
                </a:tc>
                <a:extLst>
                  <a:ext uri="{0D108BD9-81ED-4DB2-BD59-A6C34878D82A}">
                    <a16:rowId xmlns:a16="http://schemas.microsoft.com/office/drawing/2014/main" val="10001"/>
                  </a:ext>
                </a:extLst>
              </a:tr>
            </a:tbl>
          </a:graphicData>
        </a:graphic>
      </p:graphicFrame>
      <p:sp>
        <p:nvSpPr>
          <p:cNvPr id="7" name="TextBox 6"/>
          <p:cNvSpPr txBox="1"/>
          <p:nvPr/>
        </p:nvSpPr>
        <p:spPr>
          <a:xfrm>
            <a:off x="380999" y="954353"/>
            <a:ext cx="5715001" cy="3277820"/>
          </a:xfrm>
          <a:prstGeom prst="rect">
            <a:avLst/>
          </a:prstGeom>
          <a:noFill/>
        </p:spPr>
        <p:txBody>
          <a:bodyPr wrap="square" rtlCol="0">
            <a:spAutoFit/>
          </a:bodyPr>
          <a:lstStyle/>
          <a:p>
            <a:pPr>
              <a:spcAft>
                <a:spcPts val="600"/>
              </a:spcAft>
            </a:pPr>
            <a:r>
              <a:rPr lang="en-GB" sz="3200" b="1" dirty="0">
                <a:solidFill>
                  <a:srgbClr val="92D050"/>
                </a:solidFill>
                <a:effectLst>
                  <a:outerShdw blurRad="38100" dist="38100" dir="2700000" algn="tl">
                    <a:srgbClr val="000000">
                      <a:alpha val="43137"/>
                    </a:srgbClr>
                  </a:outerShdw>
                </a:effectLst>
                <a:latin typeface="Century Gothic" panose="020B0502020202020204" pitchFamily="34" charset="0"/>
              </a:rPr>
              <a:t>Section C</a:t>
            </a: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 </a:t>
            </a:r>
            <a:b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b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Generating design ideas</a:t>
            </a:r>
            <a:endParaRPr lang="en-GB" dirty="0">
              <a:solidFill>
                <a:srgbClr val="00B0F0"/>
              </a:solidFill>
              <a:effectLst>
                <a:outerShdw blurRad="38100" dist="38100" dir="2700000" algn="tl">
                  <a:srgbClr val="000000">
                    <a:alpha val="43137"/>
                  </a:srgbClr>
                </a:outerShdw>
              </a:effectLst>
              <a:latin typeface="Century Gothic" panose="020B0502020202020204" pitchFamily="34" charset="0"/>
            </a:endParaRPr>
          </a:p>
          <a:p>
            <a:pPr marL="342900" indent="-342900">
              <a:spcAft>
                <a:spcPts val="600"/>
              </a:spcAft>
              <a:buFont typeface="Arial" panose="020B0604020202020204" pitchFamily="34" charset="0"/>
              <a:buChar char="•"/>
            </a:pPr>
            <a:r>
              <a:rPr lang="en-GB" sz="2200" dirty="0">
                <a:solidFill>
                  <a:schemeClr val="bg1"/>
                </a:solidFill>
                <a:effectLst>
                  <a:outerShdw blurRad="38100" dist="38100" dir="2700000" algn="tl">
                    <a:srgbClr val="000000">
                      <a:alpha val="43137"/>
                    </a:srgbClr>
                  </a:outerShdw>
                </a:effectLst>
                <a:latin typeface="Century Gothic" panose="020B0502020202020204" pitchFamily="34" charset="0"/>
              </a:rPr>
              <a:t>There will be assessment criteria for each section of your NEA.</a:t>
            </a:r>
          </a:p>
          <a:p>
            <a:pPr marL="342900" indent="-342900">
              <a:spcAft>
                <a:spcPts val="600"/>
              </a:spcAft>
              <a:buFont typeface="Arial" panose="020B0604020202020204" pitchFamily="34" charset="0"/>
              <a:buChar char="•"/>
            </a:pPr>
            <a:r>
              <a:rPr lang="en-GB" sz="2200" b="1" dirty="0">
                <a:solidFill>
                  <a:srgbClr val="FFC000"/>
                </a:solidFill>
                <a:effectLst>
                  <a:outerShdw blurRad="38100" dist="38100" dir="2700000" algn="tl">
                    <a:srgbClr val="000000">
                      <a:alpha val="43137"/>
                    </a:srgbClr>
                  </a:outerShdw>
                </a:effectLst>
                <a:latin typeface="Century Gothic" panose="020B0502020202020204" pitchFamily="34" charset="0"/>
              </a:rPr>
              <a:t>Section C carries a total of 20 marks</a:t>
            </a:r>
            <a:r>
              <a:rPr lang="en-GB" sz="2200" dirty="0">
                <a:solidFill>
                  <a:schemeClr val="bg1"/>
                </a:solidFill>
                <a:effectLst>
                  <a:outerShdw blurRad="38100" dist="38100" dir="2700000" algn="tl">
                    <a:srgbClr val="000000">
                      <a:alpha val="43137"/>
                    </a:srgbClr>
                  </a:outerShdw>
                </a:effectLst>
                <a:latin typeface="Century Gothic" panose="020B0502020202020204" pitchFamily="34" charset="0"/>
              </a:rPr>
              <a:t>. </a:t>
            </a:r>
          </a:p>
          <a:p>
            <a:pPr marL="342900" indent="-342900">
              <a:spcAft>
                <a:spcPts val="600"/>
              </a:spcAft>
              <a:buFont typeface="Arial" panose="020B0604020202020204" pitchFamily="34" charset="0"/>
              <a:buChar char="•"/>
            </a:pPr>
            <a:r>
              <a:rPr lang="en-GB" sz="2200" dirty="0">
                <a:solidFill>
                  <a:schemeClr val="bg1"/>
                </a:solidFill>
                <a:effectLst>
                  <a:outerShdw blurRad="38100" dist="38100" dir="2700000" algn="tl">
                    <a:srgbClr val="000000">
                      <a:alpha val="43137"/>
                    </a:srgbClr>
                  </a:outerShdw>
                </a:effectLst>
                <a:latin typeface="Century Gothic" panose="020B0502020202020204" pitchFamily="34" charset="0"/>
              </a:rPr>
              <a:t>In order to achieve full marks for this section, your work will need to fulfil the criteria shown in the table.</a:t>
            </a:r>
          </a:p>
        </p:txBody>
      </p:sp>
      <p:sp>
        <p:nvSpPr>
          <p:cNvPr id="8" name="Rounded Rectangular Callout 7"/>
          <p:cNvSpPr/>
          <p:nvPr/>
        </p:nvSpPr>
        <p:spPr>
          <a:xfrm>
            <a:off x="2286482" y="4516916"/>
            <a:ext cx="3651609" cy="1872868"/>
          </a:xfrm>
          <a:prstGeom prst="wedgeRoundRectCallout">
            <a:avLst>
              <a:gd name="adj1" fmla="val -69111"/>
              <a:gd name="adj2" fmla="val 32541"/>
              <a:gd name="adj3" fmla="val 16667"/>
            </a:avLst>
          </a:prstGeom>
          <a:solidFill>
            <a:srgbClr val="7030A0"/>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FF00"/>
                </a:solidFill>
                <a:effectLst>
                  <a:outerShdw blurRad="38100" dist="38100" dir="2700000" algn="tl">
                    <a:srgbClr val="000000">
                      <a:alpha val="43137"/>
                    </a:srgbClr>
                  </a:outerShdw>
                </a:effectLst>
                <a:latin typeface="Century Gothic" panose="020B0502020202020204" pitchFamily="34" charset="0"/>
              </a:rPr>
              <a:t>Don’t just rely on templates given by your teacher.</a:t>
            </a:r>
          </a:p>
          <a:p>
            <a:pPr algn="ctr"/>
            <a:r>
              <a:rPr lang="en-GB" dirty="0">
                <a:solidFill>
                  <a:srgbClr val="FFFF00"/>
                </a:solidFill>
                <a:effectLst>
                  <a:outerShdw blurRad="38100" dist="38100" dir="2700000" algn="tl">
                    <a:srgbClr val="000000">
                      <a:alpha val="43137"/>
                    </a:srgbClr>
                  </a:outerShdw>
                </a:effectLst>
                <a:latin typeface="Century Gothic" panose="020B0502020202020204" pitchFamily="34" charset="0"/>
              </a:rPr>
              <a:t>Reading the criteria will help you better understand what is required.</a:t>
            </a:r>
            <a:endParaRPr lang="en-GB" sz="1400" dirty="0">
              <a:solidFill>
                <a:srgbClr val="FFFF00"/>
              </a:solidFill>
              <a:effectLst>
                <a:outerShdw blurRad="38100" dist="38100" dir="2700000" algn="tl">
                  <a:srgbClr val="000000">
                    <a:alpha val="43137"/>
                  </a:srgbClr>
                </a:outerShdw>
              </a:effectLst>
              <a:latin typeface="Century Gothic" panose="020B0502020202020204" pitchFamily="34" charset="0"/>
            </a:endParaRPr>
          </a:p>
        </p:txBody>
      </p:sp>
    </p:spTree>
    <p:extLst>
      <p:ext uri="{BB962C8B-B14F-4D97-AF65-F5344CB8AC3E}">
        <p14:creationId xmlns:p14="http://schemas.microsoft.com/office/powerpoint/2010/main" val="2183116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7" name="TextBox 6"/>
          <p:cNvSpPr txBox="1"/>
          <p:nvPr/>
        </p:nvSpPr>
        <p:spPr>
          <a:xfrm>
            <a:off x="380999" y="954353"/>
            <a:ext cx="5280892" cy="4955203"/>
          </a:xfrm>
          <a:prstGeom prst="rect">
            <a:avLst/>
          </a:prstGeom>
          <a:noFill/>
        </p:spPr>
        <p:txBody>
          <a:bodyPr wrap="square" rtlCol="0">
            <a:spAutoFit/>
          </a:bodyPr>
          <a:lstStyle/>
          <a:p>
            <a:pPr>
              <a:spcAft>
                <a:spcPts val="1200"/>
              </a:spcAft>
            </a:pPr>
            <a:r>
              <a:rPr lang="en-GB" sz="3200" b="1" dirty="0">
                <a:solidFill>
                  <a:srgbClr val="00B0F0"/>
                </a:solidFill>
                <a:effectLst>
                  <a:outerShdw blurRad="38100" dist="38100" dir="2700000" algn="tl">
                    <a:srgbClr val="000000">
                      <a:alpha val="43137"/>
                    </a:srgbClr>
                  </a:outerShdw>
                </a:effectLst>
                <a:latin typeface="Century Gothic" panose="020B0502020202020204" pitchFamily="34" charset="0"/>
              </a:rPr>
              <a:t>Design and development of your idea</a:t>
            </a:r>
            <a:endParaRPr lang="en-GB" dirty="0">
              <a:solidFill>
                <a:srgbClr val="00B0F0"/>
              </a:solidFill>
              <a:effectLst>
                <a:outerShdw blurRad="38100" dist="38100" dir="2700000" algn="tl">
                  <a:srgbClr val="000000">
                    <a:alpha val="43137"/>
                  </a:srgbClr>
                </a:outerShdw>
              </a:effectLst>
              <a:latin typeface="Century Gothic" panose="020B0502020202020204" pitchFamily="34" charset="0"/>
            </a:endParaRPr>
          </a:p>
          <a:p>
            <a:pPr>
              <a:spcAft>
                <a:spcPts val="1200"/>
              </a:spcAft>
            </a:pPr>
            <a:r>
              <a:rPr lang="en-GB" sz="2400" dirty="0">
                <a:solidFill>
                  <a:srgbClr val="FFFF00"/>
                </a:solidFill>
                <a:effectLst>
                  <a:outerShdw blurRad="38100" dist="38100" dir="2700000" algn="tl">
                    <a:srgbClr val="000000">
                      <a:alpha val="43137"/>
                    </a:srgbClr>
                  </a:outerShdw>
                </a:effectLst>
                <a:latin typeface="Century Gothic" panose="020B0502020202020204" pitchFamily="34" charset="0"/>
              </a:rPr>
              <a:t>This stage of the project is likely to be 6 pages and will consist of:</a:t>
            </a:r>
          </a:p>
          <a:p>
            <a:pPr marL="285750" indent="-285750">
              <a:spcAft>
                <a:spcPts val="1200"/>
              </a:spcAft>
              <a:buFont typeface="Arial" panose="020B0604020202020204" pitchFamily="34" charset="0"/>
              <a:buChar char="•"/>
            </a:pPr>
            <a:r>
              <a:rPr lang="en-GB" sz="2400" dirty="0">
                <a:solidFill>
                  <a:schemeClr val="bg1"/>
                </a:solidFill>
                <a:effectLst>
                  <a:outerShdw blurRad="38100" dist="38100" dir="2700000" algn="tl">
                    <a:srgbClr val="000000">
                      <a:alpha val="43137"/>
                    </a:srgbClr>
                  </a:outerShdw>
                </a:effectLst>
                <a:latin typeface="Century Gothic" panose="020B0502020202020204" pitchFamily="34" charset="0"/>
              </a:rPr>
              <a:t>Initial Ideas and review</a:t>
            </a:r>
          </a:p>
          <a:p>
            <a:pPr marL="285750" indent="-285750">
              <a:spcAft>
                <a:spcPts val="1200"/>
              </a:spcAft>
              <a:buFont typeface="Arial" panose="020B0604020202020204" pitchFamily="34" charset="0"/>
              <a:buChar char="•"/>
            </a:pPr>
            <a:r>
              <a:rPr lang="en-GB" sz="2400" dirty="0">
                <a:solidFill>
                  <a:schemeClr val="bg1"/>
                </a:solidFill>
                <a:effectLst>
                  <a:outerShdw blurRad="38100" dist="38100" dir="2700000" algn="tl">
                    <a:srgbClr val="000000">
                      <a:alpha val="43137"/>
                    </a:srgbClr>
                  </a:outerShdw>
                </a:effectLst>
                <a:latin typeface="Century Gothic" panose="020B0502020202020204" pitchFamily="34" charset="0"/>
              </a:rPr>
              <a:t>Development sketches</a:t>
            </a:r>
          </a:p>
          <a:p>
            <a:pPr marL="285750" indent="-285750">
              <a:spcAft>
                <a:spcPts val="1200"/>
              </a:spcAft>
              <a:buFont typeface="Arial" panose="020B0604020202020204" pitchFamily="34" charset="0"/>
              <a:buChar char="•"/>
            </a:pPr>
            <a:r>
              <a:rPr lang="en-GB" sz="2400" dirty="0">
                <a:solidFill>
                  <a:schemeClr val="bg1"/>
                </a:solidFill>
                <a:effectLst>
                  <a:outerShdw blurRad="38100" dist="38100" dir="2700000" algn="tl">
                    <a:srgbClr val="000000">
                      <a:alpha val="43137"/>
                    </a:srgbClr>
                  </a:outerShdw>
                </a:effectLst>
                <a:latin typeface="Century Gothic" panose="020B0502020202020204" pitchFamily="34" charset="0"/>
              </a:rPr>
              <a:t>Development through modelling</a:t>
            </a:r>
          </a:p>
          <a:p>
            <a:pPr marL="285750" indent="-285750">
              <a:spcAft>
                <a:spcPts val="1200"/>
              </a:spcAft>
              <a:buFont typeface="Arial" panose="020B0604020202020204" pitchFamily="34" charset="0"/>
              <a:buChar char="•"/>
            </a:pPr>
            <a:r>
              <a:rPr lang="en-GB" sz="2400" dirty="0">
                <a:solidFill>
                  <a:schemeClr val="bg1"/>
                </a:solidFill>
                <a:effectLst>
                  <a:outerShdw blurRad="38100" dist="38100" dir="2700000" algn="tl">
                    <a:srgbClr val="000000">
                      <a:alpha val="43137"/>
                    </a:srgbClr>
                  </a:outerShdw>
                </a:effectLst>
                <a:latin typeface="Century Gothic" panose="020B0502020202020204" pitchFamily="34" charset="0"/>
              </a:rPr>
              <a:t>Computer aided design</a:t>
            </a:r>
          </a:p>
          <a:p>
            <a:pPr marL="285750" indent="-285750">
              <a:spcAft>
                <a:spcPts val="1200"/>
              </a:spcAft>
              <a:buFont typeface="Arial" panose="020B0604020202020204" pitchFamily="34" charset="0"/>
              <a:buChar char="•"/>
            </a:pPr>
            <a:r>
              <a:rPr lang="en-GB" sz="2400" dirty="0">
                <a:solidFill>
                  <a:schemeClr val="bg1"/>
                </a:solidFill>
                <a:effectLst>
                  <a:outerShdw blurRad="38100" dist="38100" dir="2700000" algn="tl">
                    <a:srgbClr val="000000">
                      <a:alpha val="43137"/>
                    </a:srgbClr>
                  </a:outerShdw>
                </a:effectLst>
                <a:latin typeface="Century Gothic" panose="020B0502020202020204" pitchFamily="34" charset="0"/>
              </a:rPr>
              <a:t>Final design</a:t>
            </a:r>
          </a:p>
        </p:txBody>
      </p:sp>
      <p:grpSp>
        <p:nvGrpSpPr>
          <p:cNvPr id="19" name="Group 18">
            <a:extLst>
              <a:ext uri="{FF2B5EF4-FFF2-40B4-BE49-F238E27FC236}">
                <a16:creationId xmlns:a16="http://schemas.microsoft.com/office/drawing/2014/main" id="{EDDF2A14-2803-44DA-B01F-2340B34798B4}"/>
              </a:ext>
            </a:extLst>
          </p:cNvPr>
          <p:cNvGrpSpPr/>
          <p:nvPr/>
        </p:nvGrpSpPr>
        <p:grpSpPr>
          <a:xfrm>
            <a:off x="5661891" y="1028793"/>
            <a:ext cx="6106185" cy="4781520"/>
            <a:chOff x="5251081" y="469537"/>
            <a:chExt cx="6269738" cy="4909592"/>
          </a:xfrm>
        </p:grpSpPr>
        <p:pic>
          <p:nvPicPr>
            <p:cNvPr id="13" name="Picture 12">
              <a:extLst>
                <a:ext uri="{FF2B5EF4-FFF2-40B4-BE49-F238E27FC236}">
                  <a16:creationId xmlns:a16="http://schemas.microsoft.com/office/drawing/2014/main" id="{75F04C68-F422-40D7-891F-3833C9D35C2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683472" y="1683693"/>
              <a:ext cx="2837347" cy="1993691"/>
            </a:xfrm>
            <a:prstGeom prst="rect">
              <a:avLst/>
            </a:prstGeom>
          </p:spPr>
        </p:pic>
        <p:pic>
          <p:nvPicPr>
            <p:cNvPr id="12" name="Picture 11">
              <a:extLst>
                <a:ext uri="{FF2B5EF4-FFF2-40B4-BE49-F238E27FC236}">
                  <a16:creationId xmlns:a16="http://schemas.microsoft.com/office/drawing/2014/main" id="{CC751E59-9FDE-423A-B1C2-45EDEAD7CC4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973629" y="1071704"/>
              <a:ext cx="2822834" cy="1991028"/>
            </a:xfrm>
            <a:prstGeom prst="rect">
              <a:avLst/>
            </a:prstGeom>
          </p:spPr>
        </p:pic>
        <p:pic>
          <p:nvPicPr>
            <p:cNvPr id="8" name="Picture 7">
              <a:extLst>
                <a:ext uri="{FF2B5EF4-FFF2-40B4-BE49-F238E27FC236}">
                  <a16:creationId xmlns:a16="http://schemas.microsoft.com/office/drawing/2014/main" id="{146E86B6-19A2-48EE-BD03-8B986E836E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51081" y="469537"/>
              <a:ext cx="2837347" cy="1991028"/>
            </a:xfrm>
            <a:prstGeom prst="rect">
              <a:avLst/>
            </a:prstGeom>
          </p:spPr>
        </p:pic>
        <p:pic>
          <p:nvPicPr>
            <p:cNvPr id="14" name="Picture 13">
              <a:extLst>
                <a:ext uri="{FF2B5EF4-FFF2-40B4-BE49-F238E27FC236}">
                  <a16:creationId xmlns:a16="http://schemas.microsoft.com/office/drawing/2014/main" id="{1827225B-DC7B-47A6-BAE5-3782B4468356}"/>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251081" y="2777464"/>
              <a:ext cx="2829186" cy="1993691"/>
            </a:xfrm>
            <a:prstGeom prst="rect">
              <a:avLst/>
            </a:prstGeom>
          </p:spPr>
        </p:pic>
        <p:pic>
          <p:nvPicPr>
            <p:cNvPr id="15" name="Picture 14">
              <a:extLst>
                <a:ext uri="{FF2B5EF4-FFF2-40B4-BE49-F238E27FC236}">
                  <a16:creationId xmlns:a16="http://schemas.microsoft.com/office/drawing/2014/main" id="{2E362FA7-4417-4616-92AD-E10AD4DF2E7E}"/>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967277" y="3384931"/>
              <a:ext cx="2829186" cy="1994198"/>
            </a:xfrm>
            <a:prstGeom prst="rect">
              <a:avLst/>
            </a:prstGeom>
          </p:spPr>
        </p:pic>
      </p:grpSp>
      <p:pic>
        <p:nvPicPr>
          <p:cNvPr id="20" name="Picture 19">
            <a:extLst>
              <a:ext uri="{FF2B5EF4-FFF2-40B4-BE49-F238E27FC236}">
                <a16:creationId xmlns:a16="http://schemas.microsoft.com/office/drawing/2014/main" id="{77A10DA8-B969-49C7-A969-A75CD8C760E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010933" y="4468208"/>
            <a:ext cx="2749196" cy="1934301"/>
          </a:xfrm>
          <a:prstGeom prst="rect">
            <a:avLst/>
          </a:prstGeom>
        </p:spPr>
      </p:pic>
    </p:spTree>
    <p:extLst>
      <p:ext uri="{BB962C8B-B14F-4D97-AF65-F5344CB8AC3E}">
        <p14:creationId xmlns:p14="http://schemas.microsoft.com/office/powerpoint/2010/main" val="3681569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184003" y="192180"/>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11" name="TextBox 10"/>
          <p:cNvSpPr txBox="1"/>
          <p:nvPr/>
        </p:nvSpPr>
        <p:spPr>
          <a:xfrm>
            <a:off x="192141" y="907580"/>
            <a:ext cx="4496817" cy="2292935"/>
          </a:xfrm>
          <a:prstGeom prst="rect">
            <a:avLst/>
          </a:prstGeom>
          <a:noFill/>
        </p:spPr>
        <p:txBody>
          <a:bodyPr wrap="square" rtlCol="0">
            <a:spAutoFit/>
          </a:bodyPr>
          <a:lstStyle/>
          <a:p>
            <a:pPr>
              <a:spcAft>
                <a:spcPts val="600"/>
              </a:spcAft>
            </a:pPr>
            <a:r>
              <a:rPr lang="en-GB" sz="2000" dirty="0">
                <a:solidFill>
                  <a:srgbClr val="92D050"/>
                </a:solidFill>
                <a:effectLst>
                  <a:outerShdw blurRad="38100" dist="38100" dir="2700000" algn="tl">
                    <a:srgbClr val="000000">
                      <a:alpha val="43137"/>
                    </a:srgbClr>
                  </a:outerShdw>
                </a:effectLst>
                <a:latin typeface="Century Gothic" panose="020B0502020202020204" pitchFamily="34" charset="0"/>
              </a:rPr>
              <a:t>Initial Ideas</a:t>
            </a:r>
          </a:p>
          <a:p>
            <a:pPr marL="177800" indent="-177800">
              <a:spcAft>
                <a:spcPts val="600"/>
              </a:spcAft>
              <a:buFont typeface="Arial" panose="020B0604020202020204" pitchFamily="34" charset="0"/>
              <a:buChar char="•"/>
            </a:pP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You must produce </a:t>
            </a: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6-8 designs </a:t>
            </a: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for your product. </a:t>
            </a:r>
          </a:p>
          <a:p>
            <a:pPr marL="177800" indent="-177800">
              <a:spcAft>
                <a:spcPts val="600"/>
              </a:spcAft>
              <a:buFont typeface="Arial" panose="020B0604020202020204" pitchFamily="34" charset="0"/>
              <a:buChar char="•"/>
            </a:pP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Each design should have </a:t>
            </a: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at least two sketches</a:t>
            </a: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 </a:t>
            </a:r>
          </a:p>
          <a:p>
            <a:pPr marL="177800" indent="-177800">
              <a:spcAft>
                <a:spcPts val="600"/>
              </a:spcAft>
              <a:buFont typeface="Arial" panose="020B0604020202020204" pitchFamily="34" charset="0"/>
              <a:buChar char="•"/>
            </a:pP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Main sketches must be </a:t>
            </a: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coloured</a:t>
            </a: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 </a:t>
            </a: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and </a:t>
            </a: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fine-lined</a:t>
            </a: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 </a:t>
            </a:r>
          </a:p>
          <a:p>
            <a:pPr marL="177800" indent="-177800">
              <a:spcAft>
                <a:spcPts val="600"/>
              </a:spcAft>
              <a:buFont typeface="Arial" panose="020B0604020202020204" pitchFamily="34" charset="0"/>
              <a:buChar char="•"/>
            </a:pP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All ideas must be </a:t>
            </a: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annotated</a:t>
            </a: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 to explain the design itself as well as how it meets the specification criteria.</a:t>
            </a:r>
          </a:p>
          <a:p>
            <a:pPr marL="177800" indent="-177800">
              <a:spcAft>
                <a:spcPts val="600"/>
              </a:spcAft>
              <a:buFont typeface="Arial" panose="020B0604020202020204" pitchFamily="34" charset="0"/>
              <a:buChar char="•"/>
            </a:pP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All design choices must be </a:t>
            </a: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justified</a:t>
            </a:r>
            <a:r>
              <a:rPr lang="en-GB" sz="14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t>
            </a:r>
          </a:p>
        </p:txBody>
      </p:sp>
      <p:pic>
        <p:nvPicPr>
          <p:cNvPr id="2" name="Picture 1"/>
          <p:cNvPicPr>
            <a:picLocks noChangeAspect="1"/>
          </p:cNvPicPr>
          <p:nvPr/>
        </p:nvPicPr>
        <p:blipFill>
          <a:blip r:embed="rId5"/>
          <a:stretch>
            <a:fillRect/>
          </a:stretch>
        </p:blipFill>
        <p:spPr>
          <a:xfrm>
            <a:off x="4787154" y="1181491"/>
            <a:ext cx="7212705" cy="5081085"/>
          </a:xfrm>
          <a:prstGeom prst="rect">
            <a:avLst/>
          </a:prstGeom>
        </p:spPr>
      </p:pic>
      <p:pic>
        <p:nvPicPr>
          <p:cNvPr id="8" name="Picture 7">
            <a:hlinkClick r:id="rId3"/>
            <a:extLst>
              <a:ext uri="{FF2B5EF4-FFF2-40B4-BE49-F238E27FC236}">
                <a16:creationId xmlns:a16="http://schemas.microsoft.com/office/drawing/2014/main" id="{B3C48F81-2C4C-40E9-84DA-8BF48BE7F9A3}"/>
              </a:ext>
            </a:extLst>
          </p:cNvPr>
          <p:cNvPicPr>
            <a:picLocks noChangeAspect="1"/>
          </p:cNvPicPr>
          <p:nvPr/>
        </p:nvPicPr>
        <p:blipFill>
          <a:blip r:embed="rId6"/>
          <a:stretch>
            <a:fillRect/>
          </a:stretch>
        </p:blipFill>
        <p:spPr>
          <a:xfrm>
            <a:off x="506702" y="3429000"/>
            <a:ext cx="3773751" cy="3048264"/>
          </a:xfrm>
          <a:prstGeom prst="rect">
            <a:avLst/>
          </a:prstGeom>
        </p:spPr>
      </p:pic>
    </p:spTree>
    <p:extLst>
      <p:ext uri="{BB962C8B-B14F-4D97-AF65-F5344CB8AC3E}">
        <p14:creationId xmlns:p14="http://schemas.microsoft.com/office/powerpoint/2010/main" val="336898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126375" y="122198"/>
            <a:ext cx="6360654"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10" name="TextBox 9"/>
          <p:cNvSpPr txBox="1"/>
          <p:nvPr/>
        </p:nvSpPr>
        <p:spPr>
          <a:xfrm>
            <a:off x="199899" y="772924"/>
            <a:ext cx="6342530" cy="1938992"/>
          </a:xfrm>
          <a:prstGeom prst="rect">
            <a:avLst/>
          </a:prstGeom>
          <a:noFill/>
        </p:spPr>
        <p:txBody>
          <a:bodyPr wrap="square" rtlCol="0">
            <a:spAutoFit/>
          </a:bodyPr>
          <a:lstStyle/>
          <a:p>
            <a:r>
              <a:rPr lang="en-GB" sz="2400" dirty="0">
                <a:solidFill>
                  <a:srgbClr val="92D050"/>
                </a:solidFill>
                <a:effectLst>
                  <a:outerShdw blurRad="38100" dist="38100" dir="2700000" algn="tl">
                    <a:srgbClr val="000000">
                      <a:alpha val="43137"/>
                    </a:srgbClr>
                  </a:outerShdw>
                </a:effectLst>
                <a:latin typeface="Century Gothic" panose="020B0502020202020204" pitchFamily="34" charset="0"/>
              </a:rPr>
              <a:t>Initial Ideas</a:t>
            </a:r>
          </a:p>
          <a:p>
            <a:pPr marL="177800" indent="-177800">
              <a:buFont typeface="Arial" panose="020B0604020202020204" pitchFamily="34" charset="0"/>
              <a:buChar char="•"/>
            </a:pP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You must produce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6 designs </a:t>
            </a: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for your product. </a:t>
            </a:r>
          </a:p>
          <a:p>
            <a:pPr marL="177800" indent="-177800">
              <a:buFont typeface="Arial" panose="020B0604020202020204" pitchFamily="34" charset="0"/>
              <a:buChar char="•"/>
            </a:pP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Each design should have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at least two sketches</a:t>
            </a: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 </a:t>
            </a:r>
          </a:p>
          <a:p>
            <a:pPr marL="177800" indent="-177800">
              <a:buFont typeface="Arial" panose="020B0604020202020204" pitchFamily="34" charset="0"/>
              <a:buChar char="•"/>
            </a:pP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Main sketches must be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coloured</a:t>
            </a:r>
            <a:r>
              <a:rPr lang="en-GB" sz="1600" dirty="0">
                <a:solidFill>
                  <a:srgbClr val="FFFF00"/>
                </a:solidFill>
                <a:effectLst>
                  <a:outerShdw blurRad="38100" dist="38100" dir="2700000" algn="tl">
                    <a:srgbClr val="000000">
                      <a:alpha val="43137"/>
                    </a:srgbClr>
                  </a:outerShdw>
                </a:effectLst>
                <a:latin typeface="Century Gothic" panose="020B0502020202020204" pitchFamily="34" charset="0"/>
              </a:rPr>
              <a:t> </a:t>
            </a: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and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fine-lined</a:t>
            </a: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 </a:t>
            </a:r>
          </a:p>
          <a:p>
            <a:pPr marL="177800" indent="-177800">
              <a:buFont typeface="Arial" panose="020B0604020202020204" pitchFamily="34" charset="0"/>
              <a:buChar char="•"/>
            </a:pP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All ideas must be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annotated</a:t>
            </a: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 to explain the design itself as well as how it meets the specification criteria.</a:t>
            </a:r>
          </a:p>
          <a:p>
            <a:pPr marL="177800" indent="-177800">
              <a:buFont typeface="Arial" panose="020B0604020202020204" pitchFamily="34" charset="0"/>
              <a:buChar char="•"/>
            </a:pP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All design choices must be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justified</a:t>
            </a:r>
            <a:r>
              <a:rPr lang="en-GB" sz="16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a:t>
            </a:r>
          </a:p>
        </p:txBody>
      </p:sp>
      <p:pic>
        <p:nvPicPr>
          <p:cNvPr id="14" name="Picture 8">
            <a:hlinkClick r:id="rId3"/>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7432" y="645057"/>
            <a:ext cx="5204165" cy="2309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80872" y="2799071"/>
            <a:ext cx="6261557" cy="3801533"/>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6647550" y="3361156"/>
            <a:ext cx="5439329" cy="3262432"/>
          </a:xfrm>
          <a:prstGeom prst="rect">
            <a:avLst/>
          </a:prstGeom>
          <a:noFill/>
        </p:spPr>
        <p:txBody>
          <a:bodyPr wrap="square" rtlCol="0">
            <a:spAutoFit/>
          </a:bodyPr>
          <a:lstStyle/>
          <a:p>
            <a:r>
              <a:rPr lang="en-GB" sz="2000" b="1" dirty="0">
                <a:solidFill>
                  <a:srgbClr val="92D050"/>
                </a:solidFill>
                <a:effectLst>
                  <a:outerShdw blurRad="38100" dist="38100" dir="2700000" algn="tl">
                    <a:srgbClr val="000000">
                      <a:alpha val="43137"/>
                    </a:srgbClr>
                  </a:outerShdw>
                </a:effectLst>
                <a:latin typeface="Century Gothic" panose="020B0502020202020204" pitchFamily="34" charset="0"/>
              </a:rPr>
              <a:t>Annotation</a:t>
            </a:r>
            <a:r>
              <a:rPr lang="en-GB" sz="2000" dirty="0">
                <a:solidFill>
                  <a:srgbClr val="92D050"/>
                </a:solidFill>
                <a:effectLst>
                  <a:outerShdw blurRad="38100" dist="38100" dir="2700000" algn="tl">
                    <a:srgbClr val="000000">
                      <a:alpha val="43137"/>
                    </a:srgbClr>
                  </a:outerShdw>
                </a:effectLst>
                <a:latin typeface="Century Gothic" panose="020B0502020202020204" pitchFamily="34" charset="0"/>
              </a:rPr>
              <a:t> – what to write:</a:t>
            </a:r>
          </a:p>
          <a:p>
            <a:pPr marL="342900" indent="-342900">
              <a:buFont typeface="+mj-lt"/>
              <a:buAutoNum type="arabicPeriod"/>
            </a:pP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Describe the main features of the design. </a:t>
            </a:r>
            <a:r>
              <a:rPr lang="en-GB" sz="1200" dirty="0">
                <a:solidFill>
                  <a:srgbClr val="00B0F0"/>
                </a:solidFill>
                <a:effectLst>
                  <a:outerShdw blurRad="38100" dist="38100" dir="2700000" algn="tl">
                    <a:srgbClr val="000000">
                      <a:alpha val="43137"/>
                    </a:srgbClr>
                  </a:outerShdw>
                </a:effectLst>
                <a:latin typeface="Century Gothic" panose="020B0502020202020204" pitchFamily="34" charset="0"/>
              </a:rPr>
              <a:t>(bold colours and geometric shapes are in keeping with Bauhaus style and add visual interest).</a:t>
            </a:r>
          </a:p>
          <a:p>
            <a:pPr marL="342900" indent="-342900">
              <a:buFont typeface="+mj-lt"/>
              <a:buAutoNum type="arabicPeriod"/>
            </a:pP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Explain how it meets the specification criteria. </a:t>
            </a:r>
          </a:p>
          <a:p>
            <a:pPr marL="342900" indent="-342900">
              <a:buFont typeface="+mj-lt"/>
              <a:buAutoNum type="arabicPeriod"/>
            </a:pP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State what materials and/or components would be used and why it is a suitable choice.</a:t>
            </a:r>
          </a:p>
          <a:p>
            <a:pPr marL="342900" indent="-342900">
              <a:buFont typeface="+mj-lt"/>
              <a:buAutoNum type="arabicPeriod"/>
            </a:pP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State the joining method of materials and why it is a suitable method. </a:t>
            </a:r>
            <a:r>
              <a:rPr lang="en-GB" sz="1200" dirty="0">
                <a:solidFill>
                  <a:srgbClr val="00B0F0"/>
                </a:solidFill>
                <a:effectLst>
                  <a:outerShdw blurRad="38100" dist="38100" dir="2700000" algn="tl">
                    <a:srgbClr val="000000">
                      <a:alpha val="43137"/>
                    </a:srgbClr>
                  </a:outerShdw>
                </a:effectLst>
                <a:latin typeface="Century Gothic" panose="020B0502020202020204" pitchFamily="34" charset="0"/>
              </a:rPr>
              <a:t>(I have used a comb joint in the drawer corners as it is strong and visually pleasing.)</a:t>
            </a:r>
          </a:p>
          <a:p>
            <a:pPr marL="342900" indent="-342900">
              <a:buFont typeface="+mj-lt"/>
              <a:buAutoNum type="arabicPeriod"/>
            </a:pP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State what processes would need to be used and how </a:t>
            </a:r>
            <a:r>
              <a:rPr lang="en-GB" sz="1200" dirty="0">
                <a:solidFill>
                  <a:srgbClr val="00B0F0"/>
                </a:solidFill>
                <a:effectLst>
                  <a:outerShdw blurRad="38100" dist="38100" dir="2700000" algn="tl">
                    <a:srgbClr val="000000">
                      <a:alpha val="43137"/>
                    </a:srgbClr>
                  </a:outerShdw>
                </a:effectLst>
                <a:latin typeface="Century Gothic" panose="020B0502020202020204" pitchFamily="34" charset="0"/>
              </a:rPr>
              <a:t>(e.g. a strip heater would be used to bend the acrylic into the desired shape).</a:t>
            </a:r>
            <a:endParaRPr lang="en-GB" sz="1400" dirty="0">
              <a:solidFill>
                <a:srgbClr val="00B0F0"/>
              </a:solidFill>
              <a:effectLst>
                <a:outerShdw blurRad="38100" dist="38100" dir="2700000" algn="tl">
                  <a:srgbClr val="000000">
                    <a:alpha val="43137"/>
                  </a:srgbClr>
                </a:outerShdw>
              </a:effectLst>
              <a:latin typeface="Century Gothic" panose="020B0502020202020204" pitchFamily="34" charset="0"/>
            </a:endParaRPr>
          </a:p>
          <a:p>
            <a:pPr marL="342900" indent="-342900">
              <a:buFont typeface="+mj-lt"/>
              <a:buAutoNum type="arabicPeriod"/>
            </a:pP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Explain any sustainability issues you’ve considered.</a:t>
            </a:r>
          </a:p>
          <a:p>
            <a:pPr marL="342900" indent="-342900">
              <a:buFont typeface="+mj-lt"/>
              <a:buAutoNum type="arabicPeriod"/>
            </a:pPr>
            <a:r>
              <a:rPr lang="en-GB" sz="1400" b="1" dirty="0">
                <a:solidFill>
                  <a:srgbClr val="FFFF00"/>
                </a:solidFill>
                <a:effectLst>
                  <a:outerShdw blurRad="38100" dist="38100" dir="2700000" algn="tl">
                    <a:srgbClr val="000000">
                      <a:alpha val="43137"/>
                    </a:srgbClr>
                  </a:outerShdw>
                </a:effectLst>
                <a:latin typeface="Century Gothic" panose="020B0502020202020204" pitchFamily="34" charset="0"/>
              </a:rPr>
              <a:t>Explain how your design appeals to the target audience.</a:t>
            </a:r>
          </a:p>
        </p:txBody>
      </p:sp>
      <p:sp>
        <p:nvSpPr>
          <p:cNvPr id="17" name="TextBox 16"/>
          <p:cNvSpPr txBox="1"/>
          <p:nvPr/>
        </p:nvSpPr>
        <p:spPr>
          <a:xfrm>
            <a:off x="6703247" y="2988734"/>
            <a:ext cx="5238350" cy="338554"/>
          </a:xfrm>
          <a:prstGeom prst="rect">
            <a:avLst/>
          </a:prstGeom>
          <a:noFill/>
        </p:spPr>
        <p:txBody>
          <a:bodyPr wrap="square" rtlCol="0">
            <a:spAutoFit/>
          </a:bodyPr>
          <a:lstStyle/>
          <a:p>
            <a:pPr algn="ctr"/>
            <a:r>
              <a:rPr lang="en-GB" sz="1600" b="1" dirty="0">
                <a:solidFill>
                  <a:schemeClr val="bg1"/>
                </a:solidFill>
                <a:effectLst>
                  <a:outerShdw blurRad="38100" dist="38100" dir="2700000" algn="tl">
                    <a:srgbClr val="000000">
                      <a:alpha val="43137"/>
                    </a:srgbClr>
                  </a:outerShdw>
                </a:effectLst>
                <a:latin typeface="Century Gothic" panose="020B0502020202020204" pitchFamily="34" charset="0"/>
              </a:rPr>
              <a:t>https://www.youtube.com/watch?v=EQss_uIwNLM</a:t>
            </a:r>
          </a:p>
        </p:txBody>
      </p:sp>
    </p:spTree>
    <p:extLst>
      <p:ext uri="{BB962C8B-B14F-4D97-AF65-F5344CB8AC3E}">
        <p14:creationId xmlns:p14="http://schemas.microsoft.com/office/powerpoint/2010/main" val="2509132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12" name="TextBox 11">
            <a:extLst>
              <a:ext uri="{FF2B5EF4-FFF2-40B4-BE49-F238E27FC236}">
                <a16:creationId xmlns:a16="http://schemas.microsoft.com/office/drawing/2014/main" id="{E1046E82-F12B-402D-9ACA-A5145FA07A6A}"/>
              </a:ext>
            </a:extLst>
          </p:cNvPr>
          <p:cNvSpPr txBox="1"/>
          <p:nvPr/>
        </p:nvSpPr>
        <p:spPr>
          <a:xfrm>
            <a:off x="380999" y="1612223"/>
            <a:ext cx="3612503" cy="5124480"/>
          </a:xfrm>
          <a:prstGeom prst="rect">
            <a:avLst/>
          </a:prstGeom>
          <a:noFill/>
        </p:spPr>
        <p:txBody>
          <a:bodyPr wrap="square" rtlCol="0">
            <a:spAutoFit/>
          </a:bodyPr>
          <a:lstStyle/>
          <a:p>
            <a:pPr>
              <a:spcAft>
                <a:spcPts val="600"/>
              </a:spcAft>
            </a:pPr>
            <a:r>
              <a:rPr lang="en-GB" sz="3200" b="1" dirty="0">
                <a:solidFill>
                  <a:srgbClr val="92D050"/>
                </a:solidFill>
                <a:effectLst>
                  <a:outerShdw blurRad="38100" dist="38100" dir="2700000" algn="tl">
                    <a:srgbClr val="000000">
                      <a:alpha val="43137"/>
                    </a:srgbClr>
                  </a:outerShdw>
                </a:effectLst>
                <a:latin typeface="Century Gothic" panose="020B0502020202020204" pitchFamily="34" charset="0"/>
              </a:rPr>
              <a:t>EXAMPLE </a:t>
            </a:r>
          </a:p>
          <a:p>
            <a:pPr>
              <a:spcAft>
                <a:spcPts val="600"/>
              </a:spcAft>
            </a:pPr>
            <a:r>
              <a:rPr lang="en-GB" sz="2000" b="1" dirty="0">
                <a:solidFill>
                  <a:srgbClr val="00B0F0"/>
                </a:solidFill>
                <a:effectLst>
                  <a:outerShdw blurRad="38100" dist="38100" dir="2700000" algn="tl">
                    <a:srgbClr val="000000">
                      <a:alpha val="43137"/>
                    </a:srgbClr>
                  </a:outerShdw>
                </a:effectLst>
                <a:latin typeface="Century Gothic" panose="020B0502020202020204" pitchFamily="34" charset="0"/>
              </a:rPr>
              <a:t>This is an example showing a response to last year’s contextual challenges.</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A range of ideas to suit different contexts and clients. There are multiple views of each idea to enhance clarity, which is especially important as these designs will be shown to potential clients.</a:t>
            </a:r>
          </a:p>
          <a:p>
            <a:pPr>
              <a:spcAft>
                <a:spcPts val="600"/>
              </a:spcAft>
            </a:pPr>
            <a:r>
              <a:rPr lang="en-GB" sz="2000" i="1" dirty="0">
                <a:solidFill>
                  <a:srgbClr val="FF0000"/>
                </a:solidFill>
                <a:effectLst>
                  <a:outerShdw blurRad="38100" dist="38100" dir="2700000" algn="tl">
                    <a:srgbClr val="000000">
                      <a:alpha val="43137"/>
                    </a:srgbClr>
                  </a:outerShdw>
                </a:effectLst>
                <a:latin typeface="Century Gothic" panose="020B0502020202020204" pitchFamily="34" charset="0"/>
              </a:rPr>
              <a:t>NOTE: there is no feedback as this was included on a later slide.</a:t>
            </a:r>
            <a:endParaRPr lang="en-GB" i="1" dirty="0">
              <a:solidFill>
                <a:srgbClr val="FF0000"/>
              </a:solidFill>
              <a:effectLst>
                <a:outerShdw blurRad="38100" dist="38100" dir="2700000" algn="tl">
                  <a:srgbClr val="000000">
                    <a:alpha val="43137"/>
                  </a:srgbClr>
                </a:outerShdw>
              </a:effectLst>
              <a:latin typeface="Century Gothic" panose="020B0502020202020204" pitchFamily="34" charset="0"/>
            </a:endParaRPr>
          </a:p>
        </p:txBody>
      </p:sp>
      <p:pic>
        <p:nvPicPr>
          <p:cNvPr id="2" name="Picture 1">
            <a:extLst>
              <a:ext uri="{FF2B5EF4-FFF2-40B4-BE49-F238E27FC236}">
                <a16:creationId xmlns:a16="http://schemas.microsoft.com/office/drawing/2014/main" id="{798B5C4A-2E2B-4897-9B88-5B2312AAC217}"/>
              </a:ext>
            </a:extLst>
          </p:cNvPr>
          <p:cNvPicPr>
            <a:picLocks noChangeAspect="1"/>
          </p:cNvPicPr>
          <p:nvPr/>
        </p:nvPicPr>
        <p:blipFill>
          <a:blip r:embed="rId3"/>
          <a:stretch>
            <a:fillRect/>
          </a:stretch>
        </p:blipFill>
        <p:spPr>
          <a:xfrm>
            <a:off x="4069575" y="1084188"/>
            <a:ext cx="7889533" cy="5550195"/>
          </a:xfrm>
          <a:prstGeom prst="rect">
            <a:avLst/>
          </a:prstGeom>
        </p:spPr>
      </p:pic>
    </p:spTree>
    <p:extLst>
      <p:ext uri="{BB962C8B-B14F-4D97-AF65-F5344CB8AC3E}">
        <p14:creationId xmlns:p14="http://schemas.microsoft.com/office/powerpoint/2010/main" val="354030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pic>
        <p:nvPicPr>
          <p:cNvPr id="3" name="Picture 2">
            <a:extLst>
              <a:ext uri="{FF2B5EF4-FFF2-40B4-BE49-F238E27FC236}">
                <a16:creationId xmlns:a16="http://schemas.microsoft.com/office/drawing/2014/main" id="{0066F9FF-E327-429A-8E4D-E01301E180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46509" y="921603"/>
            <a:ext cx="7726439" cy="5815100"/>
          </a:xfrm>
          <a:prstGeom prst="rect">
            <a:avLst/>
          </a:prstGeom>
        </p:spPr>
      </p:pic>
      <p:sp>
        <p:nvSpPr>
          <p:cNvPr id="12" name="TextBox 11">
            <a:extLst>
              <a:ext uri="{FF2B5EF4-FFF2-40B4-BE49-F238E27FC236}">
                <a16:creationId xmlns:a16="http://schemas.microsoft.com/office/drawing/2014/main" id="{E1046E82-F12B-402D-9ACA-A5145FA07A6A}"/>
              </a:ext>
            </a:extLst>
          </p:cNvPr>
          <p:cNvSpPr txBox="1"/>
          <p:nvPr/>
        </p:nvSpPr>
        <p:spPr>
          <a:xfrm>
            <a:off x="380999" y="1612223"/>
            <a:ext cx="3612503" cy="5124480"/>
          </a:xfrm>
          <a:prstGeom prst="rect">
            <a:avLst/>
          </a:prstGeom>
          <a:noFill/>
        </p:spPr>
        <p:txBody>
          <a:bodyPr wrap="square" rtlCol="0">
            <a:spAutoFit/>
          </a:bodyPr>
          <a:lstStyle/>
          <a:p>
            <a:pPr>
              <a:spcAft>
                <a:spcPts val="600"/>
              </a:spcAft>
            </a:pPr>
            <a:r>
              <a:rPr lang="en-GB" sz="3200" b="1" dirty="0">
                <a:solidFill>
                  <a:srgbClr val="92D050"/>
                </a:solidFill>
                <a:effectLst>
                  <a:outerShdw blurRad="38100" dist="38100" dir="2700000" algn="tl">
                    <a:srgbClr val="000000">
                      <a:alpha val="43137"/>
                    </a:srgbClr>
                  </a:outerShdw>
                </a:effectLst>
                <a:latin typeface="Century Gothic" panose="020B0502020202020204" pitchFamily="34" charset="0"/>
              </a:rPr>
              <a:t>EXAMPLE </a:t>
            </a:r>
          </a:p>
          <a:p>
            <a:pPr>
              <a:spcAft>
                <a:spcPts val="600"/>
              </a:spcAft>
            </a:pPr>
            <a:r>
              <a:rPr lang="en-GB" sz="2000" b="1" dirty="0">
                <a:solidFill>
                  <a:srgbClr val="00B0F0"/>
                </a:solidFill>
                <a:effectLst>
                  <a:outerShdw blurRad="38100" dist="38100" dir="2700000" algn="tl">
                    <a:srgbClr val="000000">
                      <a:alpha val="43137"/>
                    </a:srgbClr>
                  </a:outerShdw>
                </a:effectLst>
                <a:latin typeface="Century Gothic" panose="020B0502020202020204" pitchFamily="34" charset="0"/>
              </a:rPr>
              <a:t>This is an example showing a response to last year’s contextual challenges.</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A range of ideas to suit different contexts and clients. There are multiple views of each idea to enhance clarity, which is especially important as these designs will be shown to potential clients.</a:t>
            </a:r>
          </a:p>
          <a:p>
            <a:pPr>
              <a:spcAft>
                <a:spcPts val="600"/>
              </a:spcAft>
            </a:pPr>
            <a:r>
              <a:rPr lang="en-GB" sz="2000" i="1" dirty="0">
                <a:solidFill>
                  <a:srgbClr val="FF0000"/>
                </a:solidFill>
                <a:effectLst>
                  <a:outerShdw blurRad="38100" dist="38100" dir="2700000" algn="tl">
                    <a:srgbClr val="000000">
                      <a:alpha val="43137"/>
                    </a:srgbClr>
                  </a:outerShdw>
                </a:effectLst>
                <a:latin typeface="Century Gothic" panose="020B0502020202020204" pitchFamily="34" charset="0"/>
              </a:rPr>
              <a:t>NOTE: there is no feedback as this was included on a later slide.</a:t>
            </a:r>
            <a:endParaRPr lang="en-GB" i="1" dirty="0">
              <a:solidFill>
                <a:srgbClr val="FF0000"/>
              </a:solidFill>
              <a:effectLst>
                <a:outerShdw blurRad="38100" dist="38100" dir="2700000" algn="tl">
                  <a:srgbClr val="000000">
                    <a:alpha val="43137"/>
                  </a:srgbClr>
                </a:outerShdw>
              </a:effectLst>
              <a:latin typeface="Century Gothic" panose="020B0502020202020204" pitchFamily="34" charset="0"/>
            </a:endParaRPr>
          </a:p>
        </p:txBody>
      </p:sp>
    </p:spTree>
    <p:extLst>
      <p:ext uri="{BB962C8B-B14F-4D97-AF65-F5344CB8AC3E}">
        <p14:creationId xmlns:p14="http://schemas.microsoft.com/office/powerpoint/2010/main" val="3065016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12" name="TextBox 11">
            <a:extLst>
              <a:ext uri="{FF2B5EF4-FFF2-40B4-BE49-F238E27FC236}">
                <a16:creationId xmlns:a16="http://schemas.microsoft.com/office/drawing/2014/main" id="{E1046E82-F12B-402D-9ACA-A5145FA07A6A}"/>
              </a:ext>
            </a:extLst>
          </p:cNvPr>
          <p:cNvSpPr txBox="1"/>
          <p:nvPr/>
        </p:nvSpPr>
        <p:spPr>
          <a:xfrm>
            <a:off x="380999" y="1612223"/>
            <a:ext cx="3612503" cy="5124480"/>
          </a:xfrm>
          <a:prstGeom prst="rect">
            <a:avLst/>
          </a:prstGeom>
          <a:noFill/>
        </p:spPr>
        <p:txBody>
          <a:bodyPr wrap="square" rtlCol="0">
            <a:spAutoFit/>
          </a:bodyPr>
          <a:lstStyle/>
          <a:p>
            <a:pPr>
              <a:spcAft>
                <a:spcPts val="600"/>
              </a:spcAft>
            </a:pPr>
            <a:r>
              <a:rPr lang="en-GB" sz="3200" b="1" dirty="0">
                <a:solidFill>
                  <a:srgbClr val="92D050"/>
                </a:solidFill>
                <a:effectLst>
                  <a:outerShdw blurRad="38100" dist="38100" dir="2700000" algn="tl">
                    <a:srgbClr val="000000">
                      <a:alpha val="43137"/>
                    </a:srgbClr>
                  </a:outerShdw>
                </a:effectLst>
                <a:latin typeface="Century Gothic" panose="020B0502020202020204" pitchFamily="34" charset="0"/>
              </a:rPr>
              <a:t>EXAMPLE </a:t>
            </a:r>
          </a:p>
          <a:p>
            <a:pPr>
              <a:spcAft>
                <a:spcPts val="600"/>
              </a:spcAft>
            </a:pPr>
            <a:r>
              <a:rPr lang="en-GB" sz="2000" b="1" dirty="0">
                <a:solidFill>
                  <a:srgbClr val="00B0F0"/>
                </a:solidFill>
                <a:effectLst>
                  <a:outerShdw blurRad="38100" dist="38100" dir="2700000" algn="tl">
                    <a:srgbClr val="000000">
                      <a:alpha val="43137"/>
                    </a:srgbClr>
                  </a:outerShdw>
                </a:effectLst>
                <a:latin typeface="Century Gothic" panose="020B0502020202020204" pitchFamily="34" charset="0"/>
              </a:rPr>
              <a:t>This is an example showing a response to last year’s contextual challenges.</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A range of ideas to suit different contexts and clients. There are multiple views of each idea to enhance clarity, which is especially important as these designs will be shown to potential clients.</a:t>
            </a:r>
          </a:p>
          <a:p>
            <a:pPr>
              <a:spcAft>
                <a:spcPts val="600"/>
              </a:spcAft>
            </a:pPr>
            <a:r>
              <a:rPr lang="en-GB" sz="2000" i="1" dirty="0">
                <a:solidFill>
                  <a:srgbClr val="FF0000"/>
                </a:solidFill>
                <a:effectLst>
                  <a:outerShdw blurRad="38100" dist="38100" dir="2700000" algn="tl">
                    <a:srgbClr val="000000">
                      <a:alpha val="43137"/>
                    </a:srgbClr>
                  </a:outerShdw>
                </a:effectLst>
                <a:latin typeface="Century Gothic" panose="020B0502020202020204" pitchFamily="34" charset="0"/>
              </a:rPr>
              <a:t>NOTE: there is no feedback as this was included on a later slide.</a:t>
            </a:r>
            <a:endParaRPr lang="en-GB" i="1" dirty="0">
              <a:solidFill>
                <a:srgbClr val="FF0000"/>
              </a:solidFill>
              <a:effectLst>
                <a:outerShdw blurRad="38100" dist="38100" dir="2700000" algn="tl">
                  <a:srgbClr val="000000">
                    <a:alpha val="43137"/>
                  </a:srgbClr>
                </a:outerShdw>
              </a:effectLst>
              <a:latin typeface="Century Gothic" panose="020B0502020202020204" pitchFamily="34" charset="0"/>
            </a:endParaRPr>
          </a:p>
        </p:txBody>
      </p:sp>
      <p:pic>
        <p:nvPicPr>
          <p:cNvPr id="2" name="Picture 1">
            <a:extLst>
              <a:ext uri="{FF2B5EF4-FFF2-40B4-BE49-F238E27FC236}">
                <a16:creationId xmlns:a16="http://schemas.microsoft.com/office/drawing/2014/main" id="{734D1E47-1364-427D-A116-19F8FDDD90EE}"/>
              </a:ext>
            </a:extLst>
          </p:cNvPr>
          <p:cNvPicPr>
            <a:picLocks noChangeAspect="1"/>
          </p:cNvPicPr>
          <p:nvPr/>
        </p:nvPicPr>
        <p:blipFill>
          <a:blip r:embed="rId3"/>
          <a:stretch>
            <a:fillRect/>
          </a:stretch>
        </p:blipFill>
        <p:spPr>
          <a:xfrm>
            <a:off x="3971279" y="1041991"/>
            <a:ext cx="8066209" cy="5694712"/>
          </a:xfrm>
          <a:prstGeom prst="rect">
            <a:avLst/>
          </a:prstGeom>
        </p:spPr>
      </p:pic>
    </p:spTree>
    <p:extLst>
      <p:ext uri="{BB962C8B-B14F-4D97-AF65-F5344CB8AC3E}">
        <p14:creationId xmlns:p14="http://schemas.microsoft.com/office/powerpoint/2010/main" val="1643234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128313" y="82798"/>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pic>
        <p:nvPicPr>
          <p:cNvPr id="6" name="Picture 5">
            <a:extLst>
              <a:ext uri="{FF2B5EF4-FFF2-40B4-BE49-F238E27FC236}">
                <a16:creationId xmlns:a16="http://schemas.microsoft.com/office/drawing/2014/main" id="{99D45BA9-0FAD-4FDF-9D90-C4EBE0082244}"/>
              </a:ext>
            </a:extLst>
          </p:cNvPr>
          <p:cNvPicPr>
            <a:picLocks noChangeAspect="1"/>
          </p:cNvPicPr>
          <p:nvPr/>
        </p:nvPicPr>
        <p:blipFill>
          <a:blip r:embed="rId3"/>
          <a:stretch>
            <a:fillRect/>
          </a:stretch>
        </p:blipFill>
        <p:spPr>
          <a:xfrm>
            <a:off x="205847" y="688815"/>
            <a:ext cx="6085118" cy="4294585"/>
          </a:xfrm>
          <a:prstGeom prst="rect">
            <a:avLst/>
          </a:prstGeom>
        </p:spPr>
      </p:pic>
      <p:pic>
        <p:nvPicPr>
          <p:cNvPr id="7" name="Picture 6">
            <a:extLst>
              <a:ext uri="{FF2B5EF4-FFF2-40B4-BE49-F238E27FC236}">
                <a16:creationId xmlns:a16="http://schemas.microsoft.com/office/drawing/2014/main" id="{5FF07774-402D-4F2E-9DA3-B8A5BAD43509}"/>
              </a:ext>
            </a:extLst>
          </p:cNvPr>
          <p:cNvPicPr>
            <a:picLocks noChangeAspect="1"/>
          </p:cNvPicPr>
          <p:nvPr/>
        </p:nvPicPr>
        <p:blipFill>
          <a:blip r:embed="rId4"/>
          <a:stretch>
            <a:fillRect/>
          </a:stretch>
        </p:blipFill>
        <p:spPr>
          <a:xfrm>
            <a:off x="5903838" y="2391659"/>
            <a:ext cx="6082315" cy="4294585"/>
          </a:xfrm>
          <a:prstGeom prst="rect">
            <a:avLst/>
          </a:prstGeom>
        </p:spPr>
      </p:pic>
    </p:spTree>
    <p:extLst>
      <p:ext uri="{BB962C8B-B14F-4D97-AF65-F5344CB8AC3E}">
        <p14:creationId xmlns:p14="http://schemas.microsoft.com/office/powerpoint/2010/main" val="3632924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grpSp>
        <p:nvGrpSpPr>
          <p:cNvPr id="19" name="Group 18">
            <a:extLst>
              <a:ext uri="{FF2B5EF4-FFF2-40B4-BE49-F238E27FC236}">
                <a16:creationId xmlns:a16="http://schemas.microsoft.com/office/drawing/2014/main" id="{EDDF2A14-2803-44DA-B01F-2340B34798B4}"/>
              </a:ext>
            </a:extLst>
          </p:cNvPr>
          <p:cNvGrpSpPr/>
          <p:nvPr/>
        </p:nvGrpSpPr>
        <p:grpSpPr>
          <a:xfrm>
            <a:off x="157018" y="1088755"/>
            <a:ext cx="11888741" cy="5637563"/>
            <a:chOff x="5251081" y="686872"/>
            <a:chExt cx="8613115" cy="4084283"/>
          </a:xfrm>
        </p:grpSpPr>
        <p:pic>
          <p:nvPicPr>
            <p:cNvPr id="8" name="Picture 7">
              <a:extLst>
                <a:ext uri="{FF2B5EF4-FFF2-40B4-BE49-F238E27FC236}">
                  <a16:creationId xmlns:a16="http://schemas.microsoft.com/office/drawing/2014/main" id="{146E86B6-19A2-48EE-BD03-8B986E836E6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251081" y="689533"/>
              <a:ext cx="2837347" cy="1991028"/>
            </a:xfrm>
            <a:prstGeom prst="rect">
              <a:avLst/>
            </a:prstGeom>
          </p:spPr>
        </p:pic>
        <p:pic>
          <p:nvPicPr>
            <p:cNvPr id="12" name="Picture 11">
              <a:extLst>
                <a:ext uri="{FF2B5EF4-FFF2-40B4-BE49-F238E27FC236}">
                  <a16:creationId xmlns:a16="http://schemas.microsoft.com/office/drawing/2014/main" id="{CC751E59-9FDE-423A-B1C2-45EDEAD7CC4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146222" y="690529"/>
              <a:ext cx="2822834" cy="1991028"/>
            </a:xfrm>
            <a:prstGeom prst="rect">
              <a:avLst/>
            </a:prstGeom>
          </p:spPr>
        </p:pic>
        <p:pic>
          <p:nvPicPr>
            <p:cNvPr id="13" name="Picture 12">
              <a:extLst>
                <a:ext uri="{FF2B5EF4-FFF2-40B4-BE49-F238E27FC236}">
                  <a16:creationId xmlns:a16="http://schemas.microsoft.com/office/drawing/2014/main" id="{75F04C68-F422-40D7-891F-3833C9D35C2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1026849" y="686872"/>
              <a:ext cx="2837347" cy="1993691"/>
            </a:xfrm>
            <a:prstGeom prst="rect">
              <a:avLst/>
            </a:prstGeom>
          </p:spPr>
        </p:pic>
        <p:pic>
          <p:nvPicPr>
            <p:cNvPr id="14" name="Picture 13">
              <a:extLst>
                <a:ext uri="{FF2B5EF4-FFF2-40B4-BE49-F238E27FC236}">
                  <a16:creationId xmlns:a16="http://schemas.microsoft.com/office/drawing/2014/main" id="{1827225B-DC7B-47A6-BAE5-3782B4468356}"/>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251081" y="2777464"/>
              <a:ext cx="2829186" cy="1993691"/>
            </a:xfrm>
            <a:prstGeom prst="rect">
              <a:avLst/>
            </a:prstGeom>
          </p:spPr>
        </p:pic>
        <p:pic>
          <p:nvPicPr>
            <p:cNvPr id="15" name="Picture 14">
              <a:extLst>
                <a:ext uri="{FF2B5EF4-FFF2-40B4-BE49-F238E27FC236}">
                  <a16:creationId xmlns:a16="http://schemas.microsoft.com/office/drawing/2014/main" id="{2E362FA7-4417-4616-92AD-E10AD4DF2E7E}"/>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146222" y="2776957"/>
              <a:ext cx="2829186" cy="1994198"/>
            </a:xfrm>
            <a:prstGeom prst="rect">
              <a:avLst/>
            </a:prstGeom>
          </p:spPr>
        </p:pic>
      </p:grpSp>
      <p:pic>
        <p:nvPicPr>
          <p:cNvPr id="16" name="Picture 15">
            <a:extLst>
              <a:ext uri="{FF2B5EF4-FFF2-40B4-BE49-F238E27FC236}">
                <a16:creationId xmlns:a16="http://schemas.microsoft.com/office/drawing/2014/main" id="{0C7AFB5C-0902-4A5D-BBA5-19EF1A65299B}"/>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123229" y="3966472"/>
            <a:ext cx="3922530" cy="2759845"/>
          </a:xfrm>
          <a:prstGeom prst="rect">
            <a:avLst/>
          </a:prstGeom>
        </p:spPr>
      </p:pic>
    </p:spTree>
    <p:extLst>
      <p:ext uri="{BB962C8B-B14F-4D97-AF65-F5344CB8AC3E}">
        <p14:creationId xmlns:p14="http://schemas.microsoft.com/office/powerpoint/2010/main" val="703186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dirty="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grpSp>
        <p:nvGrpSpPr>
          <p:cNvPr id="16" name="Group 15">
            <a:extLst>
              <a:ext uri="{FF2B5EF4-FFF2-40B4-BE49-F238E27FC236}">
                <a16:creationId xmlns:a16="http://schemas.microsoft.com/office/drawing/2014/main" id="{14F57112-EE2B-4475-9F8A-324717CF864C}"/>
              </a:ext>
            </a:extLst>
          </p:cNvPr>
          <p:cNvGrpSpPr/>
          <p:nvPr/>
        </p:nvGrpSpPr>
        <p:grpSpPr>
          <a:xfrm>
            <a:off x="191751" y="1073008"/>
            <a:ext cx="11824758" cy="5581905"/>
            <a:chOff x="191751" y="860571"/>
            <a:chExt cx="7812254" cy="3687793"/>
          </a:xfrm>
        </p:grpSpPr>
        <p:pic>
          <p:nvPicPr>
            <p:cNvPr id="2" name="Picture 1">
              <a:extLst>
                <a:ext uri="{FF2B5EF4-FFF2-40B4-BE49-F238E27FC236}">
                  <a16:creationId xmlns:a16="http://schemas.microsoft.com/office/drawing/2014/main" id="{9A76E47B-19AF-4AC3-8880-708F48C8D57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91751" y="860571"/>
              <a:ext cx="2561250" cy="1800000"/>
            </a:xfrm>
            <a:prstGeom prst="rect">
              <a:avLst/>
            </a:prstGeom>
          </p:spPr>
        </p:pic>
        <p:pic>
          <p:nvPicPr>
            <p:cNvPr id="3" name="Picture 2">
              <a:extLst>
                <a:ext uri="{FF2B5EF4-FFF2-40B4-BE49-F238E27FC236}">
                  <a16:creationId xmlns:a16="http://schemas.microsoft.com/office/drawing/2014/main" id="{ABA0F6FB-1687-4AB0-858A-83C43621410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824125" y="860571"/>
              <a:ext cx="2546888" cy="1800000"/>
            </a:xfrm>
            <a:prstGeom prst="rect">
              <a:avLst/>
            </a:prstGeom>
          </p:spPr>
        </p:pic>
        <p:pic>
          <p:nvPicPr>
            <p:cNvPr id="6" name="Picture 5">
              <a:extLst>
                <a:ext uri="{FF2B5EF4-FFF2-40B4-BE49-F238E27FC236}">
                  <a16:creationId xmlns:a16="http://schemas.microsoft.com/office/drawing/2014/main" id="{8E6B51BE-51F6-46AC-9F97-33AD3B43FF7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437408" y="860571"/>
              <a:ext cx="2566597" cy="1800000"/>
            </a:xfrm>
            <a:prstGeom prst="rect">
              <a:avLst/>
            </a:prstGeom>
          </p:spPr>
        </p:pic>
        <p:pic>
          <p:nvPicPr>
            <p:cNvPr id="7" name="Picture 6">
              <a:extLst>
                <a:ext uri="{FF2B5EF4-FFF2-40B4-BE49-F238E27FC236}">
                  <a16:creationId xmlns:a16="http://schemas.microsoft.com/office/drawing/2014/main" id="{299561C8-D6EC-453F-9762-27E481C796B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91751" y="2748364"/>
              <a:ext cx="2541616" cy="1800000"/>
            </a:xfrm>
            <a:prstGeom prst="rect">
              <a:avLst/>
            </a:prstGeom>
          </p:spPr>
        </p:pic>
        <p:pic>
          <p:nvPicPr>
            <p:cNvPr id="9" name="Picture 8">
              <a:extLst>
                <a:ext uri="{FF2B5EF4-FFF2-40B4-BE49-F238E27FC236}">
                  <a16:creationId xmlns:a16="http://schemas.microsoft.com/office/drawing/2014/main" id="{8016AEE9-437E-4784-8D01-C329879747B6}"/>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818830" y="2748364"/>
              <a:ext cx="2552183" cy="1800000"/>
            </a:xfrm>
            <a:prstGeom prst="rect">
              <a:avLst/>
            </a:prstGeom>
          </p:spPr>
        </p:pic>
        <p:pic>
          <p:nvPicPr>
            <p:cNvPr id="11" name="Picture 10">
              <a:extLst>
                <a:ext uri="{FF2B5EF4-FFF2-40B4-BE49-F238E27FC236}">
                  <a16:creationId xmlns:a16="http://schemas.microsoft.com/office/drawing/2014/main" id="{C5F15325-0CFE-4655-8F7F-2632D4235191}"/>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5437408" y="2748364"/>
              <a:ext cx="2555926" cy="1800000"/>
            </a:xfrm>
            <a:prstGeom prst="rect">
              <a:avLst/>
            </a:prstGeom>
          </p:spPr>
        </p:pic>
      </p:grpSp>
    </p:spTree>
    <p:extLst>
      <p:ext uri="{BB962C8B-B14F-4D97-AF65-F5344CB8AC3E}">
        <p14:creationId xmlns:p14="http://schemas.microsoft.com/office/powerpoint/2010/main" val="22813130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5725</TotalTime>
  <Words>925</Words>
  <Application>Microsoft Office PowerPoint</Application>
  <PresentationFormat>Widescreen</PresentationFormat>
  <Paragraphs>104</Paragraphs>
  <Slides>12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Leisk</dc:creator>
  <cp:lastModifiedBy>Mr J Leisk (St Ambrose College)</cp:lastModifiedBy>
  <cp:revision>137</cp:revision>
  <cp:lastPrinted>2015-11-20T11:48:11Z</cp:lastPrinted>
  <dcterms:created xsi:type="dcterms:W3CDTF">2015-09-04T19:01:29Z</dcterms:created>
  <dcterms:modified xsi:type="dcterms:W3CDTF">2022-10-21T14:58:59Z</dcterms:modified>
</cp:coreProperties>
</file>