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4.xml" ContentType="application/vnd.openxmlformats-officedocument.presentationml.slide+xml"/>
  <Override PartName="/ppt/diagrams/data1.xml" ContentType="application/vnd.openxmlformats-officedocument.drawingml.diagramData+xml"/>
  <Override PartName="/ppt/slides/slide13.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slideLayouts/slideLayout12.xml" ContentType="application/vnd.openxmlformats-officedocument.presentationml.slideLayou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0.xml" ContentType="application/vnd.openxmlformats-officedocument.presentationml.notesSlide+xml"/>
  <Override PartName="/ppt/webextensions/webextension1.xml" ContentType="application/vnd.ms-office.webextension+xml"/>
  <Override PartName="/ppt/notesMasters/notesMaster1.xml" ContentType="application/vnd.openxmlformats-officedocument.presentationml.notesMaster+xml"/>
  <Override PartName="/ppt/diagrams/colors1.xml" ContentType="application/vnd.openxmlformats-officedocument.drawingml.diagramColors+xml"/>
  <Override PartName="/ppt/diagrams/quickStyle1.xml" ContentType="application/vnd.openxmlformats-officedocument.drawingml.diagramStyle+xml"/>
  <Override PartName="/ppt/theme/theme1.xml" ContentType="application/vnd.openxmlformats-officedocument.theme+xml"/>
  <Override PartName="/ppt/diagrams/layout1.xml" ContentType="application/vnd.openxmlformats-officedocument.drawingml.diagramLayout+xml"/>
  <Override PartName="/ppt/webextensions/taskpanes.xml" ContentType="application/vnd.ms-office.webextensiontaskpanes+xml"/>
  <Override PartName="/ppt/theme/theme2.xml" ContentType="application/vnd.openxmlformats-officedocument.theme+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16"/>
  </p:notesMasterIdLst>
  <p:sldIdLst>
    <p:sldId id="256" r:id="rId2"/>
    <p:sldId id="257" r:id="rId3"/>
    <p:sldId id="279" r:id="rId4"/>
    <p:sldId id="263" r:id="rId5"/>
    <p:sldId id="284" r:id="rId6"/>
    <p:sldId id="285" r:id="rId7"/>
    <p:sldId id="286" r:id="rId8"/>
    <p:sldId id="287" r:id="rId9"/>
    <p:sldId id="269" r:id="rId10"/>
    <p:sldId id="283" r:id="rId11"/>
    <p:sldId id="288" r:id="rId12"/>
    <p:sldId id="282" r:id="rId13"/>
    <p:sldId id="274" r:id="rId14"/>
    <p:sldId id="278"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07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77989" autoAdjust="0"/>
  </p:normalViewPr>
  <p:slideViewPr>
    <p:cSldViewPr snapToGrid="0">
      <p:cViewPr varScale="1">
        <p:scale>
          <a:sx n="75" d="100"/>
          <a:sy n="75" d="100"/>
        </p:scale>
        <p:origin x="931"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customXml" Target="../customXml/item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ustomXml" Target="../customXml/item2.xml"/></Relationships>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F32B8D2-6414-4125-BF58-DD862E34B431}"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EFD94DBF-B941-4F16-8AB0-0C7C0ACDB472}">
      <dgm:prSet custT="1"/>
      <dgm:spPr/>
      <dgm:t>
        <a:bodyPr/>
        <a:lstStyle/>
        <a:p>
          <a:pPr>
            <a:lnSpc>
              <a:spcPct val="100000"/>
            </a:lnSpc>
          </a:pPr>
          <a:r>
            <a:rPr lang="en-GB" sz="2400" dirty="0"/>
            <a:t>To understand what stress is and what it looks like</a:t>
          </a:r>
          <a:endParaRPr lang="en-US" sz="2400" dirty="0"/>
        </a:p>
      </dgm:t>
    </dgm:pt>
    <dgm:pt modelId="{FDEBCBBA-410F-4DBF-BFEB-EB3480A5AC3D}" type="parTrans" cxnId="{47CD74BE-DB2C-4110-A831-D7F7944D3B36}">
      <dgm:prSet/>
      <dgm:spPr/>
      <dgm:t>
        <a:bodyPr/>
        <a:lstStyle/>
        <a:p>
          <a:endParaRPr lang="en-US"/>
        </a:p>
      </dgm:t>
    </dgm:pt>
    <dgm:pt modelId="{B82D009B-A2B0-4025-A8E1-B41827E5532D}" type="sibTrans" cxnId="{47CD74BE-DB2C-4110-A831-D7F7944D3B36}">
      <dgm:prSet/>
      <dgm:spPr/>
      <dgm:t>
        <a:bodyPr/>
        <a:lstStyle/>
        <a:p>
          <a:pPr>
            <a:lnSpc>
              <a:spcPct val="100000"/>
            </a:lnSpc>
          </a:pPr>
          <a:endParaRPr lang="en-US"/>
        </a:p>
      </dgm:t>
    </dgm:pt>
    <dgm:pt modelId="{29B44888-8D04-40B7-B253-3EF11E01366C}">
      <dgm:prSet custT="1"/>
      <dgm:spPr/>
      <dgm:t>
        <a:bodyPr/>
        <a:lstStyle/>
        <a:p>
          <a:pPr>
            <a:lnSpc>
              <a:spcPct val="100000"/>
            </a:lnSpc>
          </a:pPr>
          <a:r>
            <a:rPr lang="en-GB" sz="2400" dirty="0"/>
            <a:t>To identify one strategy to manage exam stress</a:t>
          </a:r>
          <a:endParaRPr lang="en-US" sz="2400" dirty="0"/>
        </a:p>
      </dgm:t>
    </dgm:pt>
    <dgm:pt modelId="{B6F90691-416C-45C0-A566-9FF872542D8E}" type="parTrans" cxnId="{6660C669-C97A-4216-94EE-38B8CD934CF4}">
      <dgm:prSet/>
      <dgm:spPr/>
      <dgm:t>
        <a:bodyPr/>
        <a:lstStyle/>
        <a:p>
          <a:endParaRPr lang="en-US"/>
        </a:p>
      </dgm:t>
    </dgm:pt>
    <dgm:pt modelId="{07DBD9FE-0616-40B8-AE23-7D8613F1BADD}" type="sibTrans" cxnId="{6660C669-C97A-4216-94EE-38B8CD934CF4}">
      <dgm:prSet/>
      <dgm:spPr/>
      <dgm:t>
        <a:bodyPr/>
        <a:lstStyle/>
        <a:p>
          <a:endParaRPr lang="en-US"/>
        </a:p>
      </dgm:t>
    </dgm:pt>
    <dgm:pt modelId="{D3142B82-DDC4-4A35-93F6-B86566615D0D}" type="pres">
      <dgm:prSet presAssocID="{FF32B8D2-6414-4125-BF58-DD862E34B431}" presName="root" presStyleCnt="0">
        <dgm:presLayoutVars>
          <dgm:dir/>
          <dgm:resizeHandles val="exact"/>
        </dgm:presLayoutVars>
      </dgm:prSet>
      <dgm:spPr/>
    </dgm:pt>
    <dgm:pt modelId="{5D28F297-D8F1-4B63-B980-C865D8C8AB46}" type="pres">
      <dgm:prSet presAssocID="{FF32B8D2-6414-4125-BF58-DD862E34B431}" presName="container" presStyleCnt="0">
        <dgm:presLayoutVars>
          <dgm:dir/>
          <dgm:resizeHandles val="exact"/>
        </dgm:presLayoutVars>
      </dgm:prSet>
      <dgm:spPr/>
    </dgm:pt>
    <dgm:pt modelId="{059D5EA3-A0CD-44C2-9451-4AF45CBE9BBD}" type="pres">
      <dgm:prSet presAssocID="{EFD94DBF-B941-4F16-8AB0-0C7C0ACDB472}" presName="compNode" presStyleCnt="0"/>
      <dgm:spPr/>
    </dgm:pt>
    <dgm:pt modelId="{B4E51F21-966A-4D9C-AD9C-C867BC0E06F3}" type="pres">
      <dgm:prSet presAssocID="{EFD94DBF-B941-4F16-8AB0-0C7C0ACDB472}" presName="iconBgRect" presStyleLbl="bgShp" presStyleIdx="0" presStyleCnt="2"/>
      <dgm:spPr/>
    </dgm:pt>
    <dgm:pt modelId="{BA5B9E2E-DC38-4427-B3C3-1E4A55195795}" type="pres">
      <dgm:prSet presAssocID="{EFD94DBF-B941-4F16-8AB0-0C7C0ACDB472}"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Worried Face with No Fill"/>
        </a:ext>
      </dgm:extLst>
    </dgm:pt>
    <dgm:pt modelId="{E0B57559-ED2D-42CD-A195-B2041024587D}" type="pres">
      <dgm:prSet presAssocID="{EFD94DBF-B941-4F16-8AB0-0C7C0ACDB472}" presName="spaceRect" presStyleCnt="0"/>
      <dgm:spPr/>
    </dgm:pt>
    <dgm:pt modelId="{81B5AB8E-F37E-492F-8897-D0F33116D698}" type="pres">
      <dgm:prSet presAssocID="{EFD94DBF-B941-4F16-8AB0-0C7C0ACDB472}" presName="textRect" presStyleLbl="revTx" presStyleIdx="0" presStyleCnt="2">
        <dgm:presLayoutVars>
          <dgm:chMax val="1"/>
          <dgm:chPref val="1"/>
        </dgm:presLayoutVars>
      </dgm:prSet>
      <dgm:spPr/>
    </dgm:pt>
    <dgm:pt modelId="{F4A1DFDC-A269-4E59-85C7-8A1E9FA7EC87}" type="pres">
      <dgm:prSet presAssocID="{B82D009B-A2B0-4025-A8E1-B41827E5532D}" presName="sibTrans" presStyleLbl="sibTrans2D1" presStyleIdx="0" presStyleCnt="0"/>
      <dgm:spPr/>
    </dgm:pt>
    <dgm:pt modelId="{AE10A66B-3D30-4C24-BE80-DDFB90A195A8}" type="pres">
      <dgm:prSet presAssocID="{29B44888-8D04-40B7-B253-3EF11E01366C}" presName="compNode" presStyleCnt="0"/>
      <dgm:spPr/>
    </dgm:pt>
    <dgm:pt modelId="{D9EE6B3A-E3AF-4688-938D-25818880A776}" type="pres">
      <dgm:prSet presAssocID="{29B44888-8D04-40B7-B253-3EF11E01366C}" presName="iconBgRect" presStyleLbl="bgShp" presStyleIdx="1" presStyleCnt="2"/>
      <dgm:spPr/>
    </dgm:pt>
    <dgm:pt modelId="{FEE1790C-744B-44E5-BDD9-407DF4D2FCDC}" type="pres">
      <dgm:prSet presAssocID="{29B44888-8D04-40B7-B253-3EF11E01366C}"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heckmark"/>
        </a:ext>
      </dgm:extLst>
    </dgm:pt>
    <dgm:pt modelId="{0194734F-78E1-41E4-A6BA-41CE2973AC60}" type="pres">
      <dgm:prSet presAssocID="{29B44888-8D04-40B7-B253-3EF11E01366C}" presName="spaceRect" presStyleCnt="0"/>
      <dgm:spPr/>
    </dgm:pt>
    <dgm:pt modelId="{9924D0EC-0412-47DB-BC63-A0BD1A81EC4C}" type="pres">
      <dgm:prSet presAssocID="{29B44888-8D04-40B7-B253-3EF11E01366C}" presName="textRect" presStyleLbl="revTx" presStyleIdx="1" presStyleCnt="2">
        <dgm:presLayoutVars>
          <dgm:chMax val="1"/>
          <dgm:chPref val="1"/>
        </dgm:presLayoutVars>
      </dgm:prSet>
      <dgm:spPr/>
    </dgm:pt>
  </dgm:ptLst>
  <dgm:cxnLst>
    <dgm:cxn modelId="{FBD1DD0E-FF5E-432C-9430-1F3C5BD413CC}" type="presOf" srcId="{EFD94DBF-B941-4F16-8AB0-0C7C0ACDB472}" destId="{81B5AB8E-F37E-492F-8897-D0F33116D698}" srcOrd="0" destOrd="0" presId="urn:microsoft.com/office/officeart/2018/2/layout/IconCircleList"/>
    <dgm:cxn modelId="{6660C669-C97A-4216-94EE-38B8CD934CF4}" srcId="{FF32B8D2-6414-4125-BF58-DD862E34B431}" destId="{29B44888-8D04-40B7-B253-3EF11E01366C}" srcOrd="1" destOrd="0" parTransId="{B6F90691-416C-45C0-A566-9FF872542D8E}" sibTransId="{07DBD9FE-0616-40B8-AE23-7D8613F1BADD}"/>
    <dgm:cxn modelId="{C6C57156-916F-4E04-B936-1A4B98E4EBB1}" type="presOf" srcId="{29B44888-8D04-40B7-B253-3EF11E01366C}" destId="{9924D0EC-0412-47DB-BC63-A0BD1A81EC4C}" srcOrd="0" destOrd="0" presId="urn:microsoft.com/office/officeart/2018/2/layout/IconCircleList"/>
    <dgm:cxn modelId="{9BC487B5-FAFE-4173-B327-EB007C5B70D0}" type="presOf" srcId="{B82D009B-A2B0-4025-A8E1-B41827E5532D}" destId="{F4A1DFDC-A269-4E59-85C7-8A1E9FA7EC87}" srcOrd="0" destOrd="0" presId="urn:microsoft.com/office/officeart/2018/2/layout/IconCircleList"/>
    <dgm:cxn modelId="{47CD74BE-DB2C-4110-A831-D7F7944D3B36}" srcId="{FF32B8D2-6414-4125-BF58-DD862E34B431}" destId="{EFD94DBF-B941-4F16-8AB0-0C7C0ACDB472}" srcOrd="0" destOrd="0" parTransId="{FDEBCBBA-410F-4DBF-BFEB-EB3480A5AC3D}" sibTransId="{B82D009B-A2B0-4025-A8E1-B41827E5532D}"/>
    <dgm:cxn modelId="{55D859FB-BB3C-47B0-8F23-072713446AC6}" type="presOf" srcId="{FF32B8D2-6414-4125-BF58-DD862E34B431}" destId="{D3142B82-DDC4-4A35-93F6-B86566615D0D}" srcOrd="0" destOrd="0" presId="urn:microsoft.com/office/officeart/2018/2/layout/IconCircleList"/>
    <dgm:cxn modelId="{CF6108EC-FFF6-4C8D-AF1E-5BCCED0120C2}" type="presParOf" srcId="{D3142B82-DDC4-4A35-93F6-B86566615D0D}" destId="{5D28F297-D8F1-4B63-B980-C865D8C8AB46}" srcOrd="0" destOrd="0" presId="urn:microsoft.com/office/officeart/2018/2/layout/IconCircleList"/>
    <dgm:cxn modelId="{053D4E99-624B-4A6C-A9BE-447629E12CD5}" type="presParOf" srcId="{5D28F297-D8F1-4B63-B980-C865D8C8AB46}" destId="{059D5EA3-A0CD-44C2-9451-4AF45CBE9BBD}" srcOrd="0" destOrd="0" presId="urn:microsoft.com/office/officeart/2018/2/layout/IconCircleList"/>
    <dgm:cxn modelId="{FDE71BBD-F378-4793-9ED2-BF86E483F84B}" type="presParOf" srcId="{059D5EA3-A0CD-44C2-9451-4AF45CBE9BBD}" destId="{B4E51F21-966A-4D9C-AD9C-C867BC0E06F3}" srcOrd="0" destOrd="0" presId="urn:microsoft.com/office/officeart/2018/2/layout/IconCircleList"/>
    <dgm:cxn modelId="{D505EC83-3EA2-4D10-9713-24B553E6D26B}" type="presParOf" srcId="{059D5EA3-A0CD-44C2-9451-4AF45CBE9BBD}" destId="{BA5B9E2E-DC38-4427-B3C3-1E4A55195795}" srcOrd="1" destOrd="0" presId="urn:microsoft.com/office/officeart/2018/2/layout/IconCircleList"/>
    <dgm:cxn modelId="{715F0C5C-12A2-4253-9006-FEDF442121AE}" type="presParOf" srcId="{059D5EA3-A0CD-44C2-9451-4AF45CBE9BBD}" destId="{E0B57559-ED2D-42CD-A195-B2041024587D}" srcOrd="2" destOrd="0" presId="urn:microsoft.com/office/officeart/2018/2/layout/IconCircleList"/>
    <dgm:cxn modelId="{291ED117-E8FE-451D-AD90-B8440CFAEDC8}" type="presParOf" srcId="{059D5EA3-A0CD-44C2-9451-4AF45CBE9BBD}" destId="{81B5AB8E-F37E-492F-8897-D0F33116D698}" srcOrd="3" destOrd="0" presId="urn:microsoft.com/office/officeart/2018/2/layout/IconCircleList"/>
    <dgm:cxn modelId="{83AA06A8-277B-49DF-984B-4040E186EC8A}" type="presParOf" srcId="{5D28F297-D8F1-4B63-B980-C865D8C8AB46}" destId="{F4A1DFDC-A269-4E59-85C7-8A1E9FA7EC87}" srcOrd="1" destOrd="0" presId="urn:microsoft.com/office/officeart/2018/2/layout/IconCircleList"/>
    <dgm:cxn modelId="{2E49C32B-8C1E-4CAE-A788-2588E44C391D}" type="presParOf" srcId="{5D28F297-D8F1-4B63-B980-C865D8C8AB46}" destId="{AE10A66B-3D30-4C24-BE80-DDFB90A195A8}" srcOrd="2" destOrd="0" presId="urn:microsoft.com/office/officeart/2018/2/layout/IconCircleList"/>
    <dgm:cxn modelId="{2DBCCE0B-463F-4EDE-BE85-438E4210029C}" type="presParOf" srcId="{AE10A66B-3D30-4C24-BE80-DDFB90A195A8}" destId="{D9EE6B3A-E3AF-4688-938D-25818880A776}" srcOrd="0" destOrd="0" presId="urn:microsoft.com/office/officeart/2018/2/layout/IconCircleList"/>
    <dgm:cxn modelId="{209F2012-6F67-4513-80A7-0C2F2ED33A16}" type="presParOf" srcId="{AE10A66B-3D30-4C24-BE80-DDFB90A195A8}" destId="{FEE1790C-744B-44E5-BDD9-407DF4D2FCDC}" srcOrd="1" destOrd="0" presId="urn:microsoft.com/office/officeart/2018/2/layout/IconCircleList"/>
    <dgm:cxn modelId="{FA54C4E7-90D9-4E22-9A3C-2233EF06E311}" type="presParOf" srcId="{AE10A66B-3D30-4C24-BE80-DDFB90A195A8}" destId="{0194734F-78E1-41E4-A6BA-41CE2973AC60}" srcOrd="2" destOrd="0" presId="urn:microsoft.com/office/officeart/2018/2/layout/IconCircleList"/>
    <dgm:cxn modelId="{84F3B289-FBB6-45BC-814C-8C496EEB9C8A}" type="presParOf" srcId="{AE10A66B-3D30-4C24-BE80-DDFB90A195A8}" destId="{9924D0EC-0412-47DB-BC63-A0BD1A81EC4C}"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E51F21-966A-4D9C-AD9C-C867BC0E06F3}">
      <dsp:nvSpPr>
        <dsp:cNvPr id="0" name=""/>
        <dsp:cNvSpPr/>
      </dsp:nvSpPr>
      <dsp:spPr>
        <a:xfrm>
          <a:off x="167183" y="1371431"/>
          <a:ext cx="1137910" cy="113791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A5B9E2E-DC38-4427-B3C3-1E4A55195795}">
      <dsp:nvSpPr>
        <dsp:cNvPr id="0" name=""/>
        <dsp:cNvSpPr/>
      </dsp:nvSpPr>
      <dsp:spPr>
        <a:xfrm>
          <a:off x="406144" y="1610392"/>
          <a:ext cx="659987" cy="65998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1B5AB8E-F37E-492F-8897-D0F33116D698}">
      <dsp:nvSpPr>
        <dsp:cNvPr id="0" name=""/>
        <dsp:cNvSpPr/>
      </dsp:nvSpPr>
      <dsp:spPr>
        <a:xfrm>
          <a:off x="1548931" y="1371431"/>
          <a:ext cx="2682216" cy="11379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kern="1200" dirty="0"/>
            <a:t>To understand what stress is and what it looks like</a:t>
          </a:r>
          <a:endParaRPr lang="en-US" sz="2400" kern="1200" dirty="0"/>
        </a:p>
      </dsp:txBody>
      <dsp:txXfrm>
        <a:off x="1548931" y="1371431"/>
        <a:ext cx="2682216" cy="1137910"/>
      </dsp:txXfrm>
    </dsp:sp>
    <dsp:sp modelId="{D9EE6B3A-E3AF-4688-938D-25818880A776}">
      <dsp:nvSpPr>
        <dsp:cNvPr id="0" name=""/>
        <dsp:cNvSpPr/>
      </dsp:nvSpPr>
      <dsp:spPr>
        <a:xfrm>
          <a:off x="4698504" y="1371431"/>
          <a:ext cx="1137910" cy="113791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EE1790C-744B-44E5-BDD9-407DF4D2FCDC}">
      <dsp:nvSpPr>
        <dsp:cNvPr id="0" name=""/>
        <dsp:cNvSpPr/>
      </dsp:nvSpPr>
      <dsp:spPr>
        <a:xfrm>
          <a:off x="4937465" y="1610392"/>
          <a:ext cx="659987" cy="65998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24D0EC-0412-47DB-BC63-A0BD1A81EC4C}">
      <dsp:nvSpPr>
        <dsp:cNvPr id="0" name=""/>
        <dsp:cNvSpPr/>
      </dsp:nvSpPr>
      <dsp:spPr>
        <a:xfrm>
          <a:off x="6080252" y="1371431"/>
          <a:ext cx="2682216" cy="11379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kern="1200" dirty="0"/>
            <a:t>To identify one strategy to manage exam stress</a:t>
          </a:r>
          <a:endParaRPr lang="en-US" sz="2400" kern="1200" dirty="0"/>
        </a:p>
      </dsp:txBody>
      <dsp:txXfrm>
        <a:off x="6080252" y="1371431"/>
        <a:ext cx="2682216" cy="1137910"/>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9FAE34-66F1-4451-B138-9A263534BF15}" type="datetimeFigureOut">
              <a:rPr lang="en-GB" smtClean="0"/>
              <a:t>30/04/2025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DC662A-675B-44F4-8A92-D7EFA4F82E08}" type="slidenum">
              <a:rPr lang="en-GB" smtClean="0"/>
              <a:t>‹#›</a:t>
            </a:fld>
            <a:endParaRPr lang="en-GB"/>
          </a:p>
        </p:txBody>
      </p:sp>
    </p:spTree>
    <p:extLst>
      <p:ext uri="{BB962C8B-B14F-4D97-AF65-F5344CB8AC3E}">
        <p14:creationId xmlns:p14="http://schemas.microsoft.com/office/powerpoint/2010/main" val="35356003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Both introduce self</a:t>
            </a:r>
          </a:p>
          <a:p>
            <a:r>
              <a:rPr lang="en-GB" dirty="0"/>
              <a:t>Rebecca introduce service</a:t>
            </a:r>
          </a:p>
        </p:txBody>
      </p:sp>
      <p:sp>
        <p:nvSpPr>
          <p:cNvPr id="4" name="Slide Number Placeholder 3"/>
          <p:cNvSpPr>
            <a:spLocks noGrp="1"/>
          </p:cNvSpPr>
          <p:nvPr>
            <p:ph type="sldNum" sz="quarter" idx="5"/>
          </p:nvPr>
        </p:nvSpPr>
        <p:spPr/>
        <p:txBody>
          <a:bodyPr/>
          <a:lstStyle/>
          <a:p>
            <a:fld id="{6CDC662A-675B-44F4-8A92-D7EFA4F82E08}" type="slidenum">
              <a:rPr lang="en-GB" smtClean="0"/>
              <a:t>1</a:t>
            </a:fld>
            <a:endParaRPr lang="en-GB"/>
          </a:p>
        </p:txBody>
      </p:sp>
    </p:spTree>
    <p:extLst>
      <p:ext uri="{BB962C8B-B14F-4D97-AF65-F5344CB8AC3E}">
        <p14:creationId xmlns:p14="http://schemas.microsoft.com/office/powerpoint/2010/main" val="1164349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Rebecca</a:t>
            </a:r>
          </a:p>
        </p:txBody>
      </p:sp>
      <p:sp>
        <p:nvSpPr>
          <p:cNvPr id="4" name="Slide Number Placeholder 3"/>
          <p:cNvSpPr>
            <a:spLocks noGrp="1"/>
          </p:cNvSpPr>
          <p:nvPr>
            <p:ph type="sldNum" sz="quarter" idx="5"/>
          </p:nvPr>
        </p:nvSpPr>
        <p:spPr/>
        <p:txBody>
          <a:bodyPr/>
          <a:lstStyle/>
          <a:p>
            <a:fld id="{6CDC662A-675B-44F4-8A92-D7EFA4F82E08}" type="slidenum">
              <a:rPr lang="en-GB" smtClean="0"/>
              <a:t>2</a:t>
            </a:fld>
            <a:endParaRPr lang="en-GB"/>
          </a:p>
        </p:txBody>
      </p:sp>
    </p:spTree>
    <p:extLst>
      <p:ext uri="{BB962C8B-B14F-4D97-AF65-F5344CB8AC3E}">
        <p14:creationId xmlns:p14="http://schemas.microsoft.com/office/powerpoint/2010/main" val="34988098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Cam</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Explaining the stress response and what happens to us physically when stressed. It will talk about the fight/flight response which you may have heard of and some techniques afterwards which we’ll also talk about a bit more throughout the session.</a:t>
            </a:r>
          </a:p>
          <a:p>
            <a:pPr>
              <a:lnSpc>
                <a:spcPct val="107000"/>
              </a:lnSpc>
              <a:spcAft>
                <a:spcPts val="80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The flight fight response is like a smoke alarm or car alarm, it is helpful when it works right, but it can keep going off when there isn’t any serious danger which can cause unpleasant physical symptoms, be exhausting and impact our well being and performance.</a:t>
            </a:r>
          </a:p>
          <a:p>
            <a:endParaRPr lang="en-GB" dirty="0"/>
          </a:p>
        </p:txBody>
      </p:sp>
      <p:sp>
        <p:nvSpPr>
          <p:cNvPr id="4" name="Slide Number Placeholder 3"/>
          <p:cNvSpPr>
            <a:spLocks noGrp="1"/>
          </p:cNvSpPr>
          <p:nvPr>
            <p:ph type="sldNum" sz="quarter" idx="5"/>
          </p:nvPr>
        </p:nvSpPr>
        <p:spPr/>
        <p:txBody>
          <a:bodyPr/>
          <a:lstStyle/>
          <a:p>
            <a:fld id="{6CDC662A-675B-44F4-8A92-D7EFA4F82E08}" type="slidenum">
              <a:rPr lang="en-GB" smtClean="0"/>
              <a:t>3</a:t>
            </a:fld>
            <a:endParaRPr lang="en-GB"/>
          </a:p>
        </p:txBody>
      </p:sp>
    </p:spTree>
    <p:extLst>
      <p:ext uri="{BB962C8B-B14F-4D97-AF65-F5344CB8AC3E}">
        <p14:creationId xmlns:p14="http://schemas.microsoft.com/office/powerpoint/2010/main" val="29018865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Calibri" panose="020F0502020204030204" pitchFamily="34" charset="0"/>
                <a:cs typeface="Times New Roman" panose="02020603050405020304" pitchFamily="18" charset="0"/>
              </a:rPr>
              <a:t>Cam</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Calibri" panose="020F0502020204030204" pitchFamily="34" charset="0"/>
                <a:cs typeface="Times New Roman" panose="02020603050405020304" pitchFamily="18" charset="0"/>
              </a:rPr>
              <a:t>This graph is commonly used to illustrate the idea that we perform best with some stress to motivate us but too much stress can cause physical and emotional symptoms that affect our ability to focus.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Calibri" panose="020F0502020204030204" pitchFamily="34" charset="0"/>
                <a:cs typeface="Times New Roman" panose="02020603050405020304" pitchFamily="18" charset="0"/>
              </a:rPr>
              <a:t>*Talk through graph*</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Calibri" panose="020F0502020204030204" pitchFamily="34" charset="0"/>
                <a:cs typeface="Times New Roman" panose="02020603050405020304" pitchFamily="18" charset="0"/>
              </a:rPr>
              <a:t>This is because of the effects of the fight/flight response if we become constantly stressed and worried.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CDC662A-675B-44F4-8A92-D7EFA4F82E08}" type="slidenum">
              <a:rPr lang="en-GB" smtClean="0"/>
              <a:t>4</a:t>
            </a:fld>
            <a:endParaRPr lang="en-GB"/>
          </a:p>
        </p:txBody>
      </p:sp>
    </p:spTree>
    <p:extLst>
      <p:ext uri="{BB962C8B-B14F-4D97-AF65-F5344CB8AC3E}">
        <p14:creationId xmlns:p14="http://schemas.microsoft.com/office/powerpoint/2010/main" val="25120669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Rebecca</a:t>
            </a:r>
          </a:p>
        </p:txBody>
      </p:sp>
      <p:sp>
        <p:nvSpPr>
          <p:cNvPr id="4" name="Slide Number Placeholder 3"/>
          <p:cNvSpPr>
            <a:spLocks noGrp="1"/>
          </p:cNvSpPr>
          <p:nvPr>
            <p:ph type="sldNum" sz="quarter" idx="5"/>
          </p:nvPr>
        </p:nvSpPr>
        <p:spPr/>
        <p:txBody>
          <a:bodyPr/>
          <a:lstStyle/>
          <a:p>
            <a:fld id="{6CDC662A-675B-44F4-8A92-D7EFA4F82E08}" type="slidenum">
              <a:rPr lang="en-GB" smtClean="0"/>
              <a:t>5</a:t>
            </a:fld>
            <a:endParaRPr lang="en-GB"/>
          </a:p>
        </p:txBody>
      </p:sp>
    </p:spTree>
    <p:extLst>
      <p:ext uri="{BB962C8B-B14F-4D97-AF65-F5344CB8AC3E}">
        <p14:creationId xmlns:p14="http://schemas.microsoft.com/office/powerpoint/2010/main" val="10537312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Rebecca</a:t>
            </a:r>
          </a:p>
        </p:txBody>
      </p:sp>
      <p:sp>
        <p:nvSpPr>
          <p:cNvPr id="4" name="Slide Number Placeholder 3"/>
          <p:cNvSpPr>
            <a:spLocks noGrp="1"/>
          </p:cNvSpPr>
          <p:nvPr>
            <p:ph type="sldNum" sz="quarter" idx="5"/>
          </p:nvPr>
        </p:nvSpPr>
        <p:spPr/>
        <p:txBody>
          <a:bodyPr/>
          <a:lstStyle/>
          <a:p>
            <a:fld id="{6CDC662A-675B-44F4-8A92-D7EFA4F82E08}" type="slidenum">
              <a:rPr lang="en-GB" smtClean="0"/>
              <a:t>6</a:t>
            </a:fld>
            <a:endParaRPr lang="en-GB"/>
          </a:p>
        </p:txBody>
      </p:sp>
    </p:spTree>
    <p:extLst>
      <p:ext uri="{BB962C8B-B14F-4D97-AF65-F5344CB8AC3E}">
        <p14:creationId xmlns:p14="http://schemas.microsoft.com/office/powerpoint/2010/main" val="34511977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Cam</a:t>
            </a:r>
          </a:p>
        </p:txBody>
      </p:sp>
      <p:sp>
        <p:nvSpPr>
          <p:cNvPr id="4" name="Slide Number Placeholder 3"/>
          <p:cNvSpPr>
            <a:spLocks noGrp="1"/>
          </p:cNvSpPr>
          <p:nvPr>
            <p:ph type="sldNum" sz="quarter" idx="5"/>
          </p:nvPr>
        </p:nvSpPr>
        <p:spPr/>
        <p:txBody>
          <a:bodyPr/>
          <a:lstStyle/>
          <a:p>
            <a:fld id="{6CDC662A-675B-44F4-8A92-D7EFA4F82E08}" type="slidenum">
              <a:rPr lang="en-GB" smtClean="0"/>
              <a:t>7</a:t>
            </a:fld>
            <a:endParaRPr lang="en-GB"/>
          </a:p>
        </p:txBody>
      </p:sp>
    </p:spTree>
    <p:extLst>
      <p:ext uri="{BB962C8B-B14F-4D97-AF65-F5344CB8AC3E}">
        <p14:creationId xmlns:p14="http://schemas.microsoft.com/office/powerpoint/2010/main" val="23386770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Cam</a:t>
            </a:r>
          </a:p>
        </p:txBody>
      </p:sp>
      <p:sp>
        <p:nvSpPr>
          <p:cNvPr id="4" name="Slide Number Placeholder 3"/>
          <p:cNvSpPr>
            <a:spLocks noGrp="1"/>
          </p:cNvSpPr>
          <p:nvPr>
            <p:ph type="sldNum" sz="quarter" idx="5"/>
          </p:nvPr>
        </p:nvSpPr>
        <p:spPr/>
        <p:txBody>
          <a:bodyPr/>
          <a:lstStyle/>
          <a:p>
            <a:fld id="{6CDC662A-675B-44F4-8A92-D7EFA4F82E08}" type="slidenum">
              <a:rPr lang="en-GB" smtClean="0"/>
              <a:t>8</a:t>
            </a:fld>
            <a:endParaRPr lang="en-GB"/>
          </a:p>
        </p:txBody>
      </p:sp>
    </p:spTree>
    <p:extLst>
      <p:ext uri="{BB962C8B-B14F-4D97-AF65-F5344CB8AC3E}">
        <p14:creationId xmlns:p14="http://schemas.microsoft.com/office/powerpoint/2010/main" val="21344099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Rebecca</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Although we are saying the stress response can help us perform, if the physical and emotional symptoms are distressing and become overwhelming, these techniques can reduce the amount of adrenaline flooding our systems.</a:t>
            </a:r>
          </a:p>
        </p:txBody>
      </p:sp>
      <p:sp>
        <p:nvSpPr>
          <p:cNvPr id="4" name="Slide Number Placeholder 3"/>
          <p:cNvSpPr>
            <a:spLocks noGrp="1"/>
          </p:cNvSpPr>
          <p:nvPr>
            <p:ph type="sldNum" sz="quarter" idx="5"/>
          </p:nvPr>
        </p:nvSpPr>
        <p:spPr/>
        <p:txBody>
          <a:bodyPr/>
          <a:lstStyle/>
          <a:p>
            <a:fld id="{6CDC662A-675B-44F4-8A92-D7EFA4F82E08}" type="slidenum">
              <a:rPr lang="en-GB" smtClean="0"/>
              <a:t>9</a:t>
            </a:fld>
            <a:endParaRPr lang="en-GB"/>
          </a:p>
        </p:txBody>
      </p:sp>
    </p:spTree>
    <p:extLst>
      <p:ext uri="{BB962C8B-B14F-4D97-AF65-F5344CB8AC3E}">
        <p14:creationId xmlns:p14="http://schemas.microsoft.com/office/powerpoint/2010/main" val="1109887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Rebecca – now we’re going to have a look at one of the calming techniques in practice</a:t>
            </a:r>
          </a:p>
        </p:txBody>
      </p:sp>
      <p:sp>
        <p:nvSpPr>
          <p:cNvPr id="4" name="Slide Number Placeholder 3"/>
          <p:cNvSpPr>
            <a:spLocks noGrp="1"/>
          </p:cNvSpPr>
          <p:nvPr>
            <p:ph type="sldNum" sz="quarter" idx="5"/>
          </p:nvPr>
        </p:nvSpPr>
        <p:spPr/>
        <p:txBody>
          <a:bodyPr/>
          <a:lstStyle/>
          <a:p>
            <a:fld id="{6CDC662A-675B-44F4-8A92-D7EFA4F82E08}" type="slidenum">
              <a:rPr lang="en-GB" smtClean="0"/>
              <a:t>10</a:t>
            </a:fld>
            <a:endParaRPr lang="en-GB"/>
          </a:p>
        </p:txBody>
      </p:sp>
    </p:spTree>
    <p:extLst>
      <p:ext uri="{BB962C8B-B14F-4D97-AF65-F5344CB8AC3E}">
        <p14:creationId xmlns:p14="http://schemas.microsoft.com/office/powerpoint/2010/main" val="35596580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Cam</a:t>
            </a:r>
          </a:p>
        </p:txBody>
      </p:sp>
      <p:sp>
        <p:nvSpPr>
          <p:cNvPr id="4" name="Slide Number Placeholder 3"/>
          <p:cNvSpPr>
            <a:spLocks noGrp="1"/>
          </p:cNvSpPr>
          <p:nvPr>
            <p:ph type="sldNum" sz="quarter" idx="5"/>
          </p:nvPr>
        </p:nvSpPr>
        <p:spPr/>
        <p:txBody>
          <a:bodyPr/>
          <a:lstStyle/>
          <a:p>
            <a:fld id="{6CDC662A-675B-44F4-8A92-D7EFA4F82E08}" type="slidenum">
              <a:rPr lang="en-GB" smtClean="0"/>
              <a:t>11</a:t>
            </a:fld>
            <a:endParaRPr lang="en-GB"/>
          </a:p>
        </p:txBody>
      </p:sp>
    </p:spTree>
    <p:extLst>
      <p:ext uri="{BB962C8B-B14F-4D97-AF65-F5344CB8AC3E}">
        <p14:creationId xmlns:p14="http://schemas.microsoft.com/office/powerpoint/2010/main" val="28111409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Cam</a:t>
            </a:r>
          </a:p>
        </p:txBody>
      </p:sp>
      <p:sp>
        <p:nvSpPr>
          <p:cNvPr id="4" name="Slide Number Placeholder 3"/>
          <p:cNvSpPr>
            <a:spLocks noGrp="1"/>
          </p:cNvSpPr>
          <p:nvPr>
            <p:ph type="sldNum" sz="quarter" idx="5"/>
          </p:nvPr>
        </p:nvSpPr>
        <p:spPr/>
        <p:txBody>
          <a:bodyPr/>
          <a:lstStyle/>
          <a:p>
            <a:fld id="{6CDC662A-675B-44F4-8A92-D7EFA4F82E08}" type="slidenum">
              <a:rPr lang="en-GB" smtClean="0"/>
              <a:t>12</a:t>
            </a:fld>
            <a:endParaRPr lang="en-GB"/>
          </a:p>
        </p:txBody>
      </p:sp>
    </p:spTree>
    <p:extLst>
      <p:ext uri="{BB962C8B-B14F-4D97-AF65-F5344CB8AC3E}">
        <p14:creationId xmlns:p14="http://schemas.microsoft.com/office/powerpoint/2010/main" val="19231654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Rebecca</a:t>
            </a:r>
          </a:p>
        </p:txBody>
      </p:sp>
      <p:sp>
        <p:nvSpPr>
          <p:cNvPr id="4" name="Slide Number Placeholder 3"/>
          <p:cNvSpPr>
            <a:spLocks noGrp="1"/>
          </p:cNvSpPr>
          <p:nvPr>
            <p:ph type="sldNum" sz="quarter" idx="5"/>
          </p:nvPr>
        </p:nvSpPr>
        <p:spPr/>
        <p:txBody>
          <a:bodyPr/>
          <a:lstStyle/>
          <a:p>
            <a:fld id="{6CDC662A-675B-44F4-8A92-D7EFA4F82E08}" type="slidenum">
              <a:rPr lang="en-GB" smtClean="0"/>
              <a:t>13</a:t>
            </a:fld>
            <a:endParaRPr lang="en-GB"/>
          </a:p>
        </p:txBody>
      </p:sp>
    </p:spTree>
    <p:extLst>
      <p:ext uri="{BB962C8B-B14F-4D97-AF65-F5344CB8AC3E}">
        <p14:creationId xmlns:p14="http://schemas.microsoft.com/office/powerpoint/2010/main" val="2947976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Rebecca</a:t>
            </a:r>
          </a:p>
        </p:txBody>
      </p:sp>
      <p:sp>
        <p:nvSpPr>
          <p:cNvPr id="4" name="Slide Number Placeholder 3"/>
          <p:cNvSpPr>
            <a:spLocks noGrp="1"/>
          </p:cNvSpPr>
          <p:nvPr>
            <p:ph type="sldNum" sz="quarter" idx="5"/>
          </p:nvPr>
        </p:nvSpPr>
        <p:spPr/>
        <p:txBody>
          <a:bodyPr/>
          <a:lstStyle/>
          <a:p>
            <a:fld id="{6CDC662A-675B-44F4-8A92-D7EFA4F82E08}" type="slidenum">
              <a:rPr lang="en-GB" smtClean="0"/>
              <a:t>14</a:t>
            </a:fld>
            <a:endParaRPr lang="en-GB"/>
          </a:p>
        </p:txBody>
      </p:sp>
    </p:spTree>
    <p:extLst>
      <p:ext uri="{BB962C8B-B14F-4D97-AF65-F5344CB8AC3E}">
        <p14:creationId xmlns:p14="http://schemas.microsoft.com/office/powerpoint/2010/main" val="39688915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BF37364-F761-450B-B4D4-202FDE2EAB52}" type="datetimeFigureOut">
              <a:rPr lang="en-GB" smtClean="0"/>
              <a:t>30/04/2025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A5C3A3-5B6D-475A-8616-49A5772FE17A}" type="slidenum">
              <a:rPr lang="en-GB" smtClean="0"/>
              <a:t>‹#›</a:t>
            </a:fld>
            <a:endParaRPr lang="en-GB"/>
          </a:p>
        </p:txBody>
      </p:sp>
    </p:spTree>
    <p:extLst>
      <p:ext uri="{BB962C8B-B14F-4D97-AF65-F5344CB8AC3E}">
        <p14:creationId xmlns:p14="http://schemas.microsoft.com/office/powerpoint/2010/main" val="40521914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F37364-F761-450B-B4D4-202FDE2EAB52}" type="datetimeFigureOut">
              <a:rPr lang="en-GB" smtClean="0"/>
              <a:t>30/04/2025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A5C3A3-5B6D-475A-8616-49A5772FE17A}" type="slidenum">
              <a:rPr lang="en-GB" smtClean="0"/>
              <a:t>‹#›</a:t>
            </a:fld>
            <a:endParaRPr lang="en-GB"/>
          </a:p>
        </p:txBody>
      </p:sp>
    </p:spTree>
    <p:extLst>
      <p:ext uri="{BB962C8B-B14F-4D97-AF65-F5344CB8AC3E}">
        <p14:creationId xmlns:p14="http://schemas.microsoft.com/office/powerpoint/2010/main" val="3256142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BF37364-F761-450B-B4D4-202FDE2EAB52}" type="datetimeFigureOut">
              <a:rPr lang="en-GB" smtClean="0"/>
              <a:t>30/04/2025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A5C3A3-5B6D-475A-8616-49A5772FE17A}" type="slidenum">
              <a:rPr lang="en-GB" smtClean="0"/>
              <a:t>‹#›</a:t>
            </a:fld>
            <a:endParaRPr lang="en-GB"/>
          </a:p>
        </p:txBody>
      </p:sp>
    </p:spTree>
    <p:extLst>
      <p:ext uri="{BB962C8B-B14F-4D97-AF65-F5344CB8AC3E}">
        <p14:creationId xmlns:p14="http://schemas.microsoft.com/office/powerpoint/2010/main" val="32662059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BF37364-F761-450B-B4D4-202FDE2EAB52}" type="datetimeFigureOut">
              <a:rPr lang="en-GB" smtClean="0"/>
              <a:t>30/04/2025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1A5C3A3-5B6D-475A-8616-49A5772FE17A}" type="slidenum">
              <a:rPr lang="en-GB" smtClean="0"/>
              <a:t>‹#›</a:t>
            </a:fld>
            <a:endParaRPr lang="en-GB"/>
          </a:p>
        </p:txBody>
      </p:sp>
    </p:spTree>
    <p:extLst>
      <p:ext uri="{BB962C8B-B14F-4D97-AF65-F5344CB8AC3E}">
        <p14:creationId xmlns:p14="http://schemas.microsoft.com/office/powerpoint/2010/main" val="19582170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BF37364-F761-450B-B4D4-202FDE2EAB52}" type="datetimeFigureOut">
              <a:rPr lang="en-GB" smtClean="0"/>
              <a:t>30/04/2025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1A5C3A3-5B6D-475A-8616-49A5772FE17A}" type="slidenum">
              <a:rPr lang="en-GB" smtClean="0"/>
              <a:t>‹#›</a:t>
            </a:fld>
            <a:endParaRPr lang="en-GB"/>
          </a:p>
        </p:txBody>
      </p:sp>
    </p:spTree>
    <p:extLst>
      <p:ext uri="{BB962C8B-B14F-4D97-AF65-F5344CB8AC3E}">
        <p14:creationId xmlns:p14="http://schemas.microsoft.com/office/powerpoint/2010/main" val="9894898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BF37364-F761-450B-B4D4-202FDE2EAB52}" type="datetimeFigureOut">
              <a:rPr lang="en-GB" smtClean="0"/>
              <a:t>30/04/2025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1A5C3A3-5B6D-475A-8616-49A5772FE17A}" type="slidenum">
              <a:rPr lang="en-GB" smtClean="0"/>
              <a:t>‹#›</a:t>
            </a:fld>
            <a:endParaRPr lang="en-GB"/>
          </a:p>
        </p:txBody>
      </p:sp>
    </p:spTree>
    <p:extLst>
      <p:ext uri="{BB962C8B-B14F-4D97-AF65-F5344CB8AC3E}">
        <p14:creationId xmlns:p14="http://schemas.microsoft.com/office/powerpoint/2010/main" val="39873971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BF37364-F761-450B-B4D4-202FDE2EAB52}" type="datetimeFigureOut">
              <a:rPr lang="en-GB" smtClean="0"/>
              <a:t>30/04/2025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1A5C3A3-5B6D-475A-8616-49A5772FE17A}" type="slidenum">
              <a:rPr lang="en-GB" smtClean="0"/>
              <a:t>‹#›</a:t>
            </a:fld>
            <a:endParaRPr lang="en-GB"/>
          </a:p>
        </p:txBody>
      </p:sp>
    </p:spTree>
    <p:extLst>
      <p:ext uri="{BB962C8B-B14F-4D97-AF65-F5344CB8AC3E}">
        <p14:creationId xmlns:p14="http://schemas.microsoft.com/office/powerpoint/2010/main" val="19601188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BF37364-F761-450B-B4D4-202FDE2EAB52}" type="datetimeFigureOut">
              <a:rPr lang="en-GB" smtClean="0"/>
              <a:t>30/04/2025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1A5C3A3-5B6D-475A-8616-49A5772FE17A}" type="slidenum">
              <a:rPr lang="en-GB" smtClean="0"/>
              <a:t>‹#›</a:t>
            </a:fld>
            <a:endParaRPr lang="en-GB"/>
          </a:p>
        </p:txBody>
      </p:sp>
    </p:spTree>
    <p:extLst>
      <p:ext uri="{BB962C8B-B14F-4D97-AF65-F5344CB8AC3E}">
        <p14:creationId xmlns:p14="http://schemas.microsoft.com/office/powerpoint/2010/main" val="17229143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BF37364-F761-450B-B4D4-202FDE2EAB52}" type="datetimeFigureOut">
              <a:rPr lang="en-GB" smtClean="0"/>
              <a:t>30/04/2025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1A5C3A3-5B6D-475A-8616-49A5772FE17A}" type="slidenum">
              <a:rPr lang="en-GB" smtClean="0"/>
              <a:t>‹#›</a:t>
            </a:fld>
            <a:endParaRPr lang="en-GB"/>
          </a:p>
        </p:txBody>
      </p:sp>
    </p:spTree>
    <p:extLst>
      <p:ext uri="{BB962C8B-B14F-4D97-AF65-F5344CB8AC3E}">
        <p14:creationId xmlns:p14="http://schemas.microsoft.com/office/powerpoint/2010/main" val="2403376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BF37364-F761-450B-B4D4-202FDE2EAB52}" type="datetimeFigureOut">
              <a:rPr lang="en-GB" smtClean="0"/>
              <a:t>30/04/2025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A5C3A3-5B6D-475A-8616-49A5772FE17A}" type="slidenum">
              <a:rPr lang="en-GB" smtClean="0"/>
              <a:t>‹#›</a:t>
            </a:fld>
            <a:endParaRPr lang="en-GB"/>
          </a:p>
        </p:txBody>
      </p:sp>
    </p:spTree>
    <p:extLst>
      <p:ext uri="{BB962C8B-B14F-4D97-AF65-F5344CB8AC3E}">
        <p14:creationId xmlns:p14="http://schemas.microsoft.com/office/powerpoint/2010/main" val="19221198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BF37364-F761-450B-B4D4-202FDE2EAB52}" type="datetimeFigureOut">
              <a:rPr lang="en-GB" smtClean="0"/>
              <a:t>30/04/2025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A5C3A3-5B6D-475A-8616-49A5772FE17A}"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2160541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BF37364-F761-450B-B4D4-202FDE2EAB52}" type="datetimeFigureOut">
              <a:rPr lang="en-GB" smtClean="0"/>
              <a:t>30/04/2025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A5C3A3-5B6D-475A-8616-49A5772FE17A}" type="slidenum">
              <a:rPr lang="en-GB" smtClean="0"/>
              <a:t>‹#›</a:t>
            </a:fld>
            <a:endParaRPr lang="en-GB"/>
          </a:p>
        </p:txBody>
      </p:sp>
    </p:spTree>
    <p:extLst>
      <p:ext uri="{BB962C8B-B14F-4D97-AF65-F5344CB8AC3E}">
        <p14:creationId xmlns:p14="http://schemas.microsoft.com/office/powerpoint/2010/main" val="37234678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BF37364-F761-450B-B4D4-202FDE2EAB52}" type="datetimeFigureOut">
              <a:rPr lang="en-GB" smtClean="0"/>
              <a:t>30/04/2025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A5C3A3-5B6D-475A-8616-49A5772FE17A}"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573945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BF37364-F761-450B-B4D4-202FDE2EAB52}" type="datetimeFigureOut">
              <a:rPr lang="en-GB" smtClean="0"/>
              <a:t>30/04/2025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A5C3A3-5B6D-475A-8616-49A5772FE17A}" type="slidenum">
              <a:rPr lang="en-GB" smtClean="0"/>
              <a:t>‹#›</a:t>
            </a:fld>
            <a:endParaRPr lang="en-GB"/>
          </a:p>
        </p:txBody>
      </p:sp>
    </p:spTree>
    <p:extLst>
      <p:ext uri="{BB962C8B-B14F-4D97-AF65-F5344CB8AC3E}">
        <p14:creationId xmlns:p14="http://schemas.microsoft.com/office/powerpoint/2010/main" val="24339705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F37364-F761-450B-B4D4-202FDE2EAB52}" type="datetimeFigureOut">
              <a:rPr lang="en-GB" smtClean="0"/>
              <a:t>30/04/2025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A5C3A3-5B6D-475A-8616-49A5772FE17A}" type="slidenum">
              <a:rPr lang="en-GB" smtClean="0"/>
              <a:t>‹#›</a:t>
            </a:fld>
            <a:endParaRPr lang="en-GB"/>
          </a:p>
        </p:txBody>
      </p:sp>
    </p:spTree>
    <p:extLst>
      <p:ext uri="{BB962C8B-B14F-4D97-AF65-F5344CB8AC3E}">
        <p14:creationId xmlns:p14="http://schemas.microsoft.com/office/powerpoint/2010/main" val="18065170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F37364-F761-450B-B4D4-202FDE2EAB52}" type="datetimeFigureOut">
              <a:rPr lang="en-GB" smtClean="0"/>
              <a:t>30/04/2025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A5C3A3-5B6D-475A-8616-49A5772FE17A}" type="slidenum">
              <a:rPr lang="en-GB" smtClean="0"/>
              <a:t>‹#›</a:t>
            </a:fld>
            <a:endParaRPr lang="en-GB"/>
          </a:p>
        </p:txBody>
      </p:sp>
    </p:spTree>
    <p:extLst>
      <p:ext uri="{BB962C8B-B14F-4D97-AF65-F5344CB8AC3E}">
        <p14:creationId xmlns:p14="http://schemas.microsoft.com/office/powerpoint/2010/main" val="2405790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BF37364-F761-450B-B4D4-202FDE2EAB52}" type="datetimeFigureOut">
              <a:rPr lang="en-GB" smtClean="0"/>
              <a:t>30/04/2025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1A5C3A3-5B6D-475A-8616-49A5772FE17A}" type="slidenum">
              <a:rPr lang="en-GB" smtClean="0"/>
              <a:t>‹#›</a:t>
            </a:fld>
            <a:endParaRPr lang="en-GB"/>
          </a:p>
        </p:txBody>
      </p:sp>
    </p:spTree>
    <p:extLst>
      <p:ext uri="{BB962C8B-B14F-4D97-AF65-F5344CB8AC3E}">
        <p14:creationId xmlns:p14="http://schemas.microsoft.com/office/powerpoint/2010/main" val="1949887729"/>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video" Target="https://www.youtube.com/embed/-RZ86OB9hw4?feature=oembed" TargetMode="Externa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video" Target="https://player.vimeo.com/video/418435052?h=22c0d6a914&amp;app_id=122963" TargetMode="External"/><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23.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9E643AFC-8B13-4986-8A80-D310412011D3}"/>
              </a:ext>
            </a:extLst>
          </p:cNvPr>
          <p:cNvSpPr>
            <a:spLocks noGrp="1"/>
          </p:cNvSpPr>
          <p:nvPr>
            <p:ph type="subTitle" idx="1"/>
          </p:nvPr>
        </p:nvSpPr>
        <p:spPr>
          <a:xfrm>
            <a:off x="2576027" y="6027475"/>
            <a:ext cx="5076825" cy="625493"/>
          </a:xfrm>
        </p:spPr>
        <p:txBody>
          <a:bodyPr>
            <a:normAutofit fontScale="85000" lnSpcReduction="10000"/>
          </a:bodyPr>
          <a:lstStyle/>
          <a:p>
            <a:pPr algn="l"/>
            <a:r>
              <a:rPr lang="en-GB" sz="2600" b="1" dirty="0">
                <a:solidFill>
                  <a:srgbClr val="538135"/>
                </a:solidFill>
                <a:effectLst/>
                <a:latin typeface="Ink Free" panose="03080402000500000000" pitchFamily="66" charset="0"/>
                <a:ea typeface="Times New Roman" panose="02020603050405020304" pitchFamily="18" charset="0"/>
                <a:cs typeface="Arial" panose="020B0604020202020204" pitchFamily="34" charset="0"/>
              </a:rPr>
              <a:t>“Supporting you to thrive … your way”</a:t>
            </a:r>
            <a:endParaRPr lang="en-GB" sz="2600" dirty="0">
              <a:effectLst/>
              <a:latin typeface="Times New Roman" panose="02020603050405020304" pitchFamily="18" charset="0"/>
              <a:ea typeface="Times New Roman" panose="02020603050405020304" pitchFamily="18" charset="0"/>
            </a:endParaRPr>
          </a:p>
          <a:p>
            <a:pPr algn="l"/>
            <a:endParaRPr lang="en-GB" dirty="0"/>
          </a:p>
        </p:txBody>
      </p:sp>
      <p:sp>
        <p:nvSpPr>
          <p:cNvPr id="11" name="Isosceles Triangle 10">
            <a:extLst>
              <a:ext uri="{FF2B5EF4-FFF2-40B4-BE49-F238E27FC236}">
                <a16:creationId xmlns:a16="http://schemas.microsoft.com/office/drawing/2014/main" id="{AA330523-F25B-4007-B3E5-ABB5637D16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174" y="1270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6" name="Picture 5">
            <a:extLst>
              <a:ext uri="{FF2B5EF4-FFF2-40B4-BE49-F238E27FC236}">
                <a16:creationId xmlns:a16="http://schemas.microsoft.com/office/drawing/2014/main" id="{30E3BFD0-8DE0-433D-AACC-BF53CAB39D0B}"/>
              </a:ext>
            </a:extLst>
          </p:cNvPr>
          <p:cNvPicPr/>
          <p:nvPr/>
        </p:nvPicPr>
        <p:blipFill rotWithShape="1">
          <a:blip r:embed="rId3" cstate="print">
            <a:extLst>
              <a:ext uri="{28A0092B-C50C-407E-A947-70E740481C1C}">
                <a14:useLocalDpi xmlns:a14="http://schemas.microsoft.com/office/drawing/2010/main" val="0"/>
              </a:ext>
            </a:extLst>
          </a:blip>
          <a:srcRect l="7310" t="4749" r="6114" b="4980"/>
          <a:stretch/>
        </p:blipFill>
        <p:spPr bwMode="auto">
          <a:xfrm>
            <a:off x="499807" y="4972923"/>
            <a:ext cx="1767281" cy="1680045"/>
          </a:xfrm>
          <a:prstGeom prst="rect">
            <a:avLst/>
          </a:prstGeom>
          <a:extLst>
            <a:ext uri="{53640926-AAD7-44D8-BBD7-CCE9431645EC}">
              <a14:shadowObscured xmlns:a14="http://schemas.microsoft.com/office/drawing/2010/main"/>
            </a:ext>
          </a:extLst>
        </p:spPr>
      </p:pic>
      <p:sp>
        <p:nvSpPr>
          <p:cNvPr id="8" name="Subtitle 2">
            <a:extLst>
              <a:ext uri="{FF2B5EF4-FFF2-40B4-BE49-F238E27FC236}">
                <a16:creationId xmlns:a16="http://schemas.microsoft.com/office/drawing/2014/main" id="{AFB21D8A-0E82-4BE7-BBB2-9C0C4F554EFE}"/>
              </a:ext>
            </a:extLst>
          </p:cNvPr>
          <p:cNvSpPr txBox="1">
            <a:spLocks/>
          </p:cNvSpPr>
          <p:nvPr/>
        </p:nvSpPr>
        <p:spPr>
          <a:xfrm>
            <a:off x="1921124" y="5381657"/>
            <a:ext cx="6599853" cy="769666"/>
          </a:xfrm>
          <a:prstGeom prst="rect">
            <a:avLst/>
          </a:prstGeom>
        </p:spPr>
        <p:txBody>
          <a:bodyPr vert="horz" lIns="91440" tIns="45720" rIns="91440" bIns="45720" rtlCol="0" anchor="t">
            <a:norm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algn="ctr"/>
            <a:r>
              <a:rPr lang="en-GB" sz="3600" b="1" dirty="0">
                <a:solidFill>
                  <a:srgbClr val="538135"/>
                </a:solidFill>
                <a:latin typeface="Ink Free" panose="03080402000500000000" pitchFamily="66" charset="0"/>
                <a:ea typeface="Times New Roman" panose="02020603050405020304" pitchFamily="18" charset="0"/>
                <a:cs typeface="Arial" panose="020B0604020202020204" pitchFamily="34" charset="0"/>
              </a:rPr>
              <a:t>Trafford Thrive in Education</a:t>
            </a:r>
            <a:endParaRPr lang="en-GB" sz="3600" dirty="0">
              <a:latin typeface="Times New Roman" panose="02020603050405020304" pitchFamily="18" charset="0"/>
              <a:ea typeface="Times New Roman" panose="02020603050405020304" pitchFamily="18" charset="0"/>
            </a:endParaRPr>
          </a:p>
          <a:p>
            <a:pPr algn="l"/>
            <a:endParaRPr lang="en-GB" sz="1100" dirty="0"/>
          </a:p>
        </p:txBody>
      </p:sp>
      <p:pic>
        <p:nvPicPr>
          <p:cNvPr id="1026" name="Picture 2" descr="Manchester University NHS Foundation Trust">
            <a:extLst>
              <a:ext uri="{FF2B5EF4-FFF2-40B4-BE49-F238E27FC236}">
                <a16:creationId xmlns:a16="http://schemas.microsoft.com/office/drawing/2014/main" id="{9B9BA2BE-1102-44AA-8647-9430D9C3D6E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1033" y="160370"/>
            <a:ext cx="3419476" cy="1030751"/>
          </a:xfrm>
          <a:prstGeom prst="rect">
            <a:avLst/>
          </a:prstGeom>
          <a:noFill/>
          <a:extLst>
            <a:ext uri="{909E8E84-426E-40DD-AFC4-6F175D3DCCD1}">
              <a14:hiddenFill xmlns:a14="http://schemas.microsoft.com/office/drawing/2010/main">
                <a:solidFill>
                  <a:srgbClr val="FFFFFF"/>
                </a:solidFill>
              </a14:hiddenFill>
            </a:ext>
          </a:extLst>
        </p:spPr>
      </p:pic>
      <p:sp>
        <p:nvSpPr>
          <p:cNvPr id="9" name="Title 1">
            <a:extLst>
              <a:ext uri="{FF2B5EF4-FFF2-40B4-BE49-F238E27FC236}">
                <a16:creationId xmlns:a16="http://schemas.microsoft.com/office/drawing/2014/main" id="{DC5EB4D2-7DF3-4D17-A7F9-D9EE9D364F79}"/>
              </a:ext>
            </a:extLst>
          </p:cNvPr>
          <p:cNvSpPr txBox="1">
            <a:spLocks/>
          </p:cNvSpPr>
          <p:nvPr/>
        </p:nvSpPr>
        <p:spPr>
          <a:xfrm>
            <a:off x="1211516" y="1750750"/>
            <a:ext cx="8596668" cy="1320800"/>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6600" dirty="0"/>
              <a:t>Exam Stress Workshop</a:t>
            </a:r>
          </a:p>
        </p:txBody>
      </p:sp>
      <p:sp>
        <p:nvSpPr>
          <p:cNvPr id="10" name="TextBox 9">
            <a:extLst>
              <a:ext uri="{FF2B5EF4-FFF2-40B4-BE49-F238E27FC236}">
                <a16:creationId xmlns:a16="http://schemas.microsoft.com/office/drawing/2014/main" id="{2EFE4353-3B78-402C-8F38-E1C24BBFCCE7}"/>
              </a:ext>
            </a:extLst>
          </p:cNvPr>
          <p:cNvSpPr txBox="1"/>
          <p:nvPr/>
        </p:nvSpPr>
        <p:spPr>
          <a:xfrm>
            <a:off x="1904025" y="3151901"/>
            <a:ext cx="7200648" cy="1384995"/>
          </a:xfrm>
          <a:prstGeom prst="rect">
            <a:avLst/>
          </a:prstGeom>
          <a:noFill/>
        </p:spPr>
        <p:txBody>
          <a:bodyPr wrap="square" rtlCol="0">
            <a:spAutoFit/>
          </a:bodyPr>
          <a:lstStyle/>
          <a:p>
            <a:pPr algn="ctr"/>
            <a:r>
              <a:rPr lang="en-GB" sz="2800" dirty="0">
                <a:latin typeface="Calibri" panose="020F0502020204030204" pitchFamily="34" charset="0"/>
                <a:cs typeface="Calibri" panose="020F0502020204030204" pitchFamily="34" charset="0"/>
              </a:rPr>
              <a:t>Rebecca and Cam</a:t>
            </a:r>
          </a:p>
          <a:p>
            <a:pPr algn="ctr"/>
            <a:r>
              <a:rPr lang="en-GB" sz="2800" dirty="0">
                <a:latin typeface="Calibri" panose="020F0502020204030204" pitchFamily="34" charset="0"/>
                <a:cs typeface="Calibri" panose="020F0502020204030204" pitchFamily="34" charset="0"/>
              </a:rPr>
              <a:t>Mental Health Practitioners</a:t>
            </a:r>
          </a:p>
          <a:p>
            <a:pPr algn="ctr"/>
            <a:r>
              <a:rPr lang="en-GB" sz="2800" dirty="0">
                <a:latin typeface="Calibri" panose="020F0502020204030204" pitchFamily="34" charset="0"/>
                <a:cs typeface="Calibri" panose="020F0502020204030204" pitchFamily="34" charset="0"/>
              </a:rPr>
              <a:t>Trafford MHST</a:t>
            </a:r>
            <a:endParaRPr lang="en-GB" sz="2800" dirty="0"/>
          </a:p>
        </p:txBody>
      </p:sp>
    </p:spTree>
    <p:extLst>
      <p:ext uri="{BB962C8B-B14F-4D97-AF65-F5344CB8AC3E}">
        <p14:creationId xmlns:p14="http://schemas.microsoft.com/office/powerpoint/2010/main" val="15792682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698C5-3729-46AF-9073-C5D8C8268660}"/>
              </a:ext>
            </a:extLst>
          </p:cNvPr>
          <p:cNvSpPr>
            <a:spLocks noGrp="1"/>
          </p:cNvSpPr>
          <p:nvPr>
            <p:ph type="title"/>
          </p:nvPr>
        </p:nvSpPr>
        <p:spPr/>
        <p:txBody>
          <a:bodyPr/>
          <a:lstStyle/>
          <a:p>
            <a:r>
              <a:rPr lang="en-GB" dirty="0"/>
              <a:t>Session aims:</a:t>
            </a:r>
          </a:p>
        </p:txBody>
      </p:sp>
      <p:graphicFrame>
        <p:nvGraphicFramePr>
          <p:cNvPr id="6" name="Content Placeholder 2">
            <a:extLst>
              <a:ext uri="{FF2B5EF4-FFF2-40B4-BE49-F238E27FC236}">
                <a16:creationId xmlns:a16="http://schemas.microsoft.com/office/drawing/2014/main" id="{C53D8A60-0D59-8455-7CF4-D8DCFDDA7463}"/>
              </a:ext>
            </a:extLst>
          </p:cNvPr>
          <p:cNvGraphicFramePr>
            <a:graphicFrameLocks noGrp="1"/>
          </p:cNvGraphicFramePr>
          <p:nvPr>
            <p:ph idx="1"/>
            <p:extLst>
              <p:ext uri="{D42A27DB-BD31-4B8C-83A1-F6EECF244321}">
                <p14:modId xmlns:p14="http://schemas.microsoft.com/office/powerpoint/2010/main" val="2489652251"/>
              </p:ext>
            </p:extLst>
          </p:nvPr>
        </p:nvGraphicFramePr>
        <p:xfrm>
          <a:off x="677333" y="1488613"/>
          <a:ext cx="8929653" cy="38807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ubtitle 2">
            <a:extLst>
              <a:ext uri="{FF2B5EF4-FFF2-40B4-BE49-F238E27FC236}">
                <a16:creationId xmlns:a16="http://schemas.microsoft.com/office/drawing/2014/main" id="{C3E2E261-2BD9-41FF-B307-E4FF2AB9FA5A}"/>
              </a:ext>
            </a:extLst>
          </p:cNvPr>
          <p:cNvSpPr txBox="1">
            <a:spLocks/>
          </p:cNvSpPr>
          <p:nvPr/>
        </p:nvSpPr>
        <p:spPr>
          <a:xfrm>
            <a:off x="2437255" y="6232507"/>
            <a:ext cx="5076825" cy="625493"/>
          </a:xfrm>
          <a:prstGeom prst="rect">
            <a:avLst/>
          </a:prstGeom>
        </p:spPr>
        <p:txBody>
          <a:bodyPr vert="horz" lIns="91440" tIns="45720" rIns="91440" bIns="45720" rtlCol="0">
            <a:normAutofit fontScale="85000"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GB" sz="2600" b="1" dirty="0">
                <a:solidFill>
                  <a:srgbClr val="538135"/>
                </a:solidFill>
                <a:latin typeface="Ink Free" panose="03080402000500000000" pitchFamily="66" charset="0"/>
                <a:ea typeface="Times New Roman" panose="02020603050405020304" pitchFamily="18" charset="0"/>
                <a:cs typeface="Arial" panose="020B0604020202020204" pitchFamily="34" charset="0"/>
              </a:rPr>
              <a:t>“Supporting you to thrive … your way”</a:t>
            </a:r>
            <a:endParaRPr lang="en-GB" sz="2600" dirty="0">
              <a:latin typeface="Times New Roman" panose="02020603050405020304" pitchFamily="18" charset="0"/>
              <a:ea typeface="Times New Roman" panose="02020603050405020304" pitchFamily="18" charset="0"/>
            </a:endParaRPr>
          </a:p>
          <a:p>
            <a:endParaRPr lang="en-GB" dirty="0"/>
          </a:p>
        </p:txBody>
      </p:sp>
    </p:spTree>
    <p:extLst>
      <p:ext uri="{BB962C8B-B14F-4D97-AF65-F5344CB8AC3E}">
        <p14:creationId xmlns:p14="http://schemas.microsoft.com/office/powerpoint/2010/main" val="7157171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74D91F-CE16-496F-90D4-63B8B6BE0CCD}"/>
              </a:ext>
            </a:extLst>
          </p:cNvPr>
          <p:cNvSpPr>
            <a:spLocks noGrp="1"/>
          </p:cNvSpPr>
          <p:nvPr>
            <p:ph type="title"/>
          </p:nvPr>
        </p:nvSpPr>
        <p:spPr/>
        <p:txBody>
          <a:bodyPr/>
          <a:lstStyle/>
          <a:p>
            <a:r>
              <a:rPr lang="en-GB" dirty="0"/>
              <a:t>What is exam stress?</a:t>
            </a:r>
          </a:p>
        </p:txBody>
      </p:sp>
      <p:pic>
        <p:nvPicPr>
          <p:cNvPr id="4" name="Online Media 3" title="Conquering exam stress: lessons from our bodies">
            <a:hlinkClick r:id="" action="ppaction://media"/>
            <a:extLst>
              <a:ext uri="{FF2B5EF4-FFF2-40B4-BE49-F238E27FC236}">
                <a16:creationId xmlns:a16="http://schemas.microsoft.com/office/drawing/2014/main" id="{8DA26AFB-4D15-4A13-B221-0BB674681CAB}"/>
              </a:ext>
            </a:extLst>
          </p:cNvPr>
          <p:cNvPicPr>
            <a:picLocks noGrp="1" noRot="1" noChangeAspect="1"/>
          </p:cNvPicPr>
          <p:nvPr>
            <p:ph idx="1"/>
            <a:videoFile r:link="rId1"/>
          </p:nvPr>
        </p:nvPicPr>
        <p:blipFill>
          <a:blip r:embed="rId4"/>
          <a:stretch>
            <a:fillRect/>
          </a:stretch>
        </p:blipFill>
        <p:spPr>
          <a:xfrm>
            <a:off x="1541463" y="2160588"/>
            <a:ext cx="6869112" cy="3881437"/>
          </a:xfrm>
          <a:prstGeom prst="rect">
            <a:avLst/>
          </a:prstGeom>
        </p:spPr>
      </p:pic>
      <p:pic>
        <p:nvPicPr>
          <p:cNvPr id="5" name="Graphic 4" descr="Confused Person">
            <a:extLst>
              <a:ext uri="{FF2B5EF4-FFF2-40B4-BE49-F238E27FC236}">
                <a16:creationId xmlns:a16="http://schemas.microsoft.com/office/drawing/2014/main" id="{EE3E1AC4-DFDC-4A5B-B0EF-D68EBA8769F9}"/>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096000" y="1818"/>
            <a:ext cx="1997377" cy="1997377"/>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
        <p:nvSpPr>
          <p:cNvPr id="6" name="Subtitle 2">
            <a:extLst>
              <a:ext uri="{FF2B5EF4-FFF2-40B4-BE49-F238E27FC236}">
                <a16:creationId xmlns:a16="http://schemas.microsoft.com/office/drawing/2014/main" id="{FC03CFDF-143A-47A2-898A-2E44A0E6CE91}"/>
              </a:ext>
            </a:extLst>
          </p:cNvPr>
          <p:cNvSpPr txBox="1">
            <a:spLocks/>
          </p:cNvSpPr>
          <p:nvPr/>
        </p:nvSpPr>
        <p:spPr>
          <a:xfrm>
            <a:off x="2437255" y="6232507"/>
            <a:ext cx="5076825" cy="625493"/>
          </a:xfrm>
          <a:prstGeom prst="rect">
            <a:avLst/>
          </a:prstGeom>
        </p:spPr>
        <p:txBody>
          <a:bodyPr vert="horz" lIns="91440" tIns="45720" rIns="91440" bIns="45720" rtlCol="0">
            <a:normAutofit fontScale="85000"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GB" sz="2600" b="1" dirty="0">
                <a:solidFill>
                  <a:srgbClr val="538135"/>
                </a:solidFill>
                <a:latin typeface="Ink Free" panose="03080402000500000000" pitchFamily="66" charset="0"/>
                <a:ea typeface="Times New Roman" panose="02020603050405020304" pitchFamily="18" charset="0"/>
                <a:cs typeface="Arial" panose="020B0604020202020204" pitchFamily="34" charset="0"/>
              </a:rPr>
              <a:t>“Supporting you to thrive … your way”</a:t>
            </a:r>
            <a:endParaRPr lang="en-GB" sz="2600" dirty="0">
              <a:latin typeface="Times New Roman" panose="02020603050405020304" pitchFamily="18" charset="0"/>
              <a:ea typeface="Times New Roman" panose="02020603050405020304" pitchFamily="18" charset="0"/>
            </a:endParaRPr>
          </a:p>
          <a:p>
            <a:endParaRPr lang="en-GB" dirty="0"/>
          </a:p>
        </p:txBody>
      </p:sp>
    </p:spTree>
    <p:extLst>
      <p:ext uri="{BB962C8B-B14F-4D97-AF65-F5344CB8AC3E}">
        <p14:creationId xmlns:p14="http://schemas.microsoft.com/office/powerpoint/2010/main" val="2036438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698C5-3729-46AF-9073-C5D8C8268660}"/>
              </a:ext>
            </a:extLst>
          </p:cNvPr>
          <p:cNvSpPr>
            <a:spLocks noGrp="1"/>
          </p:cNvSpPr>
          <p:nvPr>
            <p:ph type="title"/>
          </p:nvPr>
        </p:nvSpPr>
        <p:spPr>
          <a:xfrm>
            <a:off x="514048" y="185057"/>
            <a:ext cx="8596668" cy="1320800"/>
          </a:xfrm>
        </p:spPr>
        <p:txBody>
          <a:bodyPr/>
          <a:lstStyle/>
          <a:p>
            <a:r>
              <a:rPr lang="en-GB" dirty="0"/>
              <a:t>Stress performance curve</a:t>
            </a:r>
          </a:p>
        </p:txBody>
      </p:sp>
      <p:pic>
        <p:nvPicPr>
          <p:cNvPr id="5" name="Picture 2">
            <a:extLst>
              <a:ext uri="{FF2B5EF4-FFF2-40B4-BE49-F238E27FC236}">
                <a16:creationId xmlns:a16="http://schemas.microsoft.com/office/drawing/2014/main" id="{528F9FD2-768A-4BF8-B2E7-DF7AB6A20AAA}"/>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b="11520"/>
          <a:stretch/>
        </p:blipFill>
        <p:spPr bwMode="auto">
          <a:xfrm>
            <a:off x="1730828" y="1239079"/>
            <a:ext cx="7690758" cy="5009322"/>
          </a:xfrm>
          <a:prstGeom prst="rect">
            <a:avLst/>
          </a:prstGeom>
          <a:noFill/>
          <a:extLst>
            <a:ext uri="{909E8E84-426E-40DD-AFC4-6F175D3DCCD1}">
              <a14:hiddenFill xmlns:a14="http://schemas.microsoft.com/office/drawing/2010/main">
                <a:solidFill>
                  <a:srgbClr val="FFFFFF"/>
                </a:solidFill>
              </a14:hiddenFill>
            </a:ext>
          </a:extLst>
        </p:spPr>
      </p:pic>
      <p:sp>
        <p:nvSpPr>
          <p:cNvPr id="4" name="Subtitle 2">
            <a:extLst>
              <a:ext uri="{FF2B5EF4-FFF2-40B4-BE49-F238E27FC236}">
                <a16:creationId xmlns:a16="http://schemas.microsoft.com/office/drawing/2014/main" id="{2D5E0ECB-E71F-44F6-BAFE-2EFF4F8ED4BE}"/>
              </a:ext>
            </a:extLst>
          </p:cNvPr>
          <p:cNvSpPr txBox="1">
            <a:spLocks/>
          </p:cNvSpPr>
          <p:nvPr/>
        </p:nvSpPr>
        <p:spPr>
          <a:xfrm>
            <a:off x="2437255" y="6232507"/>
            <a:ext cx="5076825" cy="625493"/>
          </a:xfrm>
          <a:prstGeom prst="rect">
            <a:avLst/>
          </a:prstGeom>
        </p:spPr>
        <p:txBody>
          <a:bodyPr vert="horz" lIns="91440" tIns="45720" rIns="91440" bIns="45720" rtlCol="0">
            <a:normAutofit fontScale="85000"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GB" sz="2600" b="1" dirty="0">
                <a:solidFill>
                  <a:srgbClr val="538135"/>
                </a:solidFill>
                <a:latin typeface="Ink Free" panose="03080402000500000000" pitchFamily="66" charset="0"/>
                <a:ea typeface="Times New Roman" panose="02020603050405020304" pitchFamily="18" charset="0"/>
                <a:cs typeface="Arial" panose="020B0604020202020204" pitchFamily="34" charset="0"/>
              </a:rPr>
              <a:t>“Supporting you to thrive … your way”</a:t>
            </a:r>
            <a:endParaRPr lang="en-GB" sz="2600" dirty="0">
              <a:latin typeface="Times New Roman" panose="02020603050405020304" pitchFamily="18" charset="0"/>
              <a:ea typeface="Times New Roman" panose="02020603050405020304" pitchFamily="18" charset="0"/>
            </a:endParaRPr>
          </a:p>
          <a:p>
            <a:endParaRPr lang="en-GB" dirty="0"/>
          </a:p>
        </p:txBody>
      </p:sp>
    </p:spTree>
    <p:extLst>
      <p:ext uri="{BB962C8B-B14F-4D97-AF65-F5344CB8AC3E}">
        <p14:creationId xmlns:p14="http://schemas.microsoft.com/office/powerpoint/2010/main" val="36946659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C492F0-F411-7C05-A6B9-0FC10BED0BDB}"/>
              </a:ext>
            </a:extLst>
          </p:cNvPr>
          <p:cNvSpPr>
            <a:spLocks noGrp="1"/>
          </p:cNvSpPr>
          <p:nvPr>
            <p:ph type="title"/>
          </p:nvPr>
        </p:nvSpPr>
        <p:spPr>
          <a:xfrm>
            <a:off x="179494" y="2052320"/>
            <a:ext cx="3417146" cy="1696720"/>
          </a:xfrm>
        </p:spPr>
        <p:txBody>
          <a:bodyPr>
            <a:normAutofit fontScale="90000"/>
          </a:bodyPr>
          <a:lstStyle/>
          <a:p>
            <a:r>
              <a:rPr lang="en-GB" dirty="0"/>
              <a:t>What exam stress might look like</a:t>
            </a:r>
          </a:p>
        </p:txBody>
      </p:sp>
      <p:pic>
        <p:nvPicPr>
          <p:cNvPr id="5" name="Picture 4">
            <a:extLst>
              <a:ext uri="{FF2B5EF4-FFF2-40B4-BE49-F238E27FC236}">
                <a16:creationId xmlns:a16="http://schemas.microsoft.com/office/drawing/2014/main" id="{41D7D976-29F8-F6D4-0915-E83FB873F012}"/>
              </a:ext>
            </a:extLst>
          </p:cNvPr>
          <p:cNvPicPr>
            <a:picLocks noChangeAspect="1"/>
          </p:cNvPicPr>
          <p:nvPr/>
        </p:nvPicPr>
        <p:blipFill>
          <a:blip r:embed="rId3"/>
          <a:srcRect t="1099" r="1600" b="2451"/>
          <a:stretch/>
        </p:blipFill>
        <p:spPr>
          <a:xfrm>
            <a:off x="3596640" y="0"/>
            <a:ext cx="7579360" cy="6522720"/>
          </a:xfrm>
          <a:prstGeom prst="rect">
            <a:avLst/>
          </a:prstGeom>
        </p:spPr>
      </p:pic>
      <p:sp>
        <p:nvSpPr>
          <p:cNvPr id="6" name="Subtitle 2">
            <a:extLst>
              <a:ext uri="{FF2B5EF4-FFF2-40B4-BE49-F238E27FC236}">
                <a16:creationId xmlns:a16="http://schemas.microsoft.com/office/drawing/2014/main" id="{97E1280A-54A8-EF1F-1BB4-6583463BFBAB}"/>
              </a:ext>
            </a:extLst>
          </p:cNvPr>
          <p:cNvSpPr txBox="1">
            <a:spLocks/>
          </p:cNvSpPr>
          <p:nvPr/>
        </p:nvSpPr>
        <p:spPr>
          <a:xfrm>
            <a:off x="2620135" y="6492240"/>
            <a:ext cx="5076825" cy="365760"/>
          </a:xfrm>
          <a:prstGeom prst="rect">
            <a:avLst/>
          </a:prstGeom>
        </p:spPr>
        <p:txBody>
          <a:bodyPr vert="horz" lIns="91440" tIns="45720" rIns="91440" bIns="45720" rtlCol="0">
            <a:normAutofit fontScale="850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GB" sz="2600" b="1" dirty="0">
                <a:solidFill>
                  <a:srgbClr val="538135"/>
                </a:solidFill>
                <a:latin typeface="Ink Free" panose="03080402000500000000" pitchFamily="66" charset="0"/>
                <a:ea typeface="Times New Roman" panose="02020603050405020304" pitchFamily="18" charset="0"/>
                <a:cs typeface="Arial" panose="020B0604020202020204" pitchFamily="34" charset="0"/>
              </a:rPr>
              <a:t>“Supporting you to thrive … your way”</a:t>
            </a:r>
            <a:endParaRPr lang="en-GB" sz="2600" dirty="0">
              <a:latin typeface="Times New Roman" panose="02020603050405020304" pitchFamily="18" charset="0"/>
              <a:ea typeface="Times New Roman" panose="02020603050405020304" pitchFamily="18" charset="0"/>
            </a:endParaRPr>
          </a:p>
          <a:p>
            <a:endParaRPr lang="en-GB" dirty="0"/>
          </a:p>
        </p:txBody>
      </p:sp>
    </p:spTree>
    <p:extLst>
      <p:ext uri="{BB962C8B-B14F-4D97-AF65-F5344CB8AC3E}">
        <p14:creationId xmlns:p14="http://schemas.microsoft.com/office/powerpoint/2010/main" val="28413879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0FF1C1-3CC8-B87E-BA77-D38CDFC5447E}"/>
              </a:ext>
            </a:extLst>
          </p:cNvPr>
          <p:cNvSpPr>
            <a:spLocks noGrp="1"/>
          </p:cNvSpPr>
          <p:nvPr>
            <p:ph type="title"/>
          </p:nvPr>
        </p:nvSpPr>
        <p:spPr>
          <a:xfrm>
            <a:off x="598676" y="389888"/>
            <a:ext cx="8596668" cy="1087149"/>
          </a:xfrm>
        </p:spPr>
        <p:txBody>
          <a:bodyPr/>
          <a:lstStyle/>
          <a:p>
            <a:pPr algn="ctr"/>
            <a:r>
              <a:rPr lang="en-GB" dirty="0"/>
              <a:t>Ways to reduce stress</a:t>
            </a:r>
          </a:p>
        </p:txBody>
      </p:sp>
      <p:sp>
        <p:nvSpPr>
          <p:cNvPr id="3" name="Content Placeholder 2">
            <a:extLst>
              <a:ext uri="{FF2B5EF4-FFF2-40B4-BE49-F238E27FC236}">
                <a16:creationId xmlns:a16="http://schemas.microsoft.com/office/drawing/2014/main" id="{6F779494-B17D-D399-FA22-5DAD15864D49}"/>
              </a:ext>
            </a:extLst>
          </p:cNvPr>
          <p:cNvSpPr>
            <a:spLocks noGrp="1"/>
          </p:cNvSpPr>
          <p:nvPr>
            <p:ph idx="1"/>
          </p:nvPr>
        </p:nvSpPr>
        <p:spPr>
          <a:xfrm>
            <a:off x="677334" y="1249680"/>
            <a:ext cx="8596668" cy="4993804"/>
          </a:xfrm>
        </p:spPr>
        <p:txBody>
          <a:bodyPr>
            <a:noAutofit/>
          </a:bodyPr>
          <a:lstStyle/>
          <a:p>
            <a:r>
              <a:rPr lang="en-GB" sz="2400" dirty="0"/>
              <a:t>Listen to your favourite music</a:t>
            </a:r>
          </a:p>
          <a:p>
            <a:r>
              <a:rPr lang="en-GB" sz="2400" dirty="0"/>
              <a:t>Take regular breaks during studying / revision</a:t>
            </a:r>
          </a:p>
          <a:p>
            <a:r>
              <a:rPr lang="en-GB" sz="2400" dirty="0"/>
              <a:t>Try meditation or breathing techniques</a:t>
            </a:r>
          </a:p>
          <a:p>
            <a:r>
              <a:rPr lang="en-GB" sz="2400" dirty="0"/>
              <a:t>Get sunlight and fresh air everyday to increase serotonin levels</a:t>
            </a:r>
          </a:p>
          <a:p>
            <a:r>
              <a:rPr lang="en-GB" sz="2400" dirty="0"/>
              <a:t>Practice good sleep hygiene – try to stick to the same “going to bed” and “wake up” times to regulate your body’s natural circadian rhythm (even at the weekends), avoid caffeine and sugary snacks in the evenings, make sure your bed and bedroom are comfortable e.g. temperature and lighting, avoid using technology when in bed.</a:t>
            </a:r>
          </a:p>
        </p:txBody>
      </p:sp>
      <p:sp>
        <p:nvSpPr>
          <p:cNvPr id="4" name="Subtitle 2">
            <a:extLst>
              <a:ext uri="{FF2B5EF4-FFF2-40B4-BE49-F238E27FC236}">
                <a16:creationId xmlns:a16="http://schemas.microsoft.com/office/drawing/2014/main" id="{AAE32C1C-7A67-5C22-6463-413653FB5274}"/>
              </a:ext>
            </a:extLst>
          </p:cNvPr>
          <p:cNvSpPr txBox="1">
            <a:spLocks/>
          </p:cNvSpPr>
          <p:nvPr/>
        </p:nvSpPr>
        <p:spPr>
          <a:xfrm>
            <a:off x="2620135" y="6492240"/>
            <a:ext cx="5076825" cy="365760"/>
          </a:xfrm>
          <a:prstGeom prst="rect">
            <a:avLst/>
          </a:prstGeom>
        </p:spPr>
        <p:txBody>
          <a:bodyPr vert="horz" lIns="91440" tIns="45720" rIns="91440" bIns="45720" rtlCol="0">
            <a:normAutofit fontScale="850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GB" sz="2600" b="1" dirty="0">
                <a:solidFill>
                  <a:srgbClr val="538135"/>
                </a:solidFill>
                <a:latin typeface="Ink Free" panose="03080402000500000000" pitchFamily="66" charset="0"/>
                <a:ea typeface="Times New Roman" panose="02020603050405020304" pitchFamily="18" charset="0"/>
                <a:cs typeface="Arial" panose="020B0604020202020204" pitchFamily="34" charset="0"/>
              </a:rPr>
              <a:t>“Supporting you to thrive … your way”</a:t>
            </a:r>
            <a:endParaRPr lang="en-GB" sz="2600" dirty="0">
              <a:latin typeface="Times New Roman" panose="02020603050405020304" pitchFamily="18" charset="0"/>
              <a:ea typeface="Times New Roman" panose="02020603050405020304" pitchFamily="18" charset="0"/>
            </a:endParaRPr>
          </a:p>
          <a:p>
            <a:endParaRPr lang="en-GB" dirty="0"/>
          </a:p>
        </p:txBody>
      </p:sp>
      <p:pic>
        <p:nvPicPr>
          <p:cNvPr id="2050" name="Picture 2" descr="Career Readiness and Life Skills">
            <a:extLst>
              <a:ext uri="{FF2B5EF4-FFF2-40B4-BE49-F238E27FC236}">
                <a16:creationId xmlns:a16="http://schemas.microsoft.com/office/drawing/2014/main" id="{04BA3706-6EE4-D093-C444-4B890C404B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4530" y="389889"/>
            <a:ext cx="3210136" cy="22518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33602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9ABDD8-00FE-405E-FF98-43CE5F008DB0}"/>
              </a:ext>
            </a:extLst>
          </p:cNvPr>
          <p:cNvSpPr>
            <a:spLocks noGrp="1"/>
          </p:cNvSpPr>
          <p:nvPr>
            <p:ph type="title"/>
          </p:nvPr>
        </p:nvSpPr>
        <p:spPr>
          <a:xfrm>
            <a:off x="677334" y="609600"/>
            <a:ext cx="8596668" cy="865239"/>
          </a:xfrm>
        </p:spPr>
        <p:txBody>
          <a:bodyPr/>
          <a:lstStyle/>
          <a:p>
            <a:pPr algn="ctr"/>
            <a:r>
              <a:rPr lang="en-GB" dirty="0"/>
              <a:t>Organisational and Practical Tips</a:t>
            </a:r>
          </a:p>
        </p:txBody>
      </p:sp>
      <p:sp>
        <p:nvSpPr>
          <p:cNvPr id="3" name="Content Placeholder 2">
            <a:extLst>
              <a:ext uri="{FF2B5EF4-FFF2-40B4-BE49-F238E27FC236}">
                <a16:creationId xmlns:a16="http://schemas.microsoft.com/office/drawing/2014/main" id="{18B08FA1-B10D-2CA9-67FE-0540D1F4D3CA}"/>
              </a:ext>
            </a:extLst>
          </p:cNvPr>
          <p:cNvSpPr>
            <a:spLocks noGrp="1"/>
          </p:cNvSpPr>
          <p:nvPr>
            <p:ph idx="1"/>
          </p:nvPr>
        </p:nvSpPr>
        <p:spPr>
          <a:xfrm>
            <a:off x="677334" y="1563329"/>
            <a:ext cx="8596668" cy="4478033"/>
          </a:xfrm>
        </p:spPr>
        <p:txBody>
          <a:bodyPr>
            <a:normAutofit/>
          </a:bodyPr>
          <a:lstStyle/>
          <a:p>
            <a:r>
              <a:rPr lang="en-GB" sz="2400" dirty="0"/>
              <a:t>Try to keep your study area clean and tidy</a:t>
            </a:r>
          </a:p>
          <a:p>
            <a:r>
              <a:rPr lang="en-GB" sz="2400" dirty="0"/>
              <a:t>Try to avoid multi-tasking</a:t>
            </a:r>
          </a:p>
          <a:p>
            <a:r>
              <a:rPr lang="en-GB" sz="2400" dirty="0"/>
              <a:t>Create a study routine and/or revision timetable</a:t>
            </a:r>
          </a:p>
          <a:p>
            <a:r>
              <a:rPr lang="en-GB" sz="2400" dirty="0"/>
              <a:t>If not need for studying, put your phone in another room or on silent</a:t>
            </a:r>
          </a:p>
          <a:p>
            <a:r>
              <a:rPr lang="en-GB" sz="2400" dirty="0"/>
              <a:t>Use other resources that school have suggested such as websites or videos</a:t>
            </a:r>
          </a:p>
          <a:p>
            <a:r>
              <a:rPr lang="en-GB" sz="2400" dirty="0"/>
              <a:t>Break larger tasks into smaller more manageable tasks</a:t>
            </a:r>
          </a:p>
        </p:txBody>
      </p:sp>
      <p:sp>
        <p:nvSpPr>
          <p:cNvPr id="4" name="Subtitle 2">
            <a:extLst>
              <a:ext uri="{FF2B5EF4-FFF2-40B4-BE49-F238E27FC236}">
                <a16:creationId xmlns:a16="http://schemas.microsoft.com/office/drawing/2014/main" id="{FD4210A2-29B8-F01D-9C79-00E107DF69B8}"/>
              </a:ext>
            </a:extLst>
          </p:cNvPr>
          <p:cNvSpPr txBox="1">
            <a:spLocks/>
          </p:cNvSpPr>
          <p:nvPr/>
        </p:nvSpPr>
        <p:spPr>
          <a:xfrm>
            <a:off x="2620135" y="6492240"/>
            <a:ext cx="5076825" cy="365760"/>
          </a:xfrm>
          <a:prstGeom prst="rect">
            <a:avLst/>
          </a:prstGeom>
        </p:spPr>
        <p:txBody>
          <a:bodyPr vert="horz" lIns="91440" tIns="45720" rIns="91440" bIns="45720" rtlCol="0">
            <a:normAutofit fontScale="850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GB" sz="2600" b="1" dirty="0">
                <a:solidFill>
                  <a:srgbClr val="538135"/>
                </a:solidFill>
                <a:latin typeface="Ink Free" panose="03080402000500000000" pitchFamily="66" charset="0"/>
                <a:ea typeface="Times New Roman" panose="02020603050405020304" pitchFamily="18" charset="0"/>
                <a:cs typeface="Arial" panose="020B0604020202020204" pitchFamily="34" charset="0"/>
              </a:rPr>
              <a:t>“Supporting you to thrive … your way”</a:t>
            </a:r>
            <a:endParaRPr lang="en-GB" sz="2600" dirty="0">
              <a:latin typeface="Times New Roman" panose="02020603050405020304" pitchFamily="18" charset="0"/>
              <a:ea typeface="Times New Roman" panose="02020603050405020304" pitchFamily="18" charset="0"/>
            </a:endParaRPr>
          </a:p>
          <a:p>
            <a:endParaRPr lang="en-GB" dirty="0"/>
          </a:p>
        </p:txBody>
      </p:sp>
    </p:spTree>
    <p:extLst>
      <p:ext uri="{BB962C8B-B14F-4D97-AF65-F5344CB8AC3E}">
        <p14:creationId xmlns:p14="http://schemas.microsoft.com/office/powerpoint/2010/main" val="1472390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ve Yourself - Self Care before Giving Care - Avaz Inc.">
            <a:extLst>
              <a:ext uri="{FF2B5EF4-FFF2-40B4-BE49-F238E27FC236}">
                <a16:creationId xmlns:a16="http://schemas.microsoft.com/office/drawing/2014/main" id="{542BBBA5-7D85-553D-51BB-8553BAFCD8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00440" y="309880"/>
            <a:ext cx="3119120" cy="311912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E36C39A-C774-0B4B-DE14-6BC527697B28}"/>
              </a:ext>
            </a:extLst>
          </p:cNvPr>
          <p:cNvSpPr>
            <a:spLocks noGrp="1"/>
          </p:cNvSpPr>
          <p:nvPr>
            <p:ph type="title"/>
          </p:nvPr>
        </p:nvSpPr>
        <p:spPr>
          <a:xfrm>
            <a:off x="677334" y="325025"/>
            <a:ext cx="8596668" cy="983226"/>
          </a:xfrm>
        </p:spPr>
        <p:txBody>
          <a:bodyPr/>
          <a:lstStyle/>
          <a:p>
            <a:pPr algn="ctr"/>
            <a:r>
              <a:rPr lang="en-GB" dirty="0"/>
              <a:t>Self-care</a:t>
            </a:r>
          </a:p>
        </p:txBody>
      </p:sp>
      <p:sp>
        <p:nvSpPr>
          <p:cNvPr id="3" name="Content Placeholder 2">
            <a:extLst>
              <a:ext uri="{FF2B5EF4-FFF2-40B4-BE49-F238E27FC236}">
                <a16:creationId xmlns:a16="http://schemas.microsoft.com/office/drawing/2014/main" id="{7517C33B-124B-958F-4E35-6BBE73D5D83E}"/>
              </a:ext>
            </a:extLst>
          </p:cNvPr>
          <p:cNvSpPr>
            <a:spLocks noGrp="1"/>
          </p:cNvSpPr>
          <p:nvPr>
            <p:ph idx="1"/>
          </p:nvPr>
        </p:nvSpPr>
        <p:spPr>
          <a:xfrm>
            <a:off x="486834" y="1308251"/>
            <a:ext cx="8304106" cy="4782833"/>
          </a:xfrm>
        </p:spPr>
        <p:txBody>
          <a:bodyPr>
            <a:normAutofit fontScale="92500"/>
          </a:bodyPr>
          <a:lstStyle/>
          <a:p>
            <a:r>
              <a:rPr lang="en-GB" sz="2400" dirty="0"/>
              <a:t>Make time for doing things you enjoy</a:t>
            </a:r>
          </a:p>
          <a:p>
            <a:r>
              <a:rPr lang="en-GB" sz="2400" dirty="0"/>
              <a:t>Make sure your goals are your own goals and not those of others around you</a:t>
            </a:r>
          </a:p>
          <a:p>
            <a:r>
              <a:rPr lang="en-GB" sz="2400" dirty="0"/>
              <a:t>If you become overwhelmed or don’t know where to start, it might help to speak to a teacher, the school nurse and parent/carer or any other person you feel able to confide in</a:t>
            </a:r>
          </a:p>
          <a:p>
            <a:r>
              <a:rPr lang="en-GB" sz="2400" dirty="0"/>
              <a:t>Try to move your body each day such as going for a 15 minute walk, engaging in a sport, going to a yoga class or doing it at home</a:t>
            </a:r>
          </a:p>
          <a:p>
            <a:r>
              <a:rPr lang="en-GB" sz="2400" dirty="0"/>
              <a:t>Try to get at least 8 hours of sleep each night</a:t>
            </a:r>
          </a:p>
          <a:p>
            <a:r>
              <a:rPr lang="en-GB" sz="2400" dirty="0"/>
              <a:t>Try to make sure you are eating enough and a varied diet</a:t>
            </a:r>
          </a:p>
        </p:txBody>
      </p:sp>
      <p:sp>
        <p:nvSpPr>
          <p:cNvPr id="4" name="Subtitle 2">
            <a:extLst>
              <a:ext uri="{FF2B5EF4-FFF2-40B4-BE49-F238E27FC236}">
                <a16:creationId xmlns:a16="http://schemas.microsoft.com/office/drawing/2014/main" id="{253937B5-2278-4205-69C6-54BD235BD09D}"/>
              </a:ext>
            </a:extLst>
          </p:cNvPr>
          <p:cNvSpPr txBox="1">
            <a:spLocks/>
          </p:cNvSpPr>
          <p:nvPr/>
        </p:nvSpPr>
        <p:spPr>
          <a:xfrm>
            <a:off x="2620135" y="6492240"/>
            <a:ext cx="5076825" cy="365760"/>
          </a:xfrm>
          <a:prstGeom prst="rect">
            <a:avLst/>
          </a:prstGeom>
        </p:spPr>
        <p:txBody>
          <a:bodyPr vert="horz" lIns="91440" tIns="45720" rIns="91440" bIns="45720" rtlCol="0">
            <a:normAutofit fontScale="850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GB" sz="2600" b="1" dirty="0">
                <a:solidFill>
                  <a:srgbClr val="538135"/>
                </a:solidFill>
                <a:latin typeface="Ink Free" panose="03080402000500000000" pitchFamily="66" charset="0"/>
                <a:ea typeface="Times New Roman" panose="02020603050405020304" pitchFamily="18" charset="0"/>
                <a:cs typeface="Arial" panose="020B0604020202020204" pitchFamily="34" charset="0"/>
              </a:rPr>
              <a:t>“Supporting you to thrive … your way”</a:t>
            </a:r>
            <a:endParaRPr lang="en-GB" sz="2600" dirty="0">
              <a:latin typeface="Times New Roman" panose="02020603050405020304" pitchFamily="18" charset="0"/>
              <a:ea typeface="Times New Roman" panose="02020603050405020304" pitchFamily="18" charset="0"/>
            </a:endParaRPr>
          </a:p>
          <a:p>
            <a:endParaRPr lang="en-GB" dirty="0"/>
          </a:p>
        </p:txBody>
      </p:sp>
    </p:spTree>
    <p:extLst>
      <p:ext uri="{BB962C8B-B14F-4D97-AF65-F5344CB8AC3E}">
        <p14:creationId xmlns:p14="http://schemas.microsoft.com/office/powerpoint/2010/main" val="19792115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C3E2E261-2BD9-41FF-B307-E4FF2AB9FA5A}"/>
              </a:ext>
            </a:extLst>
          </p:cNvPr>
          <p:cNvSpPr txBox="1">
            <a:spLocks/>
          </p:cNvSpPr>
          <p:nvPr/>
        </p:nvSpPr>
        <p:spPr>
          <a:xfrm>
            <a:off x="2483554" y="6434447"/>
            <a:ext cx="5076825" cy="403880"/>
          </a:xfrm>
          <a:prstGeom prst="rect">
            <a:avLst/>
          </a:prstGeom>
        </p:spPr>
        <p:txBody>
          <a:bodyPr vert="horz" lIns="91440" tIns="45720" rIns="91440" bIns="45720" rtlCol="0">
            <a:normAutofit fontScale="85000"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GB" sz="2600" b="1" dirty="0">
                <a:solidFill>
                  <a:srgbClr val="538135"/>
                </a:solidFill>
                <a:latin typeface="Ink Free" panose="03080402000500000000" pitchFamily="66" charset="0"/>
                <a:ea typeface="Times New Roman" panose="02020603050405020304" pitchFamily="18" charset="0"/>
                <a:cs typeface="Arial" panose="020B0604020202020204" pitchFamily="34" charset="0"/>
              </a:rPr>
              <a:t>“Supporting you to thrive … your way”</a:t>
            </a:r>
            <a:endParaRPr lang="en-GB" sz="2600" dirty="0">
              <a:latin typeface="Times New Roman" panose="02020603050405020304" pitchFamily="18" charset="0"/>
              <a:ea typeface="Times New Roman" panose="02020603050405020304" pitchFamily="18" charset="0"/>
            </a:endParaRPr>
          </a:p>
          <a:p>
            <a:endParaRPr lang="en-GB" dirty="0"/>
          </a:p>
        </p:txBody>
      </p:sp>
      <p:pic>
        <p:nvPicPr>
          <p:cNvPr id="5" name="Content Placeholder 4">
            <a:extLst>
              <a:ext uri="{FF2B5EF4-FFF2-40B4-BE49-F238E27FC236}">
                <a16:creationId xmlns:a16="http://schemas.microsoft.com/office/drawing/2014/main" id="{12277E54-D61E-431D-909D-2D146272A694}"/>
              </a:ext>
            </a:extLst>
          </p:cNvPr>
          <p:cNvPicPr>
            <a:picLocks noGrp="1" noChangeAspect="1"/>
          </p:cNvPicPr>
          <p:nvPr>
            <p:ph idx="1"/>
          </p:nvPr>
        </p:nvPicPr>
        <p:blipFill rotWithShape="1">
          <a:blip r:embed="rId3"/>
          <a:srcRect l="3620" t="5210"/>
          <a:stretch/>
        </p:blipFill>
        <p:spPr>
          <a:xfrm>
            <a:off x="630036" y="221613"/>
            <a:ext cx="9124709" cy="6010894"/>
          </a:xfrm>
          <a:prstGeom prst="rect">
            <a:avLst/>
          </a:prstGeom>
        </p:spPr>
      </p:pic>
    </p:spTree>
    <p:extLst>
      <p:ext uri="{BB962C8B-B14F-4D97-AF65-F5344CB8AC3E}">
        <p14:creationId xmlns:p14="http://schemas.microsoft.com/office/powerpoint/2010/main" val="155424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2339CD-059E-4B79-A796-778866D7DDA4}"/>
              </a:ext>
            </a:extLst>
          </p:cNvPr>
          <p:cNvSpPr>
            <a:spLocks noGrp="1"/>
          </p:cNvSpPr>
          <p:nvPr>
            <p:ph type="title"/>
          </p:nvPr>
        </p:nvSpPr>
        <p:spPr/>
        <p:txBody>
          <a:bodyPr/>
          <a:lstStyle/>
          <a:p>
            <a:r>
              <a:rPr lang="en-GB" dirty="0"/>
              <a:t>Example Grounding Technique Video</a:t>
            </a:r>
          </a:p>
        </p:txBody>
      </p:sp>
      <p:pic>
        <p:nvPicPr>
          <p:cNvPr id="4" name="Online Media 4" title="Grounded - 5,4,3,2,1">
            <a:hlinkClick r:id="" action="ppaction://media"/>
            <a:extLst>
              <a:ext uri="{FF2B5EF4-FFF2-40B4-BE49-F238E27FC236}">
                <a16:creationId xmlns:a16="http://schemas.microsoft.com/office/drawing/2014/main" id="{497CE001-8607-4D4A-8F0B-401B3355BBC6}"/>
              </a:ext>
            </a:extLst>
          </p:cNvPr>
          <p:cNvPicPr>
            <a:picLocks noRot="1" noChangeAspect="1"/>
          </p:cNvPicPr>
          <p:nvPr>
            <a:videoFile r:link="rId1"/>
          </p:nvPr>
        </p:nvPicPr>
        <p:blipFill>
          <a:blip r:embed="rId4"/>
          <a:stretch>
            <a:fillRect/>
          </a:stretch>
        </p:blipFill>
        <p:spPr>
          <a:xfrm>
            <a:off x="1652813" y="1685348"/>
            <a:ext cx="6889016" cy="3880773"/>
          </a:xfrm>
          <a:prstGeom prst="rect">
            <a:avLst/>
          </a:prstGeom>
        </p:spPr>
      </p:pic>
      <p:sp>
        <p:nvSpPr>
          <p:cNvPr id="3" name="Subtitle 2">
            <a:extLst>
              <a:ext uri="{FF2B5EF4-FFF2-40B4-BE49-F238E27FC236}">
                <a16:creationId xmlns:a16="http://schemas.microsoft.com/office/drawing/2014/main" id="{D914323E-99C0-FE44-0CED-C9013FD53806}"/>
              </a:ext>
            </a:extLst>
          </p:cNvPr>
          <p:cNvSpPr txBox="1">
            <a:spLocks/>
          </p:cNvSpPr>
          <p:nvPr/>
        </p:nvSpPr>
        <p:spPr>
          <a:xfrm>
            <a:off x="2483554" y="6434447"/>
            <a:ext cx="5076825" cy="403880"/>
          </a:xfrm>
          <a:prstGeom prst="rect">
            <a:avLst/>
          </a:prstGeom>
        </p:spPr>
        <p:txBody>
          <a:bodyPr vert="horz" lIns="91440" tIns="45720" rIns="91440" bIns="45720" rtlCol="0">
            <a:normAutofit fontScale="85000"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GB" sz="2600" b="1" dirty="0">
                <a:solidFill>
                  <a:srgbClr val="538135"/>
                </a:solidFill>
                <a:latin typeface="Ink Free" panose="03080402000500000000" pitchFamily="66" charset="0"/>
                <a:ea typeface="Times New Roman" panose="02020603050405020304" pitchFamily="18" charset="0"/>
                <a:cs typeface="Arial" panose="020B0604020202020204" pitchFamily="34" charset="0"/>
              </a:rPr>
              <a:t>“Supporting you to thrive … your way”</a:t>
            </a:r>
            <a:endParaRPr lang="en-GB" sz="2600" dirty="0">
              <a:latin typeface="Times New Roman" panose="02020603050405020304" pitchFamily="18" charset="0"/>
              <a:ea typeface="Times New Roman" panose="02020603050405020304" pitchFamily="18" charset="0"/>
            </a:endParaRPr>
          </a:p>
          <a:p>
            <a:endParaRPr lang="en-GB" dirty="0"/>
          </a:p>
        </p:txBody>
      </p:sp>
    </p:spTree>
    <p:extLst>
      <p:ext uri="{BB962C8B-B14F-4D97-AF65-F5344CB8AC3E}">
        <p14:creationId xmlns:p14="http://schemas.microsoft.com/office/powerpoint/2010/main" val="2116961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80000">
                <p:cTn id="12" fill="hold" display="0">
                  <p:stCondLst>
                    <p:cond delay="indefinite"/>
                  </p:stCondLst>
                </p:cTn>
                <p:tgtEl>
                  <p:spTgt spid="4"/>
                </p:tgtEl>
              </p:cMediaNode>
            </p:vide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EB0320-F72F-3019-7D20-B2E266492363}"/>
              </a:ext>
            </a:extLst>
          </p:cNvPr>
          <p:cNvSpPr>
            <a:spLocks noGrp="1"/>
          </p:cNvSpPr>
          <p:nvPr>
            <p:ph type="title"/>
          </p:nvPr>
        </p:nvSpPr>
        <p:spPr>
          <a:xfrm>
            <a:off x="677334" y="447040"/>
            <a:ext cx="8596668" cy="1483360"/>
          </a:xfrm>
        </p:spPr>
        <p:txBody>
          <a:bodyPr/>
          <a:lstStyle/>
          <a:p>
            <a:pPr algn="ctr"/>
            <a:r>
              <a:rPr lang="en-GB" dirty="0"/>
              <a:t>Remember</a:t>
            </a:r>
          </a:p>
        </p:txBody>
      </p:sp>
      <p:pic>
        <p:nvPicPr>
          <p:cNvPr id="5" name="Content Placeholder 4">
            <a:extLst>
              <a:ext uri="{FF2B5EF4-FFF2-40B4-BE49-F238E27FC236}">
                <a16:creationId xmlns:a16="http://schemas.microsoft.com/office/drawing/2014/main" id="{79CC0D29-25E5-6A25-EB48-542C326DD621}"/>
              </a:ext>
            </a:extLst>
          </p:cNvPr>
          <p:cNvPicPr>
            <a:picLocks noGrp="1" noChangeAspect="1"/>
          </p:cNvPicPr>
          <p:nvPr>
            <p:ph idx="1"/>
          </p:nvPr>
        </p:nvPicPr>
        <p:blipFill>
          <a:blip r:embed="rId3"/>
          <a:stretch>
            <a:fillRect/>
          </a:stretch>
        </p:blipFill>
        <p:spPr>
          <a:xfrm>
            <a:off x="1693886" y="1459309"/>
            <a:ext cx="6751455" cy="3939381"/>
          </a:xfrm>
        </p:spPr>
      </p:pic>
      <p:sp>
        <p:nvSpPr>
          <p:cNvPr id="6" name="Subtitle 2">
            <a:extLst>
              <a:ext uri="{FF2B5EF4-FFF2-40B4-BE49-F238E27FC236}">
                <a16:creationId xmlns:a16="http://schemas.microsoft.com/office/drawing/2014/main" id="{A6340CBC-1832-DCC1-C0C4-51A622D68477}"/>
              </a:ext>
            </a:extLst>
          </p:cNvPr>
          <p:cNvSpPr txBox="1">
            <a:spLocks/>
          </p:cNvSpPr>
          <p:nvPr/>
        </p:nvSpPr>
        <p:spPr>
          <a:xfrm>
            <a:off x="2384162" y="6492240"/>
            <a:ext cx="5076825" cy="365760"/>
          </a:xfrm>
          <a:prstGeom prst="rect">
            <a:avLst/>
          </a:prstGeom>
        </p:spPr>
        <p:txBody>
          <a:bodyPr vert="horz" lIns="91440" tIns="45720" rIns="91440" bIns="45720" rtlCol="0">
            <a:normAutofit fontScale="850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GB" sz="2600" b="1" dirty="0">
                <a:solidFill>
                  <a:srgbClr val="538135"/>
                </a:solidFill>
                <a:latin typeface="Ink Free" panose="03080402000500000000" pitchFamily="66" charset="0"/>
                <a:ea typeface="Times New Roman" panose="02020603050405020304" pitchFamily="18" charset="0"/>
                <a:cs typeface="Arial" panose="020B0604020202020204" pitchFamily="34" charset="0"/>
              </a:rPr>
              <a:t>“Supporting you to thrive … your way”</a:t>
            </a:r>
            <a:endParaRPr lang="en-GB" sz="2600" dirty="0">
              <a:latin typeface="Times New Roman" panose="02020603050405020304" pitchFamily="18" charset="0"/>
              <a:ea typeface="Times New Roman" panose="02020603050405020304" pitchFamily="18" charset="0"/>
            </a:endParaRPr>
          </a:p>
          <a:p>
            <a:endParaRPr lang="en-GB" dirty="0"/>
          </a:p>
        </p:txBody>
      </p:sp>
    </p:spTree>
    <p:extLst>
      <p:ext uri="{BB962C8B-B14F-4D97-AF65-F5344CB8AC3E}">
        <p14:creationId xmlns:p14="http://schemas.microsoft.com/office/powerpoint/2010/main" val="839502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5D641-6F93-4562-8121-1961EDFA1B21}"/>
              </a:ext>
            </a:extLst>
          </p:cNvPr>
          <p:cNvSpPr>
            <a:spLocks noGrp="1"/>
          </p:cNvSpPr>
          <p:nvPr>
            <p:ph type="title"/>
          </p:nvPr>
        </p:nvSpPr>
        <p:spPr>
          <a:xfrm>
            <a:off x="676746" y="609600"/>
            <a:ext cx="3729076" cy="1320800"/>
          </a:xfrm>
        </p:spPr>
        <p:txBody>
          <a:bodyPr anchor="ctr">
            <a:normAutofit/>
          </a:bodyPr>
          <a:lstStyle/>
          <a:p>
            <a:r>
              <a:rPr lang="en-GB" dirty="0"/>
              <a:t>Exam stress advice booklet</a:t>
            </a:r>
          </a:p>
        </p:txBody>
      </p:sp>
      <p:sp>
        <p:nvSpPr>
          <p:cNvPr id="9" name="Content Placeholder 8">
            <a:extLst>
              <a:ext uri="{FF2B5EF4-FFF2-40B4-BE49-F238E27FC236}">
                <a16:creationId xmlns:a16="http://schemas.microsoft.com/office/drawing/2014/main" id="{A6C30908-CC94-BDBD-5F62-467C58032F66}"/>
              </a:ext>
            </a:extLst>
          </p:cNvPr>
          <p:cNvSpPr>
            <a:spLocks noGrp="1"/>
          </p:cNvSpPr>
          <p:nvPr>
            <p:ph idx="1"/>
          </p:nvPr>
        </p:nvSpPr>
        <p:spPr>
          <a:xfrm>
            <a:off x="685167" y="2160589"/>
            <a:ext cx="3720916" cy="3560733"/>
          </a:xfrm>
        </p:spPr>
        <p:txBody>
          <a:bodyPr>
            <a:normAutofit/>
          </a:bodyPr>
          <a:lstStyle/>
          <a:p>
            <a:r>
              <a:rPr lang="en-US" dirty="0"/>
              <a:t>We will email school a copy of our Exam Stress advice booklet to share with you</a:t>
            </a:r>
          </a:p>
          <a:p>
            <a:r>
              <a:rPr lang="en-US" dirty="0"/>
              <a:t>This contains revision tips, advice about self-care, </a:t>
            </a:r>
            <a:r>
              <a:rPr lang="en-US" dirty="0" err="1"/>
              <a:t>organisational</a:t>
            </a:r>
            <a:r>
              <a:rPr lang="en-US" dirty="0"/>
              <a:t> tips and much more! </a:t>
            </a:r>
          </a:p>
        </p:txBody>
      </p:sp>
      <p:pic>
        <p:nvPicPr>
          <p:cNvPr id="5" name="Content Placeholder 4">
            <a:extLst>
              <a:ext uri="{FF2B5EF4-FFF2-40B4-BE49-F238E27FC236}">
                <a16:creationId xmlns:a16="http://schemas.microsoft.com/office/drawing/2014/main" id="{9E76AD37-7833-4C21-9D2E-7B21704CB29F}"/>
              </a:ext>
            </a:extLst>
          </p:cNvPr>
          <p:cNvPicPr>
            <a:picLocks noChangeAspect="1"/>
          </p:cNvPicPr>
          <p:nvPr/>
        </p:nvPicPr>
        <p:blipFill rotWithShape="1">
          <a:blip r:embed="rId3"/>
          <a:srcRect l="35087" t="20975" r="36230" b="7456"/>
          <a:stretch/>
        </p:blipFill>
        <p:spPr>
          <a:xfrm>
            <a:off x="5142421" y="632145"/>
            <a:ext cx="3625975" cy="5089178"/>
          </a:xfrm>
          <a:prstGeom prst="rect">
            <a:avLst/>
          </a:prstGeom>
        </p:spPr>
      </p:pic>
      <p:sp>
        <p:nvSpPr>
          <p:cNvPr id="7" name="Subtitle 2">
            <a:extLst>
              <a:ext uri="{FF2B5EF4-FFF2-40B4-BE49-F238E27FC236}">
                <a16:creationId xmlns:a16="http://schemas.microsoft.com/office/drawing/2014/main" id="{5C7A5F53-DC79-45A6-A81D-4244BF7CD1FF}"/>
              </a:ext>
            </a:extLst>
          </p:cNvPr>
          <p:cNvSpPr txBox="1">
            <a:spLocks/>
          </p:cNvSpPr>
          <p:nvPr/>
        </p:nvSpPr>
        <p:spPr>
          <a:xfrm>
            <a:off x="2437255" y="6390640"/>
            <a:ext cx="5076825" cy="467360"/>
          </a:xfrm>
          <a:prstGeom prst="rect">
            <a:avLst/>
          </a:prstGeom>
        </p:spPr>
        <p:txBody>
          <a:bodyPr vert="horz" lIns="91440" tIns="45720" rIns="91440" bIns="45720" rtlCol="0">
            <a:normAutofit fontScale="85000"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GB" sz="2600" b="1" dirty="0">
                <a:solidFill>
                  <a:srgbClr val="538135"/>
                </a:solidFill>
                <a:latin typeface="Ink Free" panose="03080402000500000000" pitchFamily="66" charset="0"/>
                <a:ea typeface="Times New Roman" panose="02020603050405020304" pitchFamily="18" charset="0"/>
                <a:cs typeface="Arial" panose="020B0604020202020204" pitchFamily="34" charset="0"/>
              </a:rPr>
              <a:t>“Supporting you to thrive … your way”</a:t>
            </a:r>
            <a:endParaRPr lang="en-GB" sz="2600" dirty="0">
              <a:latin typeface="Times New Roman" panose="02020603050405020304" pitchFamily="18" charset="0"/>
              <a:ea typeface="Times New Roman" panose="02020603050405020304" pitchFamily="18" charset="0"/>
            </a:endParaRPr>
          </a:p>
          <a:p>
            <a:endParaRPr lang="en-GB" dirty="0"/>
          </a:p>
        </p:txBody>
      </p:sp>
    </p:spTree>
    <p:extLst>
      <p:ext uri="{BB962C8B-B14F-4D97-AF65-F5344CB8AC3E}">
        <p14:creationId xmlns:p14="http://schemas.microsoft.com/office/powerpoint/2010/main" val="30623483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698C5-3729-46AF-9073-C5D8C8268660}"/>
              </a:ext>
            </a:extLst>
          </p:cNvPr>
          <p:cNvSpPr>
            <a:spLocks noGrp="1"/>
          </p:cNvSpPr>
          <p:nvPr>
            <p:ph type="title"/>
          </p:nvPr>
        </p:nvSpPr>
        <p:spPr>
          <a:xfrm>
            <a:off x="436246" y="277702"/>
            <a:ext cx="8596668" cy="1320800"/>
          </a:xfrm>
        </p:spPr>
        <p:txBody>
          <a:bodyPr/>
          <a:lstStyle/>
          <a:p>
            <a:r>
              <a:rPr lang="en-GB" dirty="0"/>
              <a:t>Useful information &amp; Contact</a:t>
            </a:r>
            <a:br>
              <a:rPr lang="en-GB" dirty="0"/>
            </a:br>
            <a:r>
              <a:rPr lang="en-GB" dirty="0"/>
              <a:t>Services for young people </a:t>
            </a:r>
          </a:p>
        </p:txBody>
      </p:sp>
      <p:sp>
        <p:nvSpPr>
          <p:cNvPr id="4" name="Subtitle 2">
            <a:extLst>
              <a:ext uri="{FF2B5EF4-FFF2-40B4-BE49-F238E27FC236}">
                <a16:creationId xmlns:a16="http://schemas.microsoft.com/office/drawing/2014/main" id="{C3E2E261-2BD9-41FF-B307-E4FF2AB9FA5A}"/>
              </a:ext>
            </a:extLst>
          </p:cNvPr>
          <p:cNvSpPr txBox="1">
            <a:spLocks/>
          </p:cNvSpPr>
          <p:nvPr/>
        </p:nvSpPr>
        <p:spPr>
          <a:xfrm>
            <a:off x="2437255" y="6232507"/>
            <a:ext cx="5076825" cy="625493"/>
          </a:xfrm>
          <a:prstGeom prst="rect">
            <a:avLst/>
          </a:prstGeom>
        </p:spPr>
        <p:txBody>
          <a:bodyPr vert="horz" lIns="91440" tIns="45720" rIns="91440" bIns="45720" rtlCol="0">
            <a:normAutofit fontScale="85000"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GB" sz="2600" b="1" dirty="0">
                <a:solidFill>
                  <a:srgbClr val="538135"/>
                </a:solidFill>
                <a:latin typeface="Ink Free" panose="03080402000500000000" pitchFamily="66" charset="0"/>
                <a:ea typeface="Times New Roman" panose="02020603050405020304" pitchFamily="18" charset="0"/>
                <a:cs typeface="Arial" panose="020B0604020202020204" pitchFamily="34" charset="0"/>
              </a:rPr>
              <a:t>“Supporting you to thrive … your way”</a:t>
            </a:r>
            <a:endParaRPr lang="en-GB" sz="2600" dirty="0">
              <a:latin typeface="Times New Roman" panose="02020603050405020304" pitchFamily="18" charset="0"/>
              <a:ea typeface="Times New Roman" panose="02020603050405020304" pitchFamily="18" charset="0"/>
            </a:endParaRPr>
          </a:p>
          <a:p>
            <a:endParaRPr lang="en-GB" dirty="0"/>
          </a:p>
        </p:txBody>
      </p:sp>
      <p:pic>
        <p:nvPicPr>
          <p:cNvPr id="9" name="Picture 8">
            <a:extLst>
              <a:ext uri="{FF2B5EF4-FFF2-40B4-BE49-F238E27FC236}">
                <a16:creationId xmlns:a16="http://schemas.microsoft.com/office/drawing/2014/main" id="{6C43EA41-6E7D-4EA0-98F0-BBF29130F8BE}"/>
              </a:ext>
            </a:extLst>
          </p:cNvPr>
          <p:cNvPicPr>
            <a:picLocks noChangeAspect="1"/>
          </p:cNvPicPr>
          <p:nvPr/>
        </p:nvPicPr>
        <p:blipFill>
          <a:blip r:embed="rId3"/>
          <a:stretch>
            <a:fillRect/>
          </a:stretch>
        </p:blipFill>
        <p:spPr>
          <a:xfrm>
            <a:off x="6949194" y="540512"/>
            <a:ext cx="2580934" cy="3541486"/>
          </a:xfrm>
          <a:prstGeom prst="rect">
            <a:avLst/>
          </a:prstGeom>
        </p:spPr>
      </p:pic>
      <p:pic>
        <p:nvPicPr>
          <p:cNvPr id="10" name="Picture 2" descr="Broadband-enabled BBC “Bitesize Daily” to help deliver remote learning  across the UK – Broadband Stakeholder Group">
            <a:extLst>
              <a:ext uri="{FF2B5EF4-FFF2-40B4-BE49-F238E27FC236}">
                <a16:creationId xmlns:a16="http://schemas.microsoft.com/office/drawing/2014/main" id="{37518935-8855-4D84-B5BD-0EAD93CC9B0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75972" y="2059343"/>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66F0CC1B-9896-4140-B3FE-8FBA5450C156}"/>
              </a:ext>
            </a:extLst>
          </p:cNvPr>
          <p:cNvPicPr>
            <a:picLocks noChangeAspect="1"/>
          </p:cNvPicPr>
          <p:nvPr/>
        </p:nvPicPr>
        <p:blipFill>
          <a:blip r:embed="rId5"/>
          <a:stretch>
            <a:fillRect/>
          </a:stretch>
        </p:blipFill>
        <p:spPr>
          <a:xfrm>
            <a:off x="808936" y="4985856"/>
            <a:ext cx="4073525" cy="814705"/>
          </a:xfrm>
          <a:prstGeom prst="rect">
            <a:avLst/>
          </a:prstGeom>
        </p:spPr>
      </p:pic>
      <p:pic>
        <p:nvPicPr>
          <p:cNvPr id="12" name="Picture 2" descr="KOOTH: Your online mental wellbeing community | South Tyneside Training  Provider Network">
            <a:extLst>
              <a:ext uri="{FF2B5EF4-FFF2-40B4-BE49-F238E27FC236}">
                <a16:creationId xmlns:a16="http://schemas.microsoft.com/office/drawing/2014/main" id="{507A3927-A3B9-4E07-8616-3A20A21E019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6246" y="1753751"/>
            <a:ext cx="2824005" cy="232824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27FD0602-E447-123B-86CB-22FC7C730D91}"/>
              </a:ext>
            </a:extLst>
          </p:cNvPr>
          <p:cNvPicPr>
            <a:picLocks noChangeAspect="1"/>
          </p:cNvPicPr>
          <p:nvPr/>
        </p:nvPicPr>
        <p:blipFill>
          <a:blip r:embed="rId7"/>
          <a:stretch>
            <a:fillRect/>
          </a:stretch>
        </p:blipFill>
        <p:spPr>
          <a:xfrm>
            <a:off x="5324379" y="4269003"/>
            <a:ext cx="3823213" cy="1433705"/>
          </a:xfrm>
          <a:prstGeom prst="rect">
            <a:avLst/>
          </a:prstGeom>
        </p:spPr>
      </p:pic>
    </p:spTree>
    <p:extLst>
      <p:ext uri="{BB962C8B-B14F-4D97-AF65-F5344CB8AC3E}">
        <p14:creationId xmlns:p14="http://schemas.microsoft.com/office/powerpoint/2010/main" val="4976240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9E643AFC-8B13-4986-8A80-D310412011D3}"/>
              </a:ext>
            </a:extLst>
          </p:cNvPr>
          <p:cNvSpPr>
            <a:spLocks noGrp="1"/>
          </p:cNvSpPr>
          <p:nvPr>
            <p:ph type="subTitle" idx="1"/>
          </p:nvPr>
        </p:nvSpPr>
        <p:spPr>
          <a:xfrm>
            <a:off x="2872481" y="6432092"/>
            <a:ext cx="5076825" cy="424556"/>
          </a:xfrm>
        </p:spPr>
        <p:txBody>
          <a:bodyPr>
            <a:normAutofit fontScale="85000" lnSpcReduction="10000"/>
          </a:bodyPr>
          <a:lstStyle/>
          <a:p>
            <a:pPr algn="l"/>
            <a:r>
              <a:rPr lang="en-GB" sz="2600" b="1" dirty="0">
                <a:solidFill>
                  <a:srgbClr val="538135"/>
                </a:solidFill>
                <a:effectLst/>
                <a:latin typeface="Ink Free" panose="03080402000500000000" pitchFamily="66" charset="0"/>
                <a:ea typeface="Times New Roman" panose="02020603050405020304" pitchFamily="18" charset="0"/>
                <a:cs typeface="Arial" panose="020B0604020202020204" pitchFamily="34" charset="0"/>
              </a:rPr>
              <a:t>“Supporting you to thrive … your way”</a:t>
            </a:r>
            <a:endParaRPr lang="en-GB" sz="2600" dirty="0">
              <a:effectLst/>
              <a:latin typeface="Times New Roman" panose="02020603050405020304" pitchFamily="18" charset="0"/>
              <a:ea typeface="Times New Roman" panose="02020603050405020304" pitchFamily="18" charset="0"/>
            </a:endParaRPr>
          </a:p>
          <a:p>
            <a:pPr algn="l"/>
            <a:endParaRPr lang="en-GB" dirty="0"/>
          </a:p>
        </p:txBody>
      </p:sp>
      <p:sp>
        <p:nvSpPr>
          <p:cNvPr id="11" name="Isosceles Triangle 10">
            <a:extLst>
              <a:ext uri="{FF2B5EF4-FFF2-40B4-BE49-F238E27FC236}">
                <a16:creationId xmlns:a16="http://schemas.microsoft.com/office/drawing/2014/main" id="{AA330523-F25B-4007-B3E5-ABB5637D16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174" y="1270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6" name="Picture 5">
            <a:extLst>
              <a:ext uri="{FF2B5EF4-FFF2-40B4-BE49-F238E27FC236}">
                <a16:creationId xmlns:a16="http://schemas.microsoft.com/office/drawing/2014/main" id="{30E3BFD0-8DE0-433D-AACC-BF53CAB39D0B}"/>
              </a:ext>
            </a:extLst>
          </p:cNvPr>
          <p:cNvPicPr/>
          <p:nvPr/>
        </p:nvPicPr>
        <p:blipFill rotWithShape="1">
          <a:blip r:embed="rId3" cstate="print">
            <a:extLst>
              <a:ext uri="{28A0092B-C50C-407E-A947-70E740481C1C}">
                <a14:useLocalDpi xmlns:a14="http://schemas.microsoft.com/office/drawing/2010/main" val="0"/>
              </a:ext>
            </a:extLst>
          </a:blip>
          <a:srcRect l="7310" t="4749" r="6114" b="4980"/>
          <a:stretch/>
        </p:blipFill>
        <p:spPr bwMode="auto">
          <a:xfrm>
            <a:off x="496492" y="5017585"/>
            <a:ext cx="1767281" cy="1680045"/>
          </a:xfrm>
          <a:prstGeom prst="rect">
            <a:avLst/>
          </a:prstGeom>
          <a:extLst>
            <a:ext uri="{53640926-AAD7-44D8-BBD7-CCE9431645EC}">
              <a14:shadowObscured xmlns:a14="http://schemas.microsoft.com/office/drawing/2010/main"/>
            </a:ext>
          </a:extLst>
        </p:spPr>
      </p:pic>
      <p:sp>
        <p:nvSpPr>
          <p:cNvPr id="8" name="Subtitle 2">
            <a:extLst>
              <a:ext uri="{FF2B5EF4-FFF2-40B4-BE49-F238E27FC236}">
                <a16:creationId xmlns:a16="http://schemas.microsoft.com/office/drawing/2014/main" id="{AFB21D8A-0E82-4BE7-BBB2-9C0C4F554EFE}"/>
              </a:ext>
            </a:extLst>
          </p:cNvPr>
          <p:cNvSpPr txBox="1">
            <a:spLocks/>
          </p:cNvSpPr>
          <p:nvPr/>
        </p:nvSpPr>
        <p:spPr>
          <a:xfrm>
            <a:off x="2110966" y="5666879"/>
            <a:ext cx="6599853" cy="905130"/>
          </a:xfrm>
          <a:prstGeom prst="rect">
            <a:avLst/>
          </a:prstGeom>
        </p:spPr>
        <p:txBody>
          <a:bodyPr vert="horz" lIns="91440" tIns="45720" rIns="91440" bIns="45720" rtlCol="0" anchor="t">
            <a:norm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algn="ctr"/>
            <a:r>
              <a:rPr lang="en-GB" sz="3600" b="1" dirty="0">
                <a:solidFill>
                  <a:srgbClr val="538135"/>
                </a:solidFill>
                <a:latin typeface="Ink Free" panose="03080402000500000000" pitchFamily="66" charset="0"/>
                <a:ea typeface="Times New Roman" panose="02020603050405020304" pitchFamily="18" charset="0"/>
                <a:cs typeface="Arial" panose="020B0604020202020204" pitchFamily="34" charset="0"/>
              </a:rPr>
              <a:t>Trafford Thrive in Education</a:t>
            </a:r>
            <a:endParaRPr lang="en-GB" sz="3600" dirty="0">
              <a:latin typeface="Times New Roman" panose="02020603050405020304" pitchFamily="18" charset="0"/>
              <a:ea typeface="Times New Roman" panose="02020603050405020304" pitchFamily="18" charset="0"/>
            </a:endParaRPr>
          </a:p>
          <a:p>
            <a:pPr algn="l"/>
            <a:endParaRPr lang="en-GB" sz="1100" dirty="0"/>
          </a:p>
        </p:txBody>
      </p:sp>
      <p:pic>
        <p:nvPicPr>
          <p:cNvPr id="1026" name="Picture 2" descr="Manchester University NHS Foundation Trust">
            <a:extLst>
              <a:ext uri="{FF2B5EF4-FFF2-40B4-BE49-F238E27FC236}">
                <a16:creationId xmlns:a16="http://schemas.microsoft.com/office/drawing/2014/main" id="{9B9BA2BE-1102-44AA-8647-9430D9C3D6E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1033" y="160370"/>
            <a:ext cx="3419476" cy="103075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B18FE0D2-CB02-4FC8-B9C4-68DD18BE9DB0}"/>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3852" r="9693" b="-2"/>
          <a:stretch/>
        </p:blipFill>
        <p:spPr bwMode="auto">
          <a:xfrm>
            <a:off x="3960057" y="1191121"/>
            <a:ext cx="3218884" cy="4210220"/>
          </a:xfrm>
          <a:prstGeom prst="rect">
            <a:avLst/>
          </a:prstGeom>
          <a:solidFill>
            <a:srgbClr val="FFFFFF"/>
          </a:solidFill>
        </p:spPr>
      </p:pic>
    </p:spTree>
    <p:extLst>
      <p:ext uri="{BB962C8B-B14F-4D97-AF65-F5344CB8AC3E}">
        <p14:creationId xmlns:p14="http://schemas.microsoft.com/office/powerpoint/2010/main" val="4236508049"/>
      </p:ext>
    </p:extLst>
  </p:cSld>
  <p:clrMapOvr>
    <a:masterClrMapping/>
  </p:clrMapOvr>
</p:sld>
</file>

<file path=ppt/theme/theme1.xml><?xml version="1.0" encoding="utf-8"?>
<a:theme xmlns:a="http://schemas.openxmlformats.org/drawingml/2006/main" name="Facet">
  <a:themeElements>
    <a:clrScheme name="Custom 4">
      <a:dk1>
        <a:sysClr val="windowText" lastClr="000000"/>
      </a:dk1>
      <a:lt1>
        <a:sysClr val="window" lastClr="FFFFFF"/>
      </a:lt1>
      <a:dk2>
        <a:srgbClr val="2C3C43"/>
      </a:dk2>
      <a:lt2>
        <a:srgbClr val="EBEBEB"/>
      </a:lt2>
      <a:accent1>
        <a:srgbClr val="0070C0"/>
      </a:accent1>
      <a:accent2>
        <a:srgbClr val="0070C0"/>
      </a:accent2>
      <a:accent3>
        <a:srgbClr val="00B0F0"/>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575F2E7D-C90D-41E5-9F49-43ADEF8AE22A}">
  <we:reference id="22ff87a5-132f-4d52-9e97-94d888e4dd91" version="3.1.0.0" store="EXCatalog" storeType="EXCatalog"/>
  <we:alternateReferences>
    <we:reference id="WA104380050" version="3.1.0.0" store="en-GB"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3881DD372CD9B478C0E9D66AA310873" ma:contentTypeVersion="15" ma:contentTypeDescription="Create a new document." ma:contentTypeScope="" ma:versionID="40a7e662aae5da4bc10135715c5c78db">
  <xsd:schema xmlns:xsd="http://www.w3.org/2001/XMLSchema" xmlns:xs="http://www.w3.org/2001/XMLSchema" xmlns:p="http://schemas.microsoft.com/office/2006/metadata/properties" xmlns:ns2="3762d81a-201c-4c48-8238-be7e6fef0af8" xmlns:ns3="9fb69a6e-f3b3-4e46-9078-cfe226dd5f4f" targetNamespace="http://schemas.microsoft.com/office/2006/metadata/properties" ma:root="true" ma:fieldsID="de2de8940b173b581f7d07ed04d66f36" ns2:_="" ns3:_="">
    <xsd:import namespace="3762d81a-201c-4c48-8238-be7e6fef0af8"/>
    <xsd:import namespace="9fb69a6e-f3b3-4e46-9078-cfe226dd5f4f"/>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62d81a-201c-4c48-8238-be7e6fef0af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b39aab66-4305-4fda-9efc-d22ae305add4"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fb69a6e-f3b3-4e46-9078-cfe226dd5f4f"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0d2fd397-8bc6-488f-ac9a-acd3de634782}" ma:internalName="TaxCatchAll" ma:showField="CatchAllData" ma:web="9fb69a6e-f3b3-4e46-9078-cfe226dd5f4f">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9fb69a6e-f3b3-4e46-9078-cfe226dd5f4f" xsi:nil="true"/>
    <lcf76f155ced4ddcb4097134ff3c332f xmlns="3762d81a-201c-4c48-8238-be7e6fef0af8">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66C09BC-3A0A-4FC8-B71C-134546297DA8}"/>
</file>

<file path=customXml/itemProps2.xml><?xml version="1.0" encoding="utf-8"?>
<ds:datastoreItem xmlns:ds="http://schemas.openxmlformats.org/officeDocument/2006/customXml" ds:itemID="{59A71F0B-6AF3-45CC-AD4F-70850187134E}"/>
</file>

<file path=customXml/itemProps3.xml><?xml version="1.0" encoding="utf-8"?>
<ds:datastoreItem xmlns:ds="http://schemas.openxmlformats.org/officeDocument/2006/customXml" ds:itemID="{12E3A10C-C74B-409C-98D3-C9A3C735F60E}"/>
</file>

<file path=docProps/app.xml><?xml version="1.0" encoding="utf-8"?>
<Properties xmlns="http://schemas.openxmlformats.org/officeDocument/2006/extended-properties" xmlns:vt="http://schemas.openxmlformats.org/officeDocument/2006/docPropsVTypes">
  <Template/>
  <TotalTime>414</TotalTime>
  <Words>742</Words>
  <Application>Microsoft Office PowerPoint</Application>
  <PresentationFormat>Widescreen</PresentationFormat>
  <Paragraphs>90</Paragraphs>
  <Slides>14</Slides>
  <Notes>14</Notes>
  <HiddenSlides>0</HiddenSlides>
  <MMClips>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Calibri</vt:lpstr>
      <vt:lpstr>Ink Free</vt:lpstr>
      <vt:lpstr>Times New Roman</vt:lpstr>
      <vt:lpstr>Trebuchet MS</vt:lpstr>
      <vt:lpstr>Wingdings 3</vt:lpstr>
      <vt:lpstr>Facet</vt:lpstr>
      <vt:lpstr>PowerPoint Presentation</vt:lpstr>
      <vt:lpstr>Session aims:</vt:lpstr>
      <vt:lpstr>What is exam stress?</vt:lpstr>
      <vt:lpstr>Stress performance curve</vt:lpstr>
      <vt:lpstr>What exam stress might look like</vt:lpstr>
      <vt:lpstr>Ways to reduce stress</vt:lpstr>
      <vt:lpstr>Organisational and Practical Tips</vt:lpstr>
      <vt:lpstr>Self-care</vt:lpstr>
      <vt:lpstr>PowerPoint Presentation</vt:lpstr>
      <vt:lpstr>Example Grounding Technique Video</vt:lpstr>
      <vt:lpstr>Remember</vt:lpstr>
      <vt:lpstr>Exam stress advice booklet</vt:lpstr>
      <vt:lpstr>Useful information &amp; Contact Services for young people </vt:lpstr>
      <vt:lpstr>PowerPoint Presentation</vt:lpstr>
    </vt:vector>
  </TitlesOfParts>
  <Company>Manchester University NHS Foundation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Elwheshi Camilla (R0A) Manchester University NHS FT</dc:creator>
  <cp:lastModifiedBy>Elwheshi Camilla (R0A) Manchester University NHS FT</cp:lastModifiedBy>
  <cp:revision>31</cp:revision>
  <dcterms:created xsi:type="dcterms:W3CDTF">2022-06-22T07:28:28Z</dcterms:created>
  <dcterms:modified xsi:type="dcterms:W3CDTF">2025-04-30T14:31:02Z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0x010100E3881DD372CD9B478C0E9D66AA310873</vt:lpwstr>
  </property>
</Properties>
</file>