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5046" autoAdjust="0"/>
  </p:normalViewPr>
  <p:slideViewPr>
    <p:cSldViewPr>
      <p:cViewPr varScale="1">
        <p:scale>
          <a:sx n="43" d="100"/>
          <a:sy n="43" d="100"/>
        </p:scale>
        <p:origin x="1196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4" rIns="91029" bIns="455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29" tIns="45514" rIns="91029" bIns="455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91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0088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52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7869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3363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8075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7078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3474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9619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0965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110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NUL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57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3952533" y="255273"/>
            <a:ext cx="2043381" cy="35005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1.4 Covalent Bonding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27655" y="999365"/>
            <a:ext cx="1776702" cy="3735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Ionic bonding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52120" y="190280"/>
            <a:ext cx="2866475" cy="3247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C2.1 Structure and Bonding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3748225" y="658203"/>
            <a:ext cx="2716943" cy="55610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Two </a:t>
            </a:r>
            <a:r>
              <a:rPr lang="en-GB" sz="1050" b="1" dirty="0">
                <a:solidFill>
                  <a:schemeClr val="tx1"/>
                </a:solidFill>
              </a:rPr>
              <a:t>non-metals</a:t>
            </a:r>
            <a:r>
              <a:rPr lang="en-GB" sz="1050" dirty="0">
                <a:solidFill>
                  <a:schemeClr val="tx1"/>
                </a:solidFill>
              </a:rPr>
              <a:t> will </a:t>
            </a:r>
            <a:r>
              <a:rPr lang="en-GB" sz="1050" b="1" dirty="0">
                <a:solidFill>
                  <a:schemeClr val="tx1"/>
                </a:solidFill>
              </a:rPr>
              <a:t>SHARE</a:t>
            </a:r>
            <a:r>
              <a:rPr lang="en-GB" sz="1050" dirty="0">
                <a:solidFill>
                  <a:schemeClr val="tx1"/>
                </a:solidFill>
              </a:rPr>
              <a:t> pairs of electrons</a:t>
            </a:r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STRONG bond formed.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566363" y="2082442"/>
            <a:ext cx="1761556" cy="4417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Electrons are transferred from metal to non-metal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96124" y="1487509"/>
            <a:ext cx="2702034" cy="4943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Metals</a:t>
            </a:r>
            <a:r>
              <a:rPr lang="en-GB" sz="900" dirty="0">
                <a:solidFill>
                  <a:schemeClr val="tx1"/>
                </a:solidFill>
              </a:rPr>
              <a:t> LOSE ELECTRONS to form POSITIVE IONS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Non-metals</a:t>
            </a:r>
            <a:r>
              <a:rPr lang="en-GB" sz="900" dirty="0">
                <a:solidFill>
                  <a:schemeClr val="tx1"/>
                </a:solidFill>
              </a:rPr>
              <a:t> GAIN ELECTRONS to form NEGATIVE IONS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8B89B4E-1980-47E1-8BFE-EE877359CD56}"/>
              </a:ext>
            </a:extLst>
          </p:cNvPr>
          <p:cNvSpPr/>
          <p:nvPr/>
        </p:nvSpPr>
        <p:spPr>
          <a:xfrm>
            <a:off x="570417" y="3244981"/>
            <a:ext cx="1721441" cy="3602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Ions have electronic structure of a noble gas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3126112" y="1593241"/>
            <a:ext cx="1688861" cy="73080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Small </a:t>
            </a:r>
            <a:r>
              <a:rPr lang="en-GB" sz="2000" b="1" dirty="0">
                <a:solidFill>
                  <a:schemeClr val="tx1"/>
                </a:solidFill>
              </a:rPr>
              <a:t>molecules</a:t>
            </a:r>
          </a:p>
          <a:p>
            <a:r>
              <a:rPr lang="en-GB" sz="1050" dirty="0">
                <a:solidFill>
                  <a:schemeClr val="tx1"/>
                </a:solidFill>
              </a:rPr>
              <a:t>A small group of atoms sharing electrons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6E785C-6B4B-4145-B573-226505EC0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373" y="2607486"/>
            <a:ext cx="2144787" cy="556862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E3DF0B71-08FC-4A04-80A4-5AE2CD72AD48}"/>
              </a:ext>
            </a:extLst>
          </p:cNvPr>
          <p:cNvSpPr/>
          <p:nvPr/>
        </p:nvSpPr>
        <p:spPr>
          <a:xfrm>
            <a:off x="96124" y="3756768"/>
            <a:ext cx="2702033" cy="5483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What is an ionic bond?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STRONG electrostatic force </a:t>
            </a:r>
            <a:r>
              <a:rPr lang="en-GB" sz="900" dirty="0">
                <a:solidFill>
                  <a:schemeClr val="tx1"/>
                </a:solidFill>
              </a:rPr>
              <a:t>of attraction between </a:t>
            </a:r>
            <a:r>
              <a:rPr lang="en-GB" sz="900" b="1" dirty="0">
                <a:solidFill>
                  <a:schemeClr val="tx1"/>
                </a:solidFill>
              </a:rPr>
              <a:t>oppositely charged ions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29343AF-1CB1-466F-8F22-13466DCD318D}"/>
              </a:ext>
            </a:extLst>
          </p:cNvPr>
          <p:cNvSpPr/>
          <p:nvPr/>
        </p:nvSpPr>
        <p:spPr>
          <a:xfrm>
            <a:off x="709612" y="4416775"/>
            <a:ext cx="1412788" cy="37744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How do we quickly work out the charges on ions?</a:t>
            </a:r>
          </a:p>
          <a:p>
            <a:pPr algn="ctr"/>
            <a:endParaRPr lang="en-GB" sz="900" dirty="0">
              <a:solidFill>
                <a:schemeClr val="tx1"/>
              </a:solidFill>
            </a:endParaRPr>
          </a:p>
          <a:p>
            <a:pPr algn="ctr"/>
            <a:endParaRPr lang="en-GB" sz="900" dirty="0">
              <a:solidFill>
                <a:schemeClr val="tx1"/>
              </a:solidFill>
            </a:endParaRPr>
          </a:p>
          <a:p>
            <a:pPr algn="ctr"/>
            <a:endParaRPr lang="en-GB" sz="900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E2E1AA5-1188-401A-9EF1-04245528F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671520"/>
              </p:ext>
            </p:extLst>
          </p:nvPr>
        </p:nvGraphicFramePr>
        <p:xfrm>
          <a:off x="234080" y="4939284"/>
          <a:ext cx="2394113" cy="1502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089">
                  <a:extLst>
                    <a:ext uri="{9D8B030D-6E8A-4147-A177-3AD203B41FA5}">
                      <a16:colId xmlns:a16="http://schemas.microsoft.com/office/drawing/2014/main" val="1886321308"/>
                    </a:ext>
                  </a:extLst>
                </a:gridCol>
                <a:gridCol w="887735">
                  <a:extLst>
                    <a:ext uri="{9D8B030D-6E8A-4147-A177-3AD203B41FA5}">
                      <a16:colId xmlns:a16="http://schemas.microsoft.com/office/drawing/2014/main" val="1615581202"/>
                    </a:ext>
                  </a:extLst>
                </a:gridCol>
                <a:gridCol w="954289">
                  <a:extLst>
                    <a:ext uri="{9D8B030D-6E8A-4147-A177-3AD203B41FA5}">
                      <a16:colId xmlns:a16="http://schemas.microsoft.com/office/drawing/2014/main" val="1157512980"/>
                    </a:ext>
                  </a:extLst>
                </a:gridCol>
              </a:tblGrid>
              <a:tr h="465754">
                <a:tc>
                  <a:txBody>
                    <a:bodyPr/>
                    <a:lstStyle/>
                    <a:p>
                      <a:r>
                        <a:rPr lang="en-GB" sz="1100" dirty="0"/>
                        <a:t>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Electrons in outer shell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Charge on 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332251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968636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2085441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067765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295360"/>
                  </a:ext>
                </a:extLst>
              </a:tr>
            </a:tbl>
          </a:graphicData>
        </a:graphic>
      </p:graphicFrame>
      <p:sp>
        <p:nvSpPr>
          <p:cNvPr id="9" name="Arrow: Down 8">
            <a:extLst>
              <a:ext uri="{FF2B5EF4-FFF2-40B4-BE49-F238E27FC236}">
                <a16:creationId xmlns:a16="http://schemas.microsoft.com/office/drawing/2014/main" id="{ED65C70D-AF7D-4876-A9FF-E201C84ACBBB}"/>
              </a:ext>
            </a:extLst>
          </p:cNvPr>
          <p:cNvSpPr/>
          <p:nvPr/>
        </p:nvSpPr>
        <p:spPr>
          <a:xfrm rot="1602567">
            <a:off x="4021575" y="1219608"/>
            <a:ext cx="322462" cy="37737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row: Down 60">
            <a:extLst>
              <a:ext uri="{FF2B5EF4-FFF2-40B4-BE49-F238E27FC236}">
                <a16:creationId xmlns:a16="http://schemas.microsoft.com/office/drawing/2014/main" id="{2A3BC60C-DB92-43C0-8630-69B63400CAD2}"/>
              </a:ext>
            </a:extLst>
          </p:cNvPr>
          <p:cNvSpPr/>
          <p:nvPr/>
        </p:nvSpPr>
        <p:spPr>
          <a:xfrm rot="19681077">
            <a:off x="5688172" y="1233740"/>
            <a:ext cx="324794" cy="42349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7B5DC2E-DAAD-4D03-9824-F3217E42B429}"/>
              </a:ext>
            </a:extLst>
          </p:cNvPr>
          <p:cNvSpPr/>
          <p:nvPr/>
        </p:nvSpPr>
        <p:spPr>
          <a:xfrm>
            <a:off x="5634457" y="1621597"/>
            <a:ext cx="1232311" cy="48016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Giant Structures</a:t>
            </a:r>
          </a:p>
          <a:p>
            <a:r>
              <a:rPr lang="en-GB" sz="1050" dirty="0">
                <a:solidFill>
                  <a:schemeClr val="tx1"/>
                </a:solidFill>
              </a:rPr>
              <a:t>Many atoms sharing electrons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89D9216-8984-47EC-86EA-4972BEE73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957" y="2364020"/>
            <a:ext cx="1767623" cy="150694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B49FB9F-74ED-4285-97BC-02A6D0F08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6665" y="3154822"/>
            <a:ext cx="723804" cy="755432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5E2776B-9C8E-42E1-B781-AEEE5EA2A47C}"/>
              </a:ext>
            </a:extLst>
          </p:cNvPr>
          <p:cNvSpPr/>
          <p:nvPr/>
        </p:nvSpPr>
        <p:spPr>
          <a:xfrm>
            <a:off x="3988199" y="4424187"/>
            <a:ext cx="1776313" cy="28156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Limitations of these models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972A87B-B5E6-4F34-BE99-6F19D0708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0568" y="2160318"/>
            <a:ext cx="2021567" cy="94547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5686B51-D4A7-4CC6-B65E-6A5CD9D4C760}"/>
              </a:ext>
            </a:extLst>
          </p:cNvPr>
          <p:cNvSpPr txBox="1"/>
          <p:nvPr/>
        </p:nvSpPr>
        <p:spPr>
          <a:xfrm>
            <a:off x="6082011" y="3246766"/>
            <a:ext cx="7333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polymers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897F5C0-0AEF-4704-BC54-86D159D629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844302"/>
              </p:ext>
            </p:extLst>
          </p:nvPr>
        </p:nvGraphicFramePr>
        <p:xfrm>
          <a:off x="3027897" y="4739304"/>
          <a:ext cx="4085343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1">
                  <a:extLst>
                    <a:ext uri="{9D8B030D-6E8A-4147-A177-3AD203B41FA5}">
                      <a16:colId xmlns:a16="http://schemas.microsoft.com/office/drawing/2014/main" val="1508591599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472297374"/>
                    </a:ext>
                  </a:extLst>
                </a:gridCol>
              </a:tblGrid>
              <a:tr h="253828">
                <a:tc>
                  <a:txBody>
                    <a:bodyPr/>
                    <a:lstStyle/>
                    <a:p>
                      <a:r>
                        <a:rPr lang="en-GB" dirty="0"/>
                        <a:t>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361431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    Dot and cross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Looks like electrons aren’t identical</a:t>
                      </a:r>
                    </a:p>
                    <a:p>
                      <a:r>
                        <a:rPr lang="en-GB" sz="1100" dirty="0"/>
                        <a:t>Electrons look like they are in fixed positions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87651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     Displayed formula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Doesn’t show true shape of the molecule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157737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Ball and stick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Can attempt to show 3D shape but doesn’t show electrons. Sticks don’t exist in actual structure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120469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49804E9D-03D9-4E53-88F7-29FD03504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7829" y="5149323"/>
            <a:ext cx="600395" cy="5107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97BCD57-14AA-4300-B34A-4B67B19D5B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18067" y="5732190"/>
            <a:ext cx="506843" cy="3378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672265B-AEBB-4A7F-9BD8-EBA99DACBF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2718" y="6152752"/>
            <a:ext cx="530615" cy="48862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393258" y="791821"/>
            <a:ext cx="2247702" cy="5849556"/>
            <a:chOff x="35432" y="857870"/>
            <a:chExt cx="2247702" cy="5849556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946F08A-8B48-456D-9CBA-2753AC6F7AB9}"/>
                </a:ext>
              </a:extLst>
            </p:cNvPr>
            <p:cNvSpPr txBox="1"/>
            <p:nvPr/>
          </p:nvSpPr>
          <p:spPr>
            <a:xfrm>
              <a:off x="35432" y="5363207"/>
              <a:ext cx="9167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M:M</a:t>
              </a:r>
            </a:p>
            <a:p>
              <a:r>
                <a:rPr lang="en-GB" sz="1200" dirty="0"/>
                <a:t>Metallic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9108" y="857870"/>
              <a:ext cx="2124026" cy="5849556"/>
              <a:chOff x="139912" y="896086"/>
              <a:chExt cx="2124026" cy="5849556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0173E5C-1054-475C-A9F0-95BE6D3B59CD}"/>
                  </a:ext>
                </a:extLst>
              </p:cNvPr>
              <p:cNvSpPr/>
              <p:nvPr/>
            </p:nvSpPr>
            <p:spPr>
              <a:xfrm>
                <a:off x="500037" y="1251086"/>
                <a:ext cx="1505382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b="1" dirty="0">
                    <a:solidFill>
                      <a:schemeClr val="tx1"/>
                    </a:solidFill>
                    <a:cs typeface="Arial" pitchFamily="34" charset="0"/>
                  </a:rPr>
                  <a:t>Metals</a:t>
                </a:r>
                <a:r>
                  <a:rPr lang="en-GB" sz="900" dirty="0">
                    <a:solidFill>
                      <a:schemeClr val="tx1"/>
                    </a:solidFill>
                    <a:cs typeface="Arial" pitchFamily="34" charset="0"/>
                  </a:rPr>
                  <a:t> LOSE ELECTRONS to form POSITIVE IONS</a:t>
                </a:r>
                <a:endParaRPr lang="en-GB" sz="900" b="1" dirty="0">
                  <a:solidFill>
                    <a:schemeClr val="tx1"/>
                  </a:solidFill>
                  <a:cs typeface="Arial" pitchFamily="34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32F7E272-CC55-4DB4-84FE-3F1EBB000385}"/>
                  </a:ext>
                </a:extLst>
              </p:cNvPr>
              <p:cNvSpPr/>
              <p:nvPr/>
            </p:nvSpPr>
            <p:spPr>
              <a:xfrm>
                <a:off x="389668" y="3882121"/>
                <a:ext cx="1596689" cy="646331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What is a metallic bond?</a:t>
                </a:r>
              </a:p>
              <a:p>
                <a:endParaRPr lang="en-GB" sz="900" dirty="0">
                  <a:cs typeface="Arial" pitchFamily="34" charset="0"/>
                  <a:sym typeface="Wingdings" panose="05000000000000000000" pitchFamily="2" charset="2"/>
                </a:endParaRPr>
              </a:p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Sharing delocalised electrons – STRONG metallic bonds.</a:t>
                </a:r>
                <a:endParaRPr lang="en-GB" sz="900" b="1" dirty="0">
                  <a:cs typeface="Arial" pitchFamily="34" charset="0"/>
                </a:endParaRP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D3140B4-A7E6-4447-9815-81A31BBDC4BA}"/>
                  </a:ext>
                </a:extLst>
              </p:cNvPr>
              <p:cNvSpPr/>
              <p:nvPr/>
            </p:nvSpPr>
            <p:spPr>
              <a:xfrm>
                <a:off x="208895" y="896086"/>
                <a:ext cx="1929875" cy="285089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>
                    <a:solidFill>
                      <a:schemeClr val="tx1"/>
                    </a:solidFill>
                  </a:rPr>
                  <a:t>1.5 </a:t>
                </a:r>
                <a:r>
                  <a:rPr lang="en-GB" sz="1400" dirty="0">
                    <a:solidFill>
                      <a:schemeClr val="tx1"/>
                    </a:solidFill>
                  </a:rPr>
                  <a:t>Metallic bonding</a:t>
                </a: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0F548781-8715-4E63-AFAB-0F1109A65203}"/>
                  </a:ext>
                </a:extLst>
              </p:cNvPr>
              <p:cNvSpPr/>
              <p:nvPr/>
            </p:nvSpPr>
            <p:spPr>
              <a:xfrm>
                <a:off x="235987" y="3361262"/>
                <a:ext cx="1872802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b="1" dirty="0">
                    <a:solidFill>
                      <a:schemeClr val="tx1"/>
                    </a:solidFill>
                    <a:cs typeface="Arial" pitchFamily="34" charset="0"/>
                    <a:sym typeface="Wingdings" panose="05000000000000000000" pitchFamily="2" charset="2"/>
                  </a:rPr>
                  <a:t>Delocalised electrons </a:t>
                </a:r>
                <a:r>
                  <a:rPr lang="en-GB" sz="900" dirty="0">
                    <a:solidFill>
                      <a:schemeClr val="tx1"/>
                    </a:solidFill>
                    <a:cs typeface="Arial" pitchFamily="34" charset="0"/>
                    <a:sym typeface="Wingdings" panose="05000000000000000000" pitchFamily="2" charset="2"/>
                  </a:rPr>
                  <a:t>are free to move.</a:t>
                </a:r>
                <a:endParaRPr lang="en-GB" sz="900" b="1" dirty="0">
                  <a:solidFill>
                    <a:schemeClr val="tx1"/>
                  </a:solidFill>
                  <a:cs typeface="Arial" pitchFamily="34" charset="0"/>
                </a:endParaRP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9D6C7CA3-F08C-4F0E-990D-C5149D328D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9484" y="1815370"/>
                <a:ext cx="1933983" cy="954555"/>
              </a:xfrm>
              <a:prstGeom prst="rect">
                <a:avLst/>
              </a:prstGeom>
            </p:spPr>
          </p:pic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1F8B340D-0567-402D-9383-A9825C5B7BD2}"/>
                  </a:ext>
                </a:extLst>
              </p:cNvPr>
              <p:cNvSpPr/>
              <p:nvPr/>
            </p:nvSpPr>
            <p:spPr>
              <a:xfrm>
                <a:off x="350542" y="2857323"/>
                <a:ext cx="1596689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GIANT structures of atoms in a REGULAR pattern</a:t>
                </a:r>
                <a:endParaRPr lang="en-GB" sz="900" b="1" dirty="0">
                  <a:cs typeface="Arial" pitchFamily="34" charset="0"/>
                </a:endParaRPr>
              </a:p>
            </p:txBody>
          </p:sp>
          <p:pic>
            <p:nvPicPr>
              <p:cNvPr id="1026" name="Picture 2" descr="Image result for periodic table metals non metals">
                <a:extLst>
                  <a:ext uri="{FF2B5EF4-FFF2-40B4-BE49-F238E27FC236}">
                    <a16:creationId xmlns:a16="http://schemas.microsoft.com/office/drawing/2014/main" id="{88C3B750-17BE-4996-8103-1A6C1C93B3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9912" y="5816921"/>
                <a:ext cx="2091256" cy="9287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6735910-7EB8-4511-8D21-F0C036E7FB6C}"/>
                  </a:ext>
                </a:extLst>
              </p:cNvPr>
              <p:cNvSpPr txBox="1"/>
              <p:nvPr/>
            </p:nvSpPr>
            <p:spPr>
              <a:xfrm>
                <a:off x="1464770" y="5334683"/>
                <a:ext cx="7991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NM:NM</a:t>
                </a:r>
              </a:p>
              <a:p>
                <a:r>
                  <a:rPr lang="en-GB" sz="1200" dirty="0"/>
                  <a:t>Covalent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13D2F61-9262-4354-A3D5-76693574670E}"/>
                  </a:ext>
                </a:extLst>
              </p:cNvPr>
              <p:cNvSpPr txBox="1"/>
              <p:nvPr/>
            </p:nvSpPr>
            <p:spPr>
              <a:xfrm>
                <a:off x="883874" y="5782181"/>
                <a:ext cx="64395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M:NM</a:t>
                </a:r>
              </a:p>
              <a:p>
                <a:r>
                  <a:rPr lang="en-GB" sz="1200" dirty="0"/>
                  <a:t>Ionic</a:t>
                </a:r>
              </a:p>
            </p:txBody>
          </p:sp>
          <p:sp>
            <p:nvSpPr>
              <p:cNvPr id="47" name="Rectangle: Rounded Corners 46">
                <a:extLst>
                  <a:ext uri="{FF2B5EF4-FFF2-40B4-BE49-F238E27FC236}">
                    <a16:creationId xmlns:a16="http://schemas.microsoft.com/office/drawing/2014/main" id="{442E9ACE-F3E1-4330-AA1D-432A328BEBCD}"/>
                  </a:ext>
                </a:extLst>
              </p:cNvPr>
              <p:cNvSpPr/>
              <p:nvPr/>
            </p:nvSpPr>
            <p:spPr>
              <a:xfrm>
                <a:off x="268766" y="4915709"/>
                <a:ext cx="1634543" cy="391779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>
                    <a:solidFill>
                      <a:schemeClr val="tx1"/>
                    </a:solidFill>
                  </a:rPr>
                  <a:t>Which type of bonding is it?</a:t>
                </a:r>
              </a:p>
            </p:txBody>
          </p:sp>
        </p:grp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35E2776B-9C8E-42E1-B781-AEEE5EA2A47C}"/>
              </a:ext>
            </a:extLst>
          </p:cNvPr>
          <p:cNvSpPr/>
          <p:nvPr/>
        </p:nvSpPr>
        <p:spPr>
          <a:xfrm>
            <a:off x="3265076" y="3920001"/>
            <a:ext cx="3708937" cy="2999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What is a covalent bond? The attraction of positive nuclei to the shared pair of electrons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120" y="880266"/>
            <a:ext cx="2809624" cy="58402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962420" y="114947"/>
            <a:ext cx="4308156" cy="41901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962420" y="4363665"/>
            <a:ext cx="4308156" cy="236412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7378228" y="658202"/>
            <a:ext cx="2333427" cy="385091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7378228" y="4642739"/>
            <a:ext cx="2333427" cy="207527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00" y="35590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549262"/>
              </p:ext>
            </p:extLst>
          </p:nvPr>
        </p:nvGraphicFramePr>
        <p:xfrm>
          <a:off x="0" y="6085"/>
          <a:ext cx="4880992" cy="3093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407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404585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Describe covalent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 diagram of a covalently bonded molecule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Describe ionic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Draw</a:t>
                      </a:r>
                      <a:r>
                        <a:rPr lang="en-GB" sz="1300" baseline="0" dirty="0"/>
                        <a:t> a diagram of the ionic bonding of sodium and chlorine</a:t>
                      </a:r>
                      <a:endParaRPr lang="en-GB" sz="13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Draw</a:t>
                      </a:r>
                      <a:r>
                        <a:rPr lang="en-GB" sz="1300" baseline="0" dirty="0"/>
                        <a:t> a diagram of the metallic bonding</a:t>
                      </a:r>
                      <a:endParaRPr lang="en-GB" sz="13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Describe metallic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graphite brittle?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three models that can be used to show bonding?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two types of covalent structures?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59151">
                <a:tc>
                  <a:txBody>
                    <a:bodyPr/>
                    <a:lstStyle/>
                    <a:p>
                      <a:r>
                        <a:rPr lang="en-GB" sz="13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charged ions would an element in group 2 and one in group7 make?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628756"/>
              </p:ext>
            </p:extLst>
          </p:nvPr>
        </p:nvGraphicFramePr>
        <p:xfrm>
          <a:off x="0" y="3212976"/>
          <a:ext cx="4880992" cy="354202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214879">
                  <a:extLst>
                    <a:ext uri="{9D8B030D-6E8A-4147-A177-3AD203B41FA5}">
                      <a16:colId xmlns:a16="http://schemas.microsoft.com/office/drawing/2014/main" val="1723841043"/>
                    </a:ext>
                  </a:extLst>
                </a:gridCol>
                <a:gridCol w="3666113">
                  <a:extLst>
                    <a:ext uri="{9D8B030D-6E8A-4147-A177-3AD203B41FA5}">
                      <a16:colId xmlns:a16="http://schemas.microsoft.com/office/drawing/2014/main" val="3469769868"/>
                    </a:ext>
                  </a:extLst>
                </a:gridCol>
              </a:tblGrid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</a:rPr>
                        <a:t>a positive or negative charged particle formed when an atom loses or gains electrons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912541843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Electrostatic attraction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attraction between positively and negatively charged particles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992203236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Ionic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electrostatic force of attraction between positively and negatively charged ions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496071791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Covalent</a:t>
                      </a:r>
                      <a:r>
                        <a:rPr lang="en-GB" sz="1100" baseline="0" dirty="0">
                          <a:effectLst/>
                        </a:rPr>
                        <a:t>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the strong attraction between two non-metal atoms that share one or more pairs of electrons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850252118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Delocalised Electrons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electrons from an element’s outer shell that is free to move through a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823104077"/>
                  </a:ext>
                </a:extLst>
              </a:tr>
              <a:tr h="3943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Metallic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strong attraction between the nucleus of a metal atoms and delocalised electrons occurring in metal elements and alloys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447514501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Polymer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very large molecules made up of many repeating units, with atoms linked by strong covalent bonds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999419705"/>
                  </a:ext>
                </a:extLst>
              </a:tr>
              <a:tr h="2559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Molecule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particle made from atoms, joined together by covalent bonds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058078071"/>
                  </a:ext>
                </a:extLst>
              </a:tr>
              <a:tr h="3838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Giant Covalent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covalently bonded structure where many atoms are joined together by many strong covalent bonds e.g. diamond or silicon dioxide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803260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4023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30192</TotalTime>
  <Words>481</Words>
  <Application>Microsoft Office PowerPoint</Application>
  <PresentationFormat>A4 Paper (210x297 mm)</PresentationFormat>
  <Paragraphs>97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334</cp:revision>
  <cp:lastPrinted>2019-10-01T07:01:16Z</cp:lastPrinted>
  <dcterms:created xsi:type="dcterms:W3CDTF">2016-03-05T09:38:04Z</dcterms:created>
  <dcterms:modified xsi:type="dcterms:W3CDTF">2020-01-08T19:48:07Z</dcterms:modified>
</cp:coreProperties>
</file>