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56" r:id="rId2"/>
    <p:sldId id="270" r:id="rId3"/>
    <p:sldId id="283" r:id="rId4"/>
    <p:sldId id="274" r:id="rId5"/>
    <p:sldId id="284" r:id="rId6"/>
    <p:sldId id="286" r:id="rId7"/>
    <p:sldId id="280" r:id="rId8"/>
    <p:sldId id="282" r:id="rId9"/>
    <p:sldId id="285" r:id="rId10"/>
    <p:sldId id="281" r:id="rId11"/>
    <p:sldId id="287" r:id="rId12"/>
  </p:sldIdLst>
  <p:sldSz cx="12192000" cy="685800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945"/>
    <p:restoredTop sz="94513"/>
  </p:normalViewPr>
  <p:slideViewPr>
    <p:cSldViewPr snapToGrid="0" snapToObjects="1">
      <p:cViewPr varScale="1">
        <p:scale>
          <a:sx n="85" d="100"/>
          <a:sy n="85" d="100"/>
        </p:scale>
        <p:origin x="40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625" cy="340265"/>
          </a:xfrm>
          <a:prstGeom prst="rect">
            <a:avLst/>
          </a:prstGeom>
        </p:spPr>
        <p:txBody>
          <a:bodyPr vert="horz" lIns="91440" tIns="45720" rIns="91440" bIns="45720" rtlCol="0"/>
          <a:lstStyle>
            <a:lvl1pPr algn="l">
              <a:defRPr sz="1200"/>
            </a:lvl1pPr>
          </a:lstStyle>
          <a:p>
            <a:r>
              <a:rPr lang="en-GB"/>
              <a:t>GCSE PROD DES: FLAT PACK LAMP 02 DESIGN BRIEF</a:t>
            </a:r>
          </a:p>
        </p:txBody>
      </p:sp>
      <p:sp>
        <p:nvSpPr>
          <p:cNvPr id="3" name="Date Placeholder 2"/>
          <p:cNvSpPr>
            <a:spLocks noGrp="1"/>
          </p:cNvSpPr>
          <p:nvPr>
            <p:ph type="dt" sz="quarter" idx="1"/>
          </p:nvPr>
        </p:nvSpPr>
        <p:spPr>
          <a:xfrm>
            <a:off x="5621696" y="0"/>
            <a:ext cx="4302625" cy="340265"/>
          </a:xfrm>
          <a:prstGeom prst="rect">
            <a:avLst/>
          </a:prstGeom>
        </p:spPr>
        <p:txBody>
          <a:bodyPr vert="horz" lIns="91440" tIns="45720" rIns="91440" bIns="45720" rtlCol="0"/>
          <a:lstStyle>
            <a:lvl1pPr algn="r">
              <a:defRPr sz="1200"/>
            </a:lvl1pPr>
          </a:lstStyle>
          <a:p>
            <a:fld id="{057AA52C-B567-40AB-A5D5-545632955742}" type="datetimeFigureOut">
              <a:rPr lang="en-GB" smtClean="0"/>
              <a:t>20/09/2022</a:t>
            </a:fld>
            <a:endParaRPr lang="en-GB"/>
          </a:p>
        </p:txBody>
      </p:sp>
      <p:sp>
        <p:nvSpPr>
          <p:cNvPr id="4" name="Footer Placeholder 3"/>
          <p:cNvSpPr>
            <a:spLocks noGrp="1"/>
          </p:cNvSpPr>
          <p:nvPr>
            <p:ph type="ftr" sz="quarter" idx="2"/>
          </p:nvPr>
        </p:nvSpPr>
        <p:spPr>
          <a:xfrm>
            <a:off x="0" y="6456324"/>
            <a:ext cx="4302625" cy="340264"/>
          </a:xfrm>
          <a:prstGeom prst="rect">
            <a:avLst/>
          </a:prstGeom>
        </p:spPr>
        <p:txBody>
          <a:bodyPr vert="horz" lIns="91440" tIns="45720" rIns="91440" bIns="45720" rtlCol="0" anchor="b"/>
          <a:lstStyle>
            <a:lvl1pPr algn="l">
              <a:defRPr sz="1200"/>
            </a:lvl1pPr>
          </a:lstStyle>
          <a:p>
            <a:r>
              <a:rPr lang="en-GB"/>
              <a:t>CREATED BY J LEISK</a:t>
            </a:r>
          </a:p>
        </p:txBody>
      </p:sp>
      <p:sp>
        <p:nvSpPr>
          <p:cNvPr id="5" name="Slide Number Placeholder 4"/>
          <p:cNvSpPr>
            <a:spLocks noGrp="1"/>
          </p:cNvSpPr>
          <p:nvPr>
            <p:ph type="sldNum" sz="quarter" idx="3"/>
          </p:nvPr>
        </p:nvSpPr>
        <p:spPr>
          <a:xfrm>
            <a:off x="5621696" y="6456324"/>
            <a:ext cx="4302625" cy="340264"/>
          </a:xfrm>
          <a:prstGeom prst="rect">
            <a:avLst/>
          </a:prstGeom>
        </p:spPr>
        <p:txBody>
          <a:bodyPr vert="horz" lIns="91440" tIns="45720" rIns="91440" bIns="45720" rtlCol="0" anchor="b"/>
          <a:lstStyle>
            <a:lvl1pPr algn="r">
              <a:defRPr sz="1200"/>
            </a:lvl1pPr>
          </a:lstStyle>
          <a:p>
            <a:fld id="{5545563F-ECA6-47E1-8942-67205575A4E7}" type="slidenum">
              <a:rPr lang="en-GB" smtClean="0"/>
              <a:t>‹#›</a:t>
            </a:fld>
            <a:endParaRPr lang="en-GB"/>
          </a:p>
        </p:txBody>
      </p:sp>
    </p:spTree>
    <p:extLst>
      <p:ext uri="{BB962C8B-B14F-4D97-AF65-F5344CB8AC3E}">
        <p14:creationId xmlns:p14="http://schemas.microsoft.com/office/powerpoint/2010/main" val="1559413478"/>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125" cy="339725"/>
          </a:xfrm>
          <a:prstGeom prst="rect">
            <a:avLst/>
          </a:prstGeom>
        </p:spPr>
        <p:txBody>
          <a:bodyPr vert="horz" lIns="91440" tIns="45720" rIns="91440" bIns="45720" rtlCol="0"/>
          <a:lstStyle>
            <a:lvl1pPr algn="l">
              <a:defRPr sz="1200"/>
            </a:lvl1pPr>
          </a:lstStyle>
          <a:p>
            <a:r>
              <a:rPr lang="en-GB"/>
              <a:t>GCSE PROD DES: FLAT PACK LAMP 02 DESIGN BRIEF</a:t>
            </a:r>
          </a:p>
        </p:txBody>
      </p:sp>
      <p:sp>
        <p:nvSpPr>
          <p:cNvPr id="3" name="Date Placeholder 2"/>
          <p:cNvSpPr>
            <a:spLocks noGrp="1"/>
          </p:cNvSpPr>
          <p:nvPr>
            <p:ph type="dt" idx="1"/>
          </p:nvPr>
        </p:nvSpPr>
        <p:spPr>
          <a:xfrm>
            <a:off x="5622925" y="0"/>
            <a:ext cx="4302125" cy="339725"/>
          </a:xfrm>
          <a:prstGeom prst="rect">
            <a:avLst/>
          </a:prstGeom>
        </p:spPr>
        <p:txBody>
          <a:bodyPr vert="horz" lIns="91440" tIns="45720" rIns="91440" bIns="45720" rtlCol="0"/>
          <a:lstStyle>
            <a:lvl1pPr algn="r">
              <a:defRPr sz="1200"/>
            </a:lvl1pPr>
          </a:lstStyle>
          <a:p>
            <a:fld id="{EBAAD869-2561-46E1-99CE-5DBD729294D3}" type="datetimeFigureOut">
              <a:rPr lang="en-GB" smtClean="0"/>
              <a:t>20/09/2022</a:t>
            </a:fld>
            <a:endParaRPr lang="en-GB"/>
          </a:p>
        </p:txBody>
      </p:sp>
      <p:sp>
        <p:nvSpPr>
          <p:cNvPr id="4" name="Slide Image Placeholder 3"/>
          <p:cNvSpPr>
            <a:spLocks noGrp="1" noRot="1" noChangeAspect="1"/>
          </p:cNvSpPr>
          <p:nvPr>
            <p:ph type="sldImg" idx="2"/>
          </p:nvPr>
        </p:nvSpPr>
        <p:spPr>
          <a:xfrm>
            <a:off x="2697163" y="509588"/>
            <a:ext cx="4532312" cy="25495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2188" y="3228975"/>
            <a:ext cx="7942262" cy="305911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456363"/>
            <a:ext cx="4302125" cy="339725"/>
          </a:xfrm>
          <a:prstGeom prst="rect">
            <a:avLst/>
          </a:prstGeom>
        </p:spPr>
        <p:txBody>
          <a:bodyPr vert="horz" lIns="91440" tIns="45720" rIns="91440" bIns="45720" rtlCol="0" anchor="b"/>
          <a:lstStyle>
            <a:lvl1pPr algn="l">
              <a:defRPr sz="1200"/>
            </a:lvl1pPr>
          </a:lstStyle>
          <a:p>
            <a:r>
              <a:rPr lang="en-GB"/>
              <a:t>CREATED BY J LEISK</a:t>
            </a:r>
          </a:p>
        </p:txBody>
      </p:sp>
      <p:sp>
        <p:nvSpPr>
          <p:cNvPr id="7" name="Slide Number Placeholder 6"/>
          <p:cNvSpPr>
            <a:spLocks noGrp="1"/>
          </p:cNvSpPr>
          <p:nvPr>
            <p:ph type="sldNum" sz="quarter" idx="5"/>
          </p:nvPr>
        </p:nvSpPr>
        <p:spPr>
          <a:xfrm>
            <a:off x="5622925" y="6456363"/>
            <a:ext cx="4302125" cy="339725"/>
          </a:xfrm>
          <a:prstGeom prst="rect">
            <a:avLst/>
          </a:prstGeom>
        </p:spPr>
        <p:txBody>
          <a:bodyPr vert="horz" lIns="91440" tIns="45720" rIns="91440" bIns="45720" rtlCol="0" anchor="b"/>
          <a:lstStyle>
            <a:lvl1pPr algn="r">
              <a:defRPr sz="1200"/>
            </a:lvl1pPr>
          </a:lstStyle>
          <a:p>
            <a:fld id="{F58FD0F2-E1C6-43F6-B9ED-FFA581EBF5B3}" type="slidenum">
              <a:rPr lang="en-GB" smtClean="0"/>
              <a:t>‹#›</a:t>
            </a:fld>
            <a:endParaRPr lang="en-GB"/>
          </a:p>
        </p:txBody>
      </p:sp>
    </p:spTree>
    <p:extLst>
      <p:ext uri="{BB962C8B-B14F-4D97-AF65-F5344CB8AC3E}">
        <p14:creationId xmlns:p14="http://schemas.microsoft.com/office/powerpoint/2010/main" val="2007798293"/>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58FD0F2-E1C6-43F6-B9ED-FFA581EBF5B3}" type="slidenum">
              <a:rPr lang="en-GB" smtClean="0"/>
              <a:t>1</a:t>
            </a:fld>
            <a:endParaRPr lang="en-GB"/>
          </a:p>
        </p:txBody>
      </p:sp>
      <p:sp>
        <p:nvSpPr>
          <p:cNvPr id="5" name="Footer Placeholder 4"/>
          <p:cNvSpPr>
            <a:spLocks noGrp="1"/>
          </p:cNvSpPr>
          <p:nvPr>
            <p:ph type="ftr" sz="quarter" idx="11"/>
          </p:nvPr>
        </p:nvSpPr>
        <p:spPr/>
        <p:txBody>
          <a:bodyPr/>
          <a:lstStyle/>
          <a:p>
            <a:r>
              <a:rPr lang="en-GB"/>
              <a:t>CREATED BY J LEISK</a:t>
            </a:r>
          </a:p>
        </p:txBody>
      </p:sp>
      <p:sp>
        <p:nvSpPr>
          <p:cNvPr id="6" name="Header Placeholder 5"/>
          <p:cNvSpPr>
            <a:spLocks noGrp="1"/>
          </p:cNvSpPr>
          <p:nvPr>
            <p:ph type="hdr" sz="quarter" idx="12"/>
          </p:nvPr>
        </p:nvSpPr>
        <p:spPr/>
        <p:txBody>
          <a:bodyPr/>
          <a:lstStyle/>
          <a:p>
            <a:r>
              <a:rPr lang="en-GB"/>
              <a:t>GCSE PROD DES: FLAT PACK LAMP 02 DESIGN BRIEF</a:t>
            </a:r>
          </a:p>
        </p:txBody>
      </p:sp>
    </p:spTree>
    <p:extLst>
      <p:ext uri="{BB962C8B-B14F-4D97-AF65-F5344CB8AC3E}">
        <p14:creationId xmlns:p14="http://schemas.microsoft.com/office/powerpoint/2010/main" val="4233283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GCSE PROD DES: FLAT PACK LAMP 02 DESIGN BRIEF</a:t>
            </a:r>
          </a:p>
        </p:txBody>
      </p:sp>
      <p:sp>
        <p:nvSpPr>
          <p:cNvPr id="5" name="Footer Placeholder 4"/>
          <p:cNvSpPr>
            <a:spLocks noGrp="1"/>
          </p:cNvSpPr>
          <p:nvPr>
            <p:ph type="ftr" sz="quarter" idx="4"/>
          </p:nvPr>
        </p:nvSpPr>
        <p:spPr/>
        <p:txBody>
          <a:bodyPr/>
          <a:lstStyle/>
          <a:p>
            <a:r>
              <a:rPr lang="en-GB"/>
              <a:t>CREATED BY J LEISK</a:t>
            </a:r>
          </a:p>
        </p:txBody>
      </p:sp>
      <p:sp>
        <p:nvSpPr>
          <p:cNvPr id="6" name="Slide Number Placeholder 5"/>
          <p:cNvSpPr>
            <a:spLocks noGrp="1"/>
          </p:cNvSpPr>
          <p:nvPr>
            <p:ph type="sldNum" sz="quarter" idx="5"/>
          </p:nvPr>
        </p:nvSpPr>
        <p:spPr/>
        <p:txBody>
          <a:bodyPr/>
          <a:lstStyle/>
          <a:p>
            <a:fld id="{F58FD0F2-E1C6-43F6-B9ED-FFA581EBF5B3}" type="slidenum">
              <a:rPr lang="en-GB" smtClean="0"/>
              <a:t>3</a:t>
            </a:fld>
            <a:endParaRPr lang="en-GB"/>
          </a:p>
        </p:txBody>
      </p:sp>
    </p:spTree>
    <p:extLst>
      <p:ext uri="{BB962C8B-B14F-4D97-AF65-F5344CB8AC3E}">
        <p14:creationId xmlns:p14="http://schemas.microsoft.com/office/powerpoint/2010/main" val="25971095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GCSE PROD DES: FLAT PACK LAMP 02 DESIGN BRIEF</a:t>
            </a:r>
          </a:p>
        </p:txBody>
      </p:sp>
      <p:sp>
        <p:nvSpPr>
          <p:cNvPr id="5" name="Footer Placeholder 4"/>
          <p:cNvSpPr>
            <a:spLocks noGrp="1"/>
          </p:cNvSpPr>
          <p:nvPr>
            <p:ph type="ftr" sz="quarter" idx="4"/>
          </p:nvPr>
        </p:nvSpPr>
        <p:spPr/>
        <p:txBody>
          <a:bodyPr/>
          <a:lstStyle/>
          <a:p>
            <a:r>
              <a:rPr lang="en-GB"/>
              <a:t>CREATED BY J LEISK</a:t>
            </a:r>
          </a:p>
        </p:txBody>
      </p:sp>
      <p:sp>
        <p:nvSpPr>
          <p:cNvPr id="6" name="Slide Number Placeholder 5"/>
          <p:cNvSpPr>
            <a:spLocks noGrp="1"/>
          </p:cNvSpPr>
          <p:nvPr>
            <p:ph type="sldNum" sz="quarter" idx="5"/>
          </p:nvPr>
        </p:nvSpPr>
        <p:spPr/>
        <p:txBody>
          <a:bodyPr/>
          <a:lstStyle/>
          <a:p>
            <a:fld id="{F58FD0F2-E1C6-43F6-B9ED-FFA581EBF5B3}" type="slidenum">
              <a:rPr lang="en-GB" smtClean="0"/>
              <a:t>4</a:t>
            </a:fld>
            <a:endParaRPr lang="en-GB"/>
          </a:p>
        </p:txBody>
      </p:sp>
    </p:spTree>
    <p:extLst>
      <p:ext uri="{BB962C8B-B14F-4D97-AF65-F5344CB8AC3E}">
        <p14:creationId xmlns:p14="http://schemas.microsoft.com/office/powerpoint/2010/main" val="166389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GCSE PROD DES: FLAT PACK LAMP 02 DESIGN BRIEF</a:t>
            </a:r>
          </a:p>
        </p:txBody>
      </p:sp>
      <p:sp>
        <p:nvSpPr>
          <p:cNvPr id="5" name="Footer Placeholder 4"/>
          <p:cNvSpPr>
            <a:spLocks noGrp="1"/>
          </p:cNvSpPr>
          <p:nvPr>
            <p:ph type="ftr" sz="quarter" idx="4"/>
          </p:nvPr>
        </p:nvSpPr>
        <p:spPr/>
        <p:txBody>
          <a:bodyPr/>
          <a:lstStyle/>
          <a:p>
            <a:r>
              <a:rPr lang="en-GB"/>
              <a:t>CREATED BY J LEISK</a:t>
            </a:r>
          </a:p>
        </p:txBody>
      </p:sp>
      <p:sp>
        <p:nvSpPr>
          <p:cNvPr id="6" name="Slide Number Placeholder 5"/>
          <p:cNvSpPr>
            <a:spLocks noGrp="1"/>
          </p:cNvSpPr>
          <p:nvPr>
            <p:ph type="sldNum" sz="quarter" idx="5"/>
          </p:nvPr>
        </p:nvSpPr>
        <p:spPr/>
        <p:txBody>
          <a:bodyPr/>
          <a:lstStyle/>
          <a:p>
            <a:fld id="{F58FD0F2-E1C6-43F6-B9ED-FFA581EBF5B3}" type="slidenum">
              <a:rPr lang="en-GB" smtClean="0"/>
              <a:t>5</a:t>
            </a:fld>
            <a:endParaRPr lang="en-GB"/>
          </a:p>
        </p:txBody>
      </p:sp>
    </p:spTree>
    <p:extLst>
      <p:ext uri="{BB962C8B-B14F-4D97-AF65-F5344CB8AC3E}">
        <p14:creationId xmlns:p14="http://schemas.microsoft.com/office/powerpoint/2010/main" val="2338550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GCSE PROD DES: FLAT PACK LAMP 02 DESIGN BRIEF</a:t>
            </a:r>
          </a:p>
        </p:txBody>
      </p:sp>
      <p:sp>
        <p:nvSpPr>
          <p:cNvPr id="5" name="Footer Placeholder 4"/>
          <p:cNvSpPr>
            <a:spLocks noGrp="1"/>
          </p:cNvSpPr>
          <p:nvPr>
            <p:ph type="ftr" sz="quarter" idx="4"/>
          </p:nvPr>
        </p:nvSpPr>
        <p:spPr/>
        <p:txBody>
          <a:bodyPr/>
          <a:lstStyle/>
          <a:p>
            <a:r>
              <a:rPr lang="en-GB"/>
              <a:t>CREATED BY J LEISK</a:t>
            </a:r>
          </a:p>
        </p:txBody>
      </p:sp>
      <p:sp>
        <p:nvSpPr>
          <p:cNvPr id="6" name="Slide Number Placeholder 5"/>
          <p:cNvSpPr>
            <a:spLocks noGrp="1"/>
          </p:cNvSpPr>
          <p:nvPr>
            <p:ph type="sldNum" sz="quarter" idx="5"/>
          </p:nvPr>
        </p:nvSpPr>
        <p:spPr/>
        <p:txBody>
          <a:bodyPr/>
          <a:lstStyle/>
          <a:p>
            <a:fld id="{F58FD0F2-E1C6-43F6-B9ED-FFA581EBF5B3}" type="slidenum">
              <a:rPr lang="en-GB" smtClean="0"/>
              <a:t>6</a:t>
            </a:fld>
            <a:endParaRPr lang="en-GB"/>
          </a:p>
        </p:txBody>
      </p:sp>
    </p:spTree>
    <p:extLst>
      <p:ext uri="{BB962C8B-B14F-4D97-AF65-F5344CB8AC3E}">
        <p14:creationId xmlns:p14="http://schemas.microsoft.com/office/powerpoint/2010/main" val="39145735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p:nvPr>
        </p:nvSpPr>
        <p:spPr/>
        <p:txBody>
          <a:bodyPr/>
          <a:lstStyle/>
          <a:p>
            <a:r>
              <a:rPr lang="en-GB"/>
              <a:t>GCSE PROD DES: FLAT PACK LAMP 02 DESIGN BRIEF</a:t>
            </a:r>
          </a:p>
        </p:txBody>
      </p:sp>
      <p:sp>
        <p:nvSpPr>
          <p:cNvPr id="5" name="Footer Placeholder 4"/>
          <p:cNvSpPr>
            <a:spLocks noGrp="1"/>
          </p:cNvSpPr>
          <p:nvPr>
            <p:ph type="ftr" sz="quarter" idx="4"/>
          </p:nvPr>
        </p:nvSpPr>
        <p:spPr/>
        <p:txBody>
          <a:bodyPr/>
          <a:lstStyle/>
          <a:p>
            <a:r>
              <a:rPr lang="en-GB"/>
              <a:t>CREATED BY J LEISK</a:t>
            </a:r>
          </a:p>
        </p:txBody>
      </p:sp>
      <p:sp>
        <p:nvSpPr>
          <p:cNvPr id="6" name="Slide Number Placeholder 5"/>
          <p:cNvSpPr>
            <a:spLocks noGrp="1"/>
          </p:cNvSpPr>
          <p:nvPr>
            <p:ph type="sldNum" sz="quarter" idx="5"/>
          </p:nvPr>
        </p:nvSpPr>
        <p:spPr/>
        <p:txBody>
          <a:bodyPr/>
          <a:lstStyle/>
          <a:p>
            <a:fld id="{F58FD0F2-E1C6-43F6-B9ED-FFA581EBF5B3}" type="slidenum">
              <a:rPr lang="en-GB" smtClean="0"/>
              <a:t>7</a:t>
            </a:fld>
            <a:endParaRPr lang="en-GB"/>
          </a:p>
        </p:txBody>
      </p:sp>
    </p:spTree>
    <p:extLst>
      <p:ext uri="{BB962C8B-B14F-4D97-AF65-F5344CB8AC3E}">
        <p14:creationId xmlns:p14="http://schemas.microsoft.com/office/powerpoint/2010/main" val="24265590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p:nvPr>
        </p:nvSpPr>
        <p:spPr/>
        <p:txBody>
          <a:bodyPr/>
          <a:lstStyle/>
          <a:p>
            <a:r>
              <a:rPr lang="en-GB"/>
              <a:t>GCSE PROD DES: FLAT PACK LAMP 02 DESIGN BRIEF</a:t>
            </a:r>
          </a:p>
        </p:txBody>
      </p:sp>
      <p:sp>
        <p:nvSpPr>
          <p:cNvPr id="5" name="Footer Placeholder 4"/>
          <p:cNvSpPr>
            <a:spLocks noGrp="1"/>
          </p:cNvSpPr>
          <p:nvPr>
            <p:ph type="ftr" sz="quarter" idx="4"/>
          </p:nvPr>
        </p:nvSpPr>
        <p:spPr/>
        <p:txBody>
          <a:bodyPr/>
          <a:lstStyle/>
          <a:p>
            <a:r>
              <a:rPr lang="en-GB"/>
              <a:t>CREATED BY J LEISK</a:t>
            </a:r>
          </a:p>
        </p:txBody>
      </p:sp>
      <p:sp>
        <p:nvSpPr>
          <p:cNvPr id="6" name="Slide Number Placeholder 5"/>
          <p:cNvSpPr>
            <a:spLocks noGrp="1"/>
          </p:cNvSpPr>
          <p:nvPr>
            <p:ph type="sldNum" sz="quarter" idx="5"/>
          </p:nvPr>
        </p:nvSpPr>
        <p:spPr/>
        <p:txBody>
          <a:bodyPr/>
          <a:lstStyle/>
          <a:p>
            <a:fld id="{F58FD0F2-E1C6-43F6-B9ED-FFA581EBF5B3}" type="slidenum">
              <a:rPr lang="en-GB" smtClean="0"/>
              <a:t>8</a:t>
            </a:fld>
            <a:endParaRPr lang="en-GB"/>
          </a:p>
        </p:txBody>
      </p:sp>
    </p:spTree>
    <p:extLst>
      <p:ext uri="{BB962C8B-B14F-4D97-AF65-F5344CB8AC3E}">
        <p14:creationId xmlns:p14="http://schemas.microsoft.com/office/powerpoint/2010/main" val="2964217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p:nvPr>
        </p:nvSpPr>
        <p:spPr/>
        <p:txBody>
          <a:bodyPr/>
          <a:lstStyle/>
          <a:p>
            <a:r>
              <a:rPr lang="en-GB"/>
              <a:t>GCSE PROD DES: FLAT PACK LAMP 02 DESIGN BRIEF</a:t>
            </a:r>
          </a:p>
        </p:txBody>
      </p:sp>
      <p:sp>
        <p:nvSpPr>
          <p:cNvPr id="5" name="Footer Placeholder 4"/>
          <p:cNvSpPr>
            <a:spLocks noGrp="1"/>
          </p:cNvSpPr>
          <p:nvPr>
            <p:ph type="ftr" sz="quarter" idx="4"/>
          </p:nvPr>
        </p:nvSpPr>
        <p:spPr/>
        <p:txBody>
          <a:bodyPr/>
          <a:lstStyle/>
          <a:p>
            <a:r>
              <a:rPr lang="en-GB"/>
              <a:t>CREATED BY J LEISK</a:t>
            </a:r>
          </a:p>
        </p:txBody>
      </p:sp>
      <p:sp>
        <p:nvSpPr>
          <p:cNvPr id="6" name="Slide Number Placeholder 5"/>
          <p:cNvSpPr>
            <a:spLocks noGrp="1"/>
          </p:cNvSpPr>
          <p:nvPr>
            <p:ph type="sldNum" sz="quarter" idx="5"/>
          </p:nvPr>
        </p:nvSpPr>
        <p:spPr/>
        <p:txBody>
          <a:bodyPr/>
          <a:lstStyle/>
          <a:p>
            <a:fld id="{F58FD0F2-E1C6-43F6-B9ED-FFA581EBF5B3}" type="slidenum">
              <a:rPr lang="en-GB" smtClean="0"/>
              <a:t>9</a:t>
            </a:fld>
            <a:endParaRPr lang="en-GB"/>
          </a:p>
        </p:txBody>
      </p:sp>
    </p:spTree>
    <p:extLst>
      <p:ext uri="{BB962C8B-B14F-4D97-AF65-F5344CB8AC3E}">
        <p14:creationId xmlns:p14="http://schemas.microsoft.com/office/powerpoint/2010/main" val="1447360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p:nvPr>
        </p:nvSpPr>
        <p:spPr/>
        <p:txBody>
          <a:bodyPr/>
          <a:lstStyle/>
          <a:p>
            <a:r>
              <a:rPr lang="en-GB"/>
              <a:t>GCSE PROD DES: FLAT PACK LAMP 02 DESIGN BRIEF</a:t>
            </a:r>
          </a:p>
        </p:txBody>
      </p:sp>
      <p:sp>
        <p:nvSpPr>
          <p:cNvPr id="5" name="Footer Placeholder 4"/>
          <p:cNvSpPr>
            <a:spLocks noGrp="1"/>
          </p:cNvSpPr>
          <p:nvPr>
            <p:ph type="ftr" sz="quarter" idx="4"/>
          </p:nvPr>
        </p:nvSpPr>
        <p:spPr/>
        <p:txBody>
          <a:bodyPr/>
          <a:lstStyle/>
          <a:p>
            <a:r>
              <a:rPr lang="en-GB"/>
              <a:t>CREATED BY J LEISK</a:t>
            </a:r>
          </a:p>
        </p:txBody>
      </p:sp>
      <p:sp>
        <p:nvSpPr>
          <p:cNvPr id="6" name="Slide Number Placeholder 5"/>
          <p:cNvSpPr>
            <a:spLocks noGrp="1"/>
          </p:cNvSpPr>
          <p:nvPr>
            <p:ph type="sldNum" sz="quarter" idx="5"/>
          </p:nvPr>
        </p:nvSpPr>
        <p:spPr/>
        <p:txBody>
          <a:bodyPr/>
          <a:lstStyle/>
          <a:p>
            <a:fld id="{F58FD0F2-E1C6-43F6-B9ED-FFA581EBF5B3}" type="slidenum">
              <a:rPr lang="en-GB" smtClean="0"/>
              <a:t>10</a:t>
            </a:fld>
            <a:endParaRPr lang="en-GB"/>
          </a:p>
        </p:txBody>
      </p:sp>
    </p:spTree>
    <p:extLst>
      <p:ext uri="{BB962C8B-B14F-4D97-AF65-F5344CB8AC3E}">
        <p14:creationId xmlns:p14="http://schemas.microsoft.com/office/powerpoint/2010/main" val="1171819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p:nvPr>
        </p:nvSpPr>
        <p:spPr/>
        <p:txBody>
          <a:bodyPr/>
          <a:lstStyle/>
          <a:p>
            <a:r>
              <a:rPr lang="en-GB"/>
              <a:t>GCSE PROD DES: FLAT PACK LAMP 02 DESIGN BRIEF</a:t>
            </a:r>
          </a:p>
        </p:txBody>
      </p:sp>
      <p:sp>
        <p:nvSpPr>
          <p:cNvPr id="5" name="Footer Placeholder 4"/>
          <p:cNvSpPr>
            <a:spLocks noGrp="1"/>
          </p:cNvSpPr>
          <p:nvPr>
            <p:ph type="ftr" sz="quarter" idx="4"/>
          </p:nvPr>
        </p:nvSpPr>
        <p:spPr/>
        <p:txBody>
          <a:bodyPr/>
          <a:lstStyle/>
          <a:p>
            <a:r>
              <a:rPr lang="en-GB"/>
              <a:t>CREATED BY J LEISK</a:t>
            </a:r>
          </a:p>
        </p:txBody>
      </p:sp>
      <p:sp>
        <p:nvSpPr>
          <p:cNvPr id="6" name="Slide Number Placeholder 5"/>
          <p:cNvSpPr>
            <a:spLocks noGrp="1"/>
          </p:cNvSpPr>
          <p:nvPr>
            <p:ph type="sldNum" sz="quarter" idx="5"/>
          </p:nvPr>
        </p:nvSpPr>
        <p:spPr/>
        <p:txBody>
          <a:bodyPr/>
          <a:lstStyle/>
          <a:p>
            <a:fld id="{F58FD0F2-E1C6-43F6-B9ED-FFA581EBF5B3}" type="slidenum">
              <a:rPr lang="en-GB" smtClean="0"/>
              <a:t>11</a:t>
            </a:fld>
            <a:endParaRPr lang="en-GB"/>
          </a:p>
        </p:txBody>
      </p:sp>
    </p:spTree>
    <p:extLst>
      <p:ext uri="{BB962C8B-B14F-4D97-AF65-F5344CB8AC3E}">
        <p14:creationId xmlns:p14="http://schemas.microsoft.com/office/powerpoint/2010/main" val="4012554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E35C4B5-D573-4A8B-924C-7638EA994C6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2876960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35C4B5-D573-4A8B-924C-7638EA994C6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3571136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5C4B5-D573-4A8B-924C-7638EA994C6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902085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E35C4B5-D573-4A8B-924C-7638EA994C6D}" type="datetimeFigureOut">
              <a:rPr lang="en-GB" smtClean="0"/>
              <a:t>20/09/2022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1242549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E35C4B5-D573-4A8B-924C-7638EA994C6D}" type="datetimeFigureOut">
              <a:rPr lang="en-GB" smtClean="0"/>
              <a:t>20/09/2022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2435591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E35C4B5-D573-4A8B-924C-7638EA994C6D}" type="datetimeFigureOut">
              <a:rPr lang="en-GB" smtClean="0"/>
              <a:t>20/09/2022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1517135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5C4B5-D573-4A8B-924C-7638EA994C6D}" type="datetimeFigureOut">
              <a:rPr lang="en-GB" smtClean="0"/>
              <a:t>20/09/2022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4126138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35C4B5-D573-4A8B-924C-7638EA994C6D}" type="datetimeFigureOut">
              <a:rPr lang="en-GB" smtClean="0"/>
              <a:t>20/09/2022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3557773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E35C4B5-D573-4A8B-924C-7638EA994C6D}" type="datetimeFigureOut">
              <a:rPr lang="en-GB" smtClean="0"/>
              <a:t>20/09/2022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1277916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35C4B5-D573-4A8B-924C-7638EA994C6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2382760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35C4B5-D573-4A8B-924C-7638EA994C6D}" type="datetimeFigureOut">
              <a:rPr lang="en-GB" smtClean="0"/>
              <a:t>20/09/2022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894772-906D-4975-B80C-A7158180A26F}" type="slidenum">
              <a:rPr lang="en-GB" smtClean="0"/>
              <a:t>‹#›</a:t>
            </a:fld>
            <a:endParaRPr lang="en-GB"/>
          </a:p>
        </p:txBody>
      </p:sp>
    </p:spTree>
    <p:extLst>
      <p:ext uri="{BB962C8B-B14F-4D97-AF65-F5344CB8AC3E}">
        <p14:creationId xmlns:p14="http://schemas.microsoft.com/office/powerpoint/2010/main" val="2484902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35C4B5-D573-4A8B-924C-7638EA994C6D}" type="datetimeFigureOut">
              <a:rPr lang="en-GB" smtClean="0"/>
              <a:t>20/09/2022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894772-906D-4975-B80C-A7158180A26F}" type="slidenum">
              <a:rPr lang="en-GB" smtClean="0"/>
              <a:t>‹#›</a:t>
            </a:fld>
            <a:endParaRPr lang="en-GB"/>
          </a:p>
        </p:txBody>
      </p:sp>
    </p:spTree>
    <p:extLst>
      <p:ext uri="{BB962C8B-B14F-4D97-AF65-F5344CB8AC3E}">
        <p14:creationId xmlns:p14="http://schemas.microsoft.com/office/powerpoint/2010/main" val="802069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372861" y="3870210"/>
            <a:ext cx="9028590" cy="707886"/>
          </a:xfrm>
          <a:prstGeom prst="rect">
            <a:avLst/>
          </a:prstGeom>
          <a:noFill/>
        </p:spPr>
        <p:txBody>
          <a:bodyPr wrap="square" rtlCol="0">
            <a:spAutoFit/>
          </a:bodyPr>
          <a:lstStyle/>
          <a:p>
            <a:r>
              <a:rPr lang="en-GB" sz="4000">
                <a:solidFill>
                  <a:srgbClr val="FFC000"/>
                </a:solidFill>
                <a:effectLst>
                  <a:outerShdw blurRad="38100" dist="38100" dir="2700000" algn="tl">
                    <a:srgbClr val="000000">
                      <a:alpha val="43137"/>
                    </a:srgbClr>
                  </a:outerShdw>
                </a:effectLst>
                <a:latin typeface="Century Gothic" panose="020B0502020202020204" pitchFamily="34" charset="0"/>
              </a:rPr>
              <a:t>GCSE DESIGN &amp; TECHNOLOGY</a:t>
            </a:r>
          </a:p>
        </p:txBody>
      </p:sp>
      <p:sp>
        <p:nvSpPr>
          <p:cNvPr id="11" name="Rectangle 10"/>
          <p:cNvSpPr/>
          <p:nvPr/>
        </p:nvSpPr>
        <p:spPr>
          <a:xfrm>
            <a:off x="0" y="4785064"/>
            <a:ext cx="12192000" cy="2072936"/>
          </a:xfrm>
          <a:prstGeom prst="rect">
            <a:avLst/>
          </a:prstGeom>
          <a:solidFill>
            <a:schemeClr val="bg1"/>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2861" y="5048027"/>
            <a:ext cx="3213718" cy="1477273"/>
          </a:xfrm>
          <a:prstGeom prst="rect">
            <a:avLst/>
          </a:prstGeom>
          <a:effectLst>
            <a:outerShdw blurRad="50800" dist="38100" dir="2700000" algn="tl" rotWithShape="0">
              <a:prstClr val="black">
                <a:alpha val="40000"/>
              </a:prstClr>
            </a:outerShdw>
          </a:effectLst>
        </p:spPr>
      </p:pic>
      <p:sp>
        <p:nvSpPr>
          <p:cNvPr id="8" name="TextBox 7"/>
          <p:cNvSpPr txBox="1"/>
          <p:nvPr/>
        </p:nvSpPr>
        <p:spPr>
          <a:xfrm>
            <a:off x="372861" y="306061"/>
            <a:ext cx="9028590" cy="1569660"/>
          </a:xfrm>
          <a:prstGeom prst="rect">
            <a:avLst/>
          </a:prstGeom>
          <a:noFill/>
        </p:spPr>
        <p:txBody>
          <a:bodyPr wrap="square" rtlCol="0">
            <a:spAutoFit/>
          </a:bodyPr>
          <a:lstStyle/>
          <a:p>
            <a:r>
              <a:rPr lang="en-GB" sz="9600" dirty="0">
                <a:solidFill>
                  <a:srgbClr val="FFC000"/>
                </a:solidFill>
                <a:effectLst>
                  <a:outerShdw blurRad="38100" dist="38100" dir="2700000" algn="tl">
                    <a:srgbClr val="000000">
                      <a:alpha val="43137"/>
                    </a:srgbClr>
                  </a:outerShdw>
                </a:effectLst>
                <a:latin typeface="Century Gothic" panose="020B0502020202020204" pitchFamily="34" charset="0"/>
              </a:rPr>
              <a:t>INVESTIGATION</a:t>
            </a:r>
          </a:p>
        </p:txBody>
      </p:sp>
      <p:sp>
        <p:nvSpPr>
          <p:cNvPr id="9" name="TextBox 8"/>
          <p:cNvSpPr txBox="1"/>
          <p:nvPr/>
        </p:nvSpPr>
        <p:spPr>
          <a:xfrm>
            <a:off x="2961825" y="5445555"/>
            <a:ext cx="9028590" cy="707886"/>
          </a:xfrm>
          <a:prstGeom prst="rect">
            <a:avLst/>
          </a:prstGeom>
          <a:noFill/>
        </p:spPr>
        <p:txBody>
          <a:bodyPr wrap="square" rtlCol="0">
            <a:spAutoFit/>
          </a:bodyPr>
          <a:lstStyle/>
          <a:p>
            <a:pPr algn="r"/>
            <a:r>
              <a:rPr lang="en-GB" sz="4000">
                <a:solidFill>
                  <a:schemeClr val="tx1">
                    <a:lumMod val="85000"/>
                    <a:lumOff val="15000"/>
                  </a:schemeClr>
                </a:solidFill>
                <a:effectLst>
                  <a:outerShdw blurRad="38100" dist="38100" dir="2700000" algn="tl">
                    <a:srgbClr val="000000">
                      <a:alpha val="43137"/>
                    </a:srgbClr>
                  </a:outerShdw>
                </a:effectLst>
                <a:latin typeface="Century Gothic" panose="020B0502020202020204" pitchFamily="34" charset="0"/>
              </a:rPr>
              <a:t>Non-Exam Assessment (NEA)</a:t>
            </a:r>
          </a:p>
        </p:txBody>
      </p:sp>
    </p:spTree>
    <p:extLst>
      <p:ext uri="{BB962C8B-B14F-4D97-AF65-F5344CB8AC3E}">
        <p14:creationId xmlns:p14="http://schemas.microsoft.com/office/powerpoint/2010/main" val="3490144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pic>
        <p:nvPicPr>
          <p:cNvPr id="11" name="Picture 10"/>
          <p:cNvPicPr>
            <a:picLocks noChangeAspect="1"/>
          </p:cNvPicPr>
          <p:nvPr/>
        </p:nvPicPr>
        <p:blipFill>
          <a:blip r:embed="rId3"/>
          <a:stretch>
            <a:fillRect/>
          </a:stretch>
        </p:blipFill>
        <p:spPr>
          <a:xfrm rot="21045064">
            <a:off x="309618" y="4447475"/>
            <a:ext cx="1667246" cy="1917333"/>
          </a:xfrm>
          <a:prstGeom prst="rect">
            <a:avLst/>
          </a:prstGeom>
          <a:effectLst>
            <a:outerShdw blurRad="50800" dist="38100" dir="2700000" algn="tl" rotWithShape="0">
              <a:prstClr val="black">
                <a:alpha val="40000"/>
              </a:prstClr>
            </a:outerShdw>
          </a:effectLst>
        </p:spPr>
      </p:pic>
      <p:graphicFrame>
        <p:nvGraphicFramePr>
          <p:cNvPr id="2" name="Table 1"/>
          <p:cNvGraphicFramePr>
            <a:graphicFrameLocks noGrp="1"/>
          </p:cNvGraphicFramePr>
          <p:nvPr>
            <p:extLst>
              <p:ext uri="{D42A27DB-BD31-4B8C-83A1-F6EECF244321}">
                <p14:modId xmlns:p14="http://schemas.microsoft.com/office/powerpoint/2010/main" val="515381890"/>
              </p:ext>
            </p:extLst>
          </p:nvPr>
        </p:nvGraphicFramePr>
        <p:xfrm>
          <a:off x="6172200" y="1077687"/>
          <a:ext cx="5659916" cy="5312097"/>
        </p:xfrm>
        <a:graphic>
          <a:graphicData uri="http://schemas.openxmlformats.org/drawingml/2006/table">
            <a:tbl>
              <a:tblPr firstRow="1" bandRow="1">
                <a:effectLst>
                  <a:outerShdw blurRad="50800" dist="38100" dir="2700000" algn="tl" rotWithShape="0">
                    <a:prstClr val="black">
                      <a:alpha val="40000"/>
                    </a:prstClr>
                  </a:outerShdw>
                </a:effectLst>
                <a:tableStyleId>{5940675A-B579-460E-94D1-54222C63F5DA}</a:tableStyleId>
              </a:tblPr>
              <a:tblGrid>
                <a:gridCol w="5659916">
                  <a:extLst>
                    <a:ext uri="{9D8B030D-6E8A-4147-A177-3AD203B41FA5}">
                      <a16:colId xmlns:a16="http://schemas.microsoft.com/office/drawing/2014/main" val="20000"/>
                    </a:ext>
                  </a:extLst>
                </a:gridCol>
              </a:tblGrid>
              <a:tr h="482918">
                <a:tc>
                  <a:txBody>
                    <a:bodyPr/>
                    <a:lstStyle/>
                    <a:p>
                      <a:r>
                        <a:rPr lang="en-GB" sz="2400" b="1">
                          <a:solidFill>
                            <a:schemeClr val="bg1"/>
                          </a:solidFill>
                          <a:effectLst>
                            <a:outerShdw blurRad="38100" dist="38100" dir="2700000" algn="tl">
                              <a:srgbClr val="000000">
                                <a:alpha val="43137"/>
                              </a:srgbClr>
                            </a:outerShdw>
                          </a:effectLst>
                        </a:rPr>
                        <a:t>Section A </a:t>
                      </a:r>
                      <a:r>
                        <a:rPr lang="en-GB" sz="2000">
                          <a:solidFill>
                            <a:srgbClr val="FFFF00"/>
                          </a:solidFill>
                          <a:effectLst>
                            <a:outerShdw blurRad="38100" dist="38100" dir="2700000" algn="tl">
                              <a:srgbClr val="000000">
                                <a:alpha val="43137"/>
                              </a:srgbClr>
                            </a:outerShdw>
                          </a:effectLst>
                        </a:rPr>
                        <a:t>Assessment Criteria</a:t>
                      </a:r>
                      <a:endParaRPr lang="en-GB" sz="2400">
                        <a:solidFill>
                          <a:srgbClr val="FFFF00"/>
                        </a:solidFill>
                        <a:effectLst>
                          <a:outerShdw blurRad="38100" dist="38100" dir="2700000" algn="tl">
                            <a:srgbClr val="000000">
                              <a:alpha val="43137"/>
                            </a:srgbClr>
                          </a:outerShdw>
                        </a:effectLst>
                      </a:endParaRPr>
                    </a:p>
                  </a:txBody>
                  <a:tcPr anchor="ctr">
                    <a:solidFill>
                      <a:srgbClr val="7030A0"/>
                    </a:solidFill>
                  </a:tcPr>
                </a:tc>
                <a:extLst>
                  <a:ext uri="{0D108BD9-81ED-4DB2-BD59-A6C34878D82A}">
                    <a16:rowId xmlns:a16="http://schemas.microsoft.com/office/drawing/2014/main" val="10000"/>
                  </a:ext>
                </a:extLst>
              </a:tr>
              <a:tr h="965836">
                <a:tc>
                  <a:txBody>
                    <a:bodyPr/>
                    <a:lstStyle/>
                    <a:p>
                      <a:r>
                        <a:rPr lang="en-GB" sz="1800">
                          <a:solidFill>
                            <a:schemeClr val="bg1"/>
                          </a:solidFill>
                          <a:effectLst>
                            <a:outerShdw blurRad="38100" dist="38100" dir="2700000" algn="tl">
                              <a:srgbClr val="000000">
                                <a:alpha val="43137"/>
                              </a:srgbClr>
                            </a:outerShdw>
                          </a:effectLst>
                        </a:rPr>
                        <a:t>Design possibilities identified </a:t>
                      </a:r>
                      <a:r>
                        <a:rPr lang="en-GB" sz="1800">
                          <a:solidFill>
                            <a:srgbClr val="FFFF00"/>
                          </a:solidFill>
                          <a:effectLst>
                            <a:outerShdw blurRad="38100" dist="38100" dir="2700000" algn="tl">
                              <a:srgbClr val="000000">
                                <a:alpha val="43137"/>
                              </a:srgbClr>
                            </a:outerShdw>
                          </a:effectLst>
                        </a:rPr>
                        <a:t>and thoroughly </a:t>
                      </a:r>
                      <a:r>
                        <a:rPr lang="en-GB" sz="1800">
                          <a:solidFill>
                            <a:schemeClr val="bg1"/>
                          </a:solidFill>
                          <a:effectLst>
                            <a:outerShdw blurRad="38100" dist="38100" dir="2700000" algn="tl">
                              <a:srgbClr val="000000">
                                <a:alpha val="43137"/>
                              </a:srgbClr>
                            </a:outerShdw>
                          </a:effectLst>
                        </a:rPr>
                        <a:t>explored</a:t>
                      </a:r>
                      <a:r>
                        <a:rPr lang="en-GB" sz="1800">
                          <a:solidFill>
                            <a:srgbClr val="FFFF00"/>
                          </a:solidFill>
                          <a:effectLst>
                            <a:outerShdw blurRad="38100" dist="38100" dir="2700000" algn="tl">
                              <a:srgbClr val="000000">
                                <a:alpha val="43137"/>
                              </a:srgbClr>
                            </a:outerShdw>
                          </a:effectLst>
                        </a:rPr>
                        <a:t>, directly </a:t>
                      </a:r>
                      <a:r>
                        <a:rPr lang="en-GB" sz="1800">
                          <a:solidFill>
                            <a:schemeClr val="bg1"/>
                          </a:solidFill>
                          <a:effectLst>
                            <a:outerShdw blurRad="38100" dist="38100" dir="2700000" algn="tl">
                              <a:srgbClr val="000000">
                                <a:alpha val="43137"/>
                              </a:srgbClr>
                            </a:outerShdw>
                          </a:effectLst>
                        </a:rPr>
                        <a:t>linked</a:t>
                      </a:r>
                      <a:r>
                        <a:rPr lang="en-GB" sz="1800">
                          <a:solidFill>
                            <a:srgbClr val="FFFF00"/>
                          </a:solidFill>
                          <a:effectLst>
                            <a:outerShdw blurRad="38100" dist="38100" dir="2700000" algn="tl">
                              <a:srgbClr val="000000">
                                <a:alpha val="43137"/>
                              </a:srgbClr>
                            </a:outerShdw>
                          </a:effectLst>
                        </a:rPr>
                        <a:t> to a contextual challenge demonstrating excellent understanding of the problems/opportunities.</a:t>
                      </a:r>
                    </a:p>
                  </a:txBody>
                  <a:tcPr anchor="ctr"/>
                </a:tc>
                <a:extLst>
                  <a:ext uri="{0D108BD9-81ED-4DB2-BD59-A6C34878D82A}">
                    <a16:rowId xmlns:a16="http://schemas.microsoft.com/office/drawing/2014/main" val="10001"/>
                  </a:ext>
                </a:extLst>
              </a:tr>
              <a:tr h="1545337">
                <a:tc>
                  <a:txBody>
                    <a:bodyPr/>
                    <a:lstStyle/>
                    <a:p>
                      <a:r>
                        <a:rPr lang="en-GB" sz="1800">
                          <a:solidFill>
                            <a:srgbClr val="FFFF00"/>
                          </a:solidFill>
                          <a:effectLst>
                            <a:outerShdw blurRad="38100" dist="38100" dir="2700000" algn="tl">
                              <a:srgbClr val="000000">
                                <a:alpha val="43137"/>
                              </a:srgbClr>
                            </a:outerShdw>
                          </a:effectLst>
                        </a:rPr>
                        <a:t>A </a:t>
                      </a:r>
                      <a:r>
                        <a:rPr lang="en-GB" sz="1800">
                          <a:solidFill>
                            <a:schemeClr val="bg1"/>
                          </a:solidFill>
                          <a:effectLst>
                            <a:outerShdw blurRad="38100" dist="38100" dir="2700000" algn="tl">
                              <a:srgbClr val="000000">
                                <a:alpha val="43137"/>
                              </a:srgbClr>
                            </a:outerShdw>
                          </a:effectLst>
                        </a:rPr>
                        <a:t>user/client</a:t>
                      </a:r>
                      <a:r>
                        <a:rPr lang="en-GB" sz="1800">
                          <a:solidFill>
                            <a:srgbClr val="FFFF00"/>
                          </a:solidFill>
                          <a:effectLst>
                            <a:outerShdw blurRad="38100" dist="38100" dir="2700000" algn="tl">
                              <a:srgbClr val="000000">
                                <a:alpha val="43137"/>
                              </a:srgbClr>
                            </a:outerShdw>
                          </a:effectLst>
                        </a:rPr>
                        <a:t> has been </a:t>
                      </a:r>
                      <a:r>
                        <a:rPr lang="en-GB" sz="1800">
                          <a:solidFill>
                            <a:schemeClr val="bg1"/>
                          </a:solidFill>
                          <a:effectLst>
                            <a:outerShdw blurRad="38100" dist="38100" dir="2700000" algn="tl">
                              <a:srgbClr val="000000">
                                <a:alpha val="43137"/>
                              </a:srgbClr>
                            </a:outerShdw>
                          </a:effectLst>
                        </a:rPr>
                        <a:t>clearly identified </a:t>
                      </a:r>
                      <a:r>
                        <a:rPr lang="en-GB" sz="1800">
                          <a:solidFill>
                            <a:srgbClr val="FFFF00"/>
                          </a:solidFill>
                          <a:effectLst>
                            <a:outerShdw blurRad="38100" dist="38100" dir="2700000" algn="tl">
                              <a:srgbClr val="000000">
                                <a:alpha val="43137"/>
                              </a:srgbClr>
                            </a:outerShdw>
                          </a:effectLst>
                        </a:rPr>
                        <a:t>and is </a:t>
                      </a:r>
                      <a:r>
                        <a:rPr lang="en-GB" sz="1800">
                          <a:solidFill>
                            <a:schemeClr val="bg1"/>
                          </a:solidFill>
                          <a:effectLst>
                            <a:outerShdw blurRad="38100" dist="38100" dir="2700000" algn="tl">
                              <a:srgbClr val="000000">
                                <a:alpha val="43137"/>
                              </a:srgbClr>
                            </a:outerShdw>
                          </a:effectLst>
                        </a:rPr>
                        <a:t>entirely relevant </a:t>
                      </a:r>
                      <a:r>
                        <a:rPr lang="en-GB" sz="1800">
                          <a:solidFill>
                            <a:srgbClr val="FFFF00"/>
                          </a:solidFill>
                          <a:effectLst>
                            <a:outerShdw blurRad="38100" dist="38100" dir="2700000" algn="tl">
                              <a:srgbClr val="000000">
                                <a:alpha val="43137"/>
                              </a:srgbClr>
                            </a:outerShdw>
                          </a:effectLst>
                        </a:rPr>
                        <a:t>in all aspects to the contextual challenge and student has undertaken a comprehensive investigation of their needs and wants, with a clear explanation and justification of all aspects of these.</a:t>
                      </a:r>
                    </a:p>
                  </a:txBody>
                  <a:tcPr anchor="ctr"/>
                </a:tc>
                <a:extLst>
                  <a:ext uri="{0D108BD9-81ED-4DB2-BD59-A6C34878D82A}">
                    <a16:rowId xmlns:a16="http://schemas.microsoft.com/office/drawing/2014/main" val="10002"/>
                  </a:ext>
                </a:extLst>
              </a:tr>
              <a:tr h="676085">
                <a:tc>
                  <a:txBody>
                    <a:bodyPr/>
                    <a:lstStyle/>
                    <a:p>
                      <a:r>
                        <a:rPr lang="en-GB" sz="1800">
                          <a:solidFill>
                            <a:srgbClr val="FFFF00"/>
                          </a:solidFill>
                          <a:effectLst>
                            <a:outerShdw blurRad="38100" dist="38100" dir="2700000" algn="tl">
                              <a:srgbClr val="000000">
                                <a:alpha val="43137"/>
                              </a:srgbClr>
                            </a:outerShdw>
                          </a:effectLst>
                        </a:rPr>
                        <a:t>Comprehensive </a:t>
                      </a:r>
                      <a:r>
                        <a:rPr lang="en-GB" sz="1800">
                          <a:solidFill>
                            <a:schemeClr val="bg1"/>
                          </a:solidFill>
                          <a:effectLst>
                            <a:outerShdw blurRad="38100" dist="38100" dir="2700000" algn="tl">
                              <a:srgbClr val="000000">
                                <a:alpha val="43137"/>
                              </a:srgbClr>
                            </a:outerShdw>
                          </a:effectLst>
                        </a:rPr>
                        <a:t>investigation into the work of others </a:t>
                      </a:r>
                      <a:r>
                        <a:rPr lang="en-GB" sz="1800">
                          <a:solidFill>
                            <a:srgbClr val="FFFF00"/>
                          </a:solidFill>
                          <a:effectLst>
                            <a:outerShdw blurRad="38100" dist="38100" dir="2700000" algn="tl">
                              <a:srgbClr val="000000">
                                <a:alpha val="43137"/>
                              </a:srgbClr>
                            </a:outerShdw>
                          </a:effectLst>
                        </a:rPr>
                        <a:t>that clearly </a:t>
                      </a:r>
                      <a:r>
                        <a:rPr lang="en-GB" sz="1800">
                          <a:solidFill>
                            <a:schemeClr val="bg1"/>
                          </a:solidFill>
                          <a:effectLst>
                            <a:outerShdw blurRad="38100" dist="38100" dir="2700000" algn="tl">
                              <a:srgbClr val="000000">
                                <a:alpha val="43137"/>
                              </a:srgbClr>
                            </a:outerShdw>
                          </a:effectLst>
                        </a:rPr>
                        <a:t>informs ideas</a:t>
                      </a:r>
                      <a:r>
                        <a:rPr lang="en-GB" sz="1800">
                          <a:solidFill>
                            <a:srgbClr val="FFFF00"/>
                          </a:solidFill>
                          <a:effectLst>
                            <a:outerShdw blurRad="38100" dist="38100" dir="2700000" algn="tl">
                              <a:srgbClr val="000000">
                                <a:alpha val="43137"/>
                              </a:srgbClr>
                            </a:outerShdw>
                          </a:effectLst>
                        </a:rPr>
                        <a:t>.</a:t>
                      </a:r>
                    </a:p>
                  </a:txBody>
                  <a:tcPr anchor="ctr"/>
                </a:tc>
                <a:extLst>
                  <a:ext uri="{0D108BD9-81ED-4DB2-BD59-A6C34878D82A}">
                    <a16:rowId xmlns:a16="http://schemas.microsoft.com/office/drawing/2014/main" val="10003"/>
                  </a:ext>
                </a:extLst>
              </a:tr>
              <a:tr h="676085">
                <a:tc>
                  <a:txBody>
                    <a:bodyPr/>
                    <a:lstStyle/>
                    <a:p>
                      <a:r>
                        <a:rPr lang="en-GB" sz="1800">
                          <a:solidFill>
                            <a:srgbClr val="FFFF00"/>
                          </a:solidFill>
                          <a:effectLst>
                            <a:outerShdw blurRad="38100" dist="38100" dir="2700000" algn="tl">
                              <a:srgbClr val="000000">
                                <a:alpha val="43137"/>
                              </a:srgbClr>
                            </a:outerShdw>
                          </a:effectLst>
                        </a:rPr>
                        <a:t>Excellent design focus and full </a:t>
                      </a:r>
                      <a:r>
                        <a:rPr lang="en-GB" sz="1800">
                          <a:solidFill>
                            <a:schemeClr val="bg1"/>
                          </a:solidFill>
                          <a:effectLst>
                            <a:outerShdw blurRad="38100" dist="38100" dir="2700000" algn="tl">
                              <a:srgbClr val="000000">
                                <a:alpha val="43137"/>
                              </a:srgbClr>
                            </a:outerShdw>
                          </a:effectLst>
                        </a:rPr>
                        <a:t>understanding of the impact on society </a:t>
                      </a:r>
                      <a:r>
                        <a:rPr lang="en-GB" sz="1800">
                          <a:solidFill>
                            <a:srgbClr val="FFFF00"/>
                          </a:solidFill>
                          <a:effectLst>
                            <a:outerShdw blurRad="38100" dist="38100" dir="2700000" algn="tl">
                              <a:srgbClr val="000000">
                                <a:alpha val="43137"/>
                              </a:srgbClr>
                            </a:outerShdw>
                          </a:effectLst>
                        </a:rPr>
                        <a:t>including; economic and social effects.</a:t>
                      </a:r>
                    </a:p>
                  </a:txBody>
                  <a:tcPr anchor="ctr"/>
                </a:tc>
                <a:extLst>
                  <a:ext uri="{0D108BD9-81ED-4DB2-BD59-A6C34878D82A}">
                    <a16:rowId xmlns:a16="http://schemas.microsoft.com/office/drawing/2014/main" val="10004"/>
                  </a:ext>
                </a:extLst>
              </a:tr>
              <a:tr h="965836">
                <a:tc>
                  <a:txBody>
                    <a:bodyPr/>
                    <a:lstStyle/>
                    <a:p>
                      <a:r>
                        <a:rPr lang="en-GB" sz="1800">
                          <a:solidFill>
                            <a:srgbClr val="FFFF00"/>
                          </a:solidFill>
                          <a:effectLst>
                            <a:outerShdw blurRad="38100" dist="38100" dir="2700000" algn="tl">
                              <a:srgbClr val="000000">
                                <a:alpha val="43137"/>
                              </a:srgbClr>
                            </a:outerShdw>
                          </a:effectLst>
                        </a:rPr>
                        <a:t>Extensive evidence that investigation of design possibilities has taken place throughout the project with excellent justification and understanding of possibilities identified.</a:t>
                      </a:r>
                    </a:p>
                  </a:txBody>
                  <a:tcPr anchor="ctr"/>
                </a:tc>
                <a:extLst>
                  <a:ext uri="{0D108BD9-81ED-4DB2-BD59-A6C34878D82A}">
                    <a16:rowId xmlns:a16="http://schemas.microsoft.com/office/drawing/2014/main" val="10005"/>
                  </a:ext>
                </a:extLst>
              </a:tr>
            </a:tbl>
          </a:graphicData>
        </a:graphic>
      </p:graphicFrame>
      <p:sp>
        <p:nvSpPr>
          <p:cNvPr id="7" name="TextBox 6"/>
          <p:cNvSpPr txBox="1"/>
          <p:nvPr/>
        </p:nvSpPr>
        <p:spPr>
          <a:xfrm>
            <a:off x="380999" y="954353"/>
            <a:ext cx="5715001" cy="3277820"/>
          </a:xfrm>
          <a:prstGeom prst="rect">
            <a:avLst/>
          </a:prstGeom>
          <a:noFill/>
        </p:spPr>
        <p:txBody>
          <a:bodyPr wrap="square" rtlCol="0">
            <a:spAutoFit/>
          </a:bodyPr>
          <a:lstStyle/>
          <a:p>
            <a:pPr>
              <a:spcAft>
                <a:spcPts val="600"/>
              </a:spcAft>
            </a:pPr>
            <a:r>
              <a:rPr lang="en-GB" sz="3200" b="1">
                <a:solidFill>
                  <a:srgbClr val="92D050"/>
                </a:solidFill>
                <a:effectLst>
                  <a:outerShdw blurRad="38100" dist="38100" dir="2700000" algn="tl">
                    <a:srgbClr val="000000">
                      <a:alpha val="43137"/>
                    </a:srgbClr>
                  </a:outerShdw>
                </a:effectLst>
                <a:latin typeface="Century Gothic" panose="020B0502020202020204" pitchFamily="34" charset="0"/>
              </a:rPr>
              <a:t>Section A </a:t>
            </a:r>
            <a:r>
              <a:rPr lang="en-GB" sz="2800" b="1">
                <a:solidFill>
                  <a:srgbClr val="00B0F0"/>
                </a:solidFill>
                <a:effectLst>
                  <a:outerShdw blurRad="38100" dist="38100" dir="2700000" algn="tl">
                    <a:srgbClr val="000000">
                      <a:alpha val="43137"/>
                    </a:srgbClr>
                  </a:outerShdw>
                </a:effectLst>
                <a:latin typeface="Century Gothic" panose="020B0502020202020204" pitchFamily="34" charset="0"/>
              </a:rPr>
              <a:t>Identifying and investigating design possibilities</a:t>
            </a:r>
            <a:endParaRPr lang="en-GB">
              <a:solidFill>
                <a:srgbClr val="00B0F0"/>
              </a:solidFill>
              <a:effectLst>
                <a:outerShdw blurRad="38100" dist="38100" dir="2700000" algn="tl">
                  <a:srgbClr val="000000">
                    <a:alpha val="43137"/>
                  </a:srgbClr>
                </a:outerShdw>
              </a:effectLst>
              <a:latin typeface="Century Gothic" panose="020B0502020202020204" pitchFamily="34" charset="0"/>
            </a:endParaRPr>
          </a:p>
          <a:p>
            <a:pPr marL="342900" indent="-342900">
              <a:spcAft>
                <a:spcPts val="600"/>
              </a:spcAft>
              <a:buFont typeface="Arial" panose="020B0604020202020204" pitchFamily="34" charset="0"/>
              <a:buChar char="•"/>
            </a:pPr>
            <a:r>
              <a:rPr lang="en-GB" sz="2200">
                <a:solidFill>
                  <a:schemeClr val="bg1"/>
                </a:solidFill>
                <a:effectLst>
                  <a:outerShdw blurRad="38100" dist="38100" dir="2700000" algn="tl">
                    <a:srgbClr val="000000">
                      <a:alpha val="43137"/>
                    </a:srgbClr>
                  </a:outerShdw>
                </a:effectLst>
                <a:latin typeface="Century Gothic" panose="020B0502020202020204" pitchFamily="34" charset="0"/>
              </a:rPr>
              <a:t>There will be assessment criteria for each section of your NEA.</a:t>
            </a:r>
          </a:p>
          <a:p>
            <a:pPr marL="342900" indent="-342900">
              <a:spcAft>
                <a:spcPts val="600"/>
              </a:spcAft>
              <a:buFont typeface="Arial" panose="020B0604020202020204" pitchFamily="34" charset="0"/>
              <a:buChar char="•"/>
            </a:pPr>
            <a:r>
              <a:rPr lang="en-GB" sz="2200" b="1">
                <a:solidFill>
                  <a:srgbClr val="FFC000"/>
                </a:solidFill>
                <a:effectLst>
                  <a:outerShdw blurRad="38100" dist="38100" dir="2700000" algn="tl">
                    <a:srgbClr val="000000">
                      <a:alpha val="43137"/>
                    </a:srgbClr>
                  </a:outerShdw>
                </a:effectLst>
                <a:latin typeface="Century Gothic" panose="020B0502020202020204" pitchFamily="34" charset="0"/>
              </a:rPr>
              <a:t>Section A carries a total of 10 marks</a:t>
            </a:r>
            <a:r>
              <a:rPr lang="en-GB" sz="2200">
                <a:solidFill>
                  <a:schemeClr val="bg1"/>
                </a:solidFill>
                <a:effectLst>
                  <a:outerShdw blurRad="38100" dist="38100" dir="2700000" algn="tl">
                    <a:srgbClr val="000000">
                      <a:alpha val="43137"/>
                    </a:srgbClr>
                  </a:outerShdw>
                </a:effectLst>
                <a:latin typeface="Century Gothic" panose="020B0502020202020204" pitchFamily="34" charset="0"/>
              </a:rPr>
              <a:t>. </a:t>
            </a:r>
          </a:p>
          <a:p>
            <a:pPr marL="342900" indent="-342900">
              <a:spcAft>
                <a:spcPts val="600"/>
              </a:spcAft>
              <a:buFont typeface="Arial" panose="020B0604020202020204" pitchFamily="34" charset="0"/>
              <a:buChar char="•"/>
            </a:pPr>
            <a:r>
              <a:rPr lang="en-GB" sz="2200">
                <a:solidFill>
                  <a:schemeClr val="bg1"/>
                </a:solidFill>
                <a:effectLst>
                  <a:outerShdw blurRad="38100" dist="38100" dir="2700000" algn="tl">
                    <a:srgbClr val="000000">
                      <a:alpha val="43137"/>
                    </a:srgbClr>
                  </a:outerShdw>
                </a:effectLst>
                <a:latin typeface="Century Gothic" panose="020B0502020202020204" pitchFamily="34" charset="0"/>
              </a:rPr>
              <a:t>In order to achieve full marks for this section, your work will need to fulfil the criteria shown in the table.</a:t>
            </a:r>
          </a:p>
        </p:txBody>
      </p:sp>
      <p:sp>
        <p:nvSpPr>
          <p:cNvPr id="8" name="Rounded Rectangular Callout 7"/>
          <p:cNvSpPr/>
          <p:nvPr/>
        </p:nvSpPr>
        <p:spPr>
          <a:xfrm>
            <a:off x="2286482" y="4516916"/>
            <a:ext cx="3651609" cy="1872868"/>
          </a:xfrm>
          <a:prstGeom prst="wedgeRoundRectCallout">
            <a:avLst>
              <a:gd name="adj1" fmla="val -69111"/>
              <a:gd name="adj2" fmla="val 32541"/>
              <a:gd name="adj3" fmla="val 16667"/>
            </a:avLst>
          </a:prstGeom>
          <a:solidFill>
            <a:srgbClr val="7030A0"/>
          </a:solid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rgbClr val="FFFF00"/>
                </a:solidFill>
                <a:effectLst>
                  <a:outerShdw blurRad="38100" dist="38100" dir="2700000" algn="tl">
                    <a:srgbClr val="000000">
                      <a:alpha val="43137"/>
                    </a:srgbClr>
                  </a:outerShdw>
                </a:effectLst>
                <a:latin typeface="Century Gothic" panose="020B0502020202020204" pitchFamily="34" charset="0"/>
              </a:rPr>
              <a:t>Don’t just rely on templates given by your teacher.</a:t>
            </a:r>
          </a:p>
          <a:p>
            <a:pPr algn="ctr"/>
            <a:r>
              <a:rPr lang="en-GB">
                <a:solidFill>
                  <a:srgbClr val="FFFF00"/>
                </a:solidFill>
                <a:effectLst>
                  <a:outerShdw blurRad="38100" dist="38100" dir="2700000" algn="tl">
                    <a:srgbClr val="000000">
                      <a:alpha val="43137"/>
                    </a:srgbClr>
                  </a:outerShdw>
                </a:effectLst>
                <a:latin typeface="Century Gothic" panose="020B0502020202020204" pitchFamily="34" charset="0"/>
              </a:rPr>
              <a:t>Reading the criteria will help you better understand what is required.</a:t>
            </a:r>
            <a:endParaRPr lang="en-GB" sz="1400">
              <a:solidFill>
                <a:srgbClr val="FFFF00"/>
              </a:solidFill>
              <a:effectLst>
                <a:outerShdw blurRad="38100" dist="38100" dir="2700000" algn="tl">
                  <a:srgbClr val="000000">
                    <a:alpha val="43137"/>
                  </a:srgbClr>
                </a:outerShdw>
              </a:effectLst>
              <a:latin typeface="Century Gothic" panose="020B0502020202020204" pitchFamily="34" charset="0"/>
            </a:endParaRPr>
          </a:p>
        </p:txBody>
      </p:sp>
    </p:spTree>
    <p:extLst>
      <p:ext uri="{BB962C8B-B14F-4D97-AF65-F5344CB8AC3E}">
        <p14:creationId xmlns:p14="http://schemas.microsoft.com/office/powerpoint/2010/main" val="218311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8" name="Picture 7" descr="Graphical user interface, text&#10;&#10;Description automatically generated">
            <a:extLst>
              <a:ext uri="{FF2B5EF4-FFF2-40B4-BE49-F238E27FC236}">
                <a16:creationId xmlns:a16="http://schemas.microsoft.com/office/drawing/2014/main" id="{1E681ABC-066E-D344-AA8D-A490BAC90401}"/>
              </a:ext>
            </a:extLst>
          </p:cNvPr>
          <p:cNvPicPr>
            <a:picLocks noChangeAspect="1"/>
          </p:cNvPicPr>
          <p:nvPr/>
        </p:nvPicPr>
        <p:blipFill rotWithShape="1">
          <a:blip r:embed="rId4">
            <a:extLst>
              <a:ext uri="{28A0092B-C50C-407E-A947-70E740481C1C}">
                <a14:useLocalDpi xmlns:a14="http://schemas.microsoft.com/office/drawing/2010/main" val="0"/>
              </a:ext>
            </a:extLst>
          </a:blip>
          <a:srcRect r="-70"/>
          <a:stretch/>
        </p:blipFill>
        <p:spPr>
          <a:xfrm>
            <a:off x="3063380" y="261043"/>
            <a:ext cx="8935332" cy="6335913"/>
          </a:xfrm>
          <a:prstGeom prst="rect">
            <a:avLst/>
          </a:prstGeom>
        </p:spPr>
      </p:pic>
      <p:pic>
        <p:nvPicPr>
          <p:cNvPr id="6" name="Picture 5">
            <a:extLst>
              <a:ext uri="{FF2B5EF4-FFF2-40B4-BE49-F238E27FC236}">
                <a16:creationId xmlns:a16="http://schemas.microsoft.com/office/drawing/2014/main" id="{ED9E4318-05F4-6C45-A525-26605D95979A}"/>
              </a:ext>
            </a:extLst>
          </p:cNvPr>
          <p:cNvPicPr>
            <a:picLocks noChangeAspect="1"/>
          </p:cNvPicPr>
          <p:nvPr/>
        </p:nvPicPr>
        <p:blipFill>
          <a:blip r:embed="rId5"/>
          <a:stretch>
            <a:fillRect/>
          </a:stretch>
        </p:blipFill>
        <p:spPr>
          <a:xfrm rot="21045064">
            <a:off x="309618" y="4447475"/>
            <a:ext cx="1667246" cy="1917333"/>
          </a:xfrm>
          <a:prstGeom prst="rect">
            <a:avLst/>
          </a:prstGeom>
          <a:effectLst>
            <a:outerShdw blurRad="50800" dist="38100" dir="2700000" algn="tl" rotWithShape="0">
              <a:prstClr val="black">
                <a:alpha val="40000"/>
              </a:prstClr>
            </a:outerShdw>
          </a:effectLst>
        </p:spPr>
      </p:pic>
      <p:sp>
        <p:nvSpPr>
          <p:cNvPr id="9" name="Rounded Rectangular Callout 8">
            <a:extLst>
              <a:ext uri="{FF2B5EF4-FFF2-40B4-BE49-F238E27FC236}">
                <a16:creationId xmlns:a16="http://schemas.microsoft.com/office/drawing/2014/main" id="{97C40F2C-293C-754E-8D0C-FBC5A87978D7}"/>
              </a:ext>
            </a:extLst>
          </p:cNvPr>
          <p:cNvSpPr/>
          <p:nvPr/>
        </p:nvSpPr>
        <p:spPr>
          <a:xfrm>
            <a:off x="2120108" y="4516916"/>
            <a:ext cx="4080864" cy="1705464"/>
          </a:xfrm>
          <a:prstGeom prst="wedgeRoundRectCallout">
            <a:avLst>
              <a:gd name="adj1" fmla="val -61187"/>
              <a:gd name="adj2" fmla="val 33136"/>
              <a:gd name="adj3" fmla="val 16667"/>
            </a:avLst>
          </a:prstGeom>
          <a:solidFill>
            <a:srgbClr val="7030A0"/>
          </a:solid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FFFF00"/>
                </a:solidFill>
                <a:effectLst>
                  <a:outerShdw blurRad="38100" dist="38100" dir="2700000" algn="tl">
                    <a:srgbClr val="000000">
                      <a:alpha val="43137"/>
                    </a:srgbClr>
                  </a:outerShdw>
                </a:effectLst>
                <a:latin typeface="Century Gothic" panose="020B0502020202020204" pitchFamily="34" charset="0"/>
              </a:rPr>
              <a:t>Following the mind map, this is the next page to complete.</a:t>
            </a:r>
          </a:p>
          <a:p>
            <a:pPr algn="ctr"/>
            <a:r>
              <a:rPr lang="en-GB" dirty="0">
                <a:solidFill>
                  <a:srgbClr val="FFFF00"/>
                </a:solidFill>
                <a:effectLst>
                  <a:outerShdw blurRad="38100" dist="38100" dir="2700000" algn="tl">
                    <a:srgbClr val="000000">
                      <a:alpha val="43137"/>
                    </a:srgbClr>
                  </a:outerShdw>
                </a:effectLst>
                <a:latin typeface="Century Gothic" panose="020B0502020202020204" pitchFamily="34" charset="0"/>
              </a:rPr>
              <a:t>Here you will choose the most suitable design possibility to go with for your NEA.</a:t>
            </a:r>
          </a:p>
        </p:txBody>
      </p:sp>
    </p:spTree>
    <p:extLst>
      <p:ext uri="{BB962C8B-B14F-4D97-AF65-F5344CB8AC3E}">
        <p14:creationId xmlns:p14="http://schemas.microsoft.com/office/powerpoint/2010/main" val="3083376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p:cNvSpPr txBox="1"/>
          <p:nvPr/>
        </p:nvSpPr>
        <p:spPr>
          <a:xfrm>
            <a:off x="380998" y="175678"/>
            <a:ext cx="8127381" cy="6463308"/>
          </a:xfrm>
          <a:prstGeom prst="rect">
            <a:avLst/>
          </a:prstGeom>
          <a:noFill/>
        </p:spPr>
        <p:txBody>
          <a:bodyPr wrap="square" rtlCol="0">
            <a:spAutoFit/>
          </a:bodyPr>
          <a:lstStyle/>
          <a:p>
            <a:pPr>
              <a:spcAft>
                <a:spcPts val="600"/>
              </a:spcAft>
            </a:pPr>
            <a:r>
              <a:rPr lang="en-GB" sz="4000" b="1" dirty="0">
                <a:solidFill>
                  <a:srgbClr val="92D050"/>
                </a:solidFill>
                <a:effectLst>
                  <a:outerShdw blurRad="38100" dist="38100" dir="2700000" algn="tl">
                    <a:srgbClr val="000000">
                      <a:alpha val="43137"/>
                    </a:srgbClr>
                  </a:outerShdw>
                </a:effectLst>
                <a:latin typeface="Century Gothic" panose="020B0502020202020204" pitchFamily="34" charset="0"/>
              </a:rPr>
              <a:t>Investigating your design idea</a:t>
            </a:r>
            <a:endParaRPr lang="en-GB" sz="2400" dirty="0">
              <a:solidFill>
                <a:srgbClr val="92D050"/>
              </a:solidFill>
              <a:effectLst>
                <a:outerShdw blurRad="38100" dist="38100" dir="2700000" algn="tl">
                  <a:srgbClr val="000000">
                    <a:alpha val="43137"/>
                  </a:srgbClr>
                </a:outerShdw>
              </a:effectLst>
              <a:latin typeface="Century Gothic" panose="020B0502020202020204" pitchFamily="34" charset="0"/>
            </a:endParaRPr>
          </a:p>
          <a:p>
            <a:pPr>
              <a:spcAft>
                <a:spcPts val="600"/>
              </a:spcAft>
            </a:pPr>
            <a: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t>Design possibility</a:t>
            </a:r>
          </a:p>
          <a:p>
            <a:pPr>
              <a:spcAft>
                <a:spcPts val="600"/>
              </a:spcAft>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Here, you need to state which design possibility you have chosen? Justify your choice.  What will it do? What type of person would benefit from such a product? Where and when would it be used?</a:t>
            </a:r>
          </a:p>
          <a:p>
            <a:pPr>
              <a:spcAft>
                <a:spcPts val="600"/>
              </a:spcAft>
            </a:pPr>
            <a: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t>Client</a:t>
            </a:r>
            <a:endParaRPr lang="en-GB" sz="2000" b="1" dirty="0">
              <a:solidFill>
                <a:srgbClr val="00B0F0"/>
              </a:solidFill>
              <a:effectLst>
                <a:outerShdw blurRad="38100" dist="38100" dir="2700000" algn="tl">
                  <a:srgbClr val="000000">
                    <a:alpha val="43137"/>
                  </a:srgbClr>
                </a:outerShdw>
              </a:effectLst>
              <a:latin typeface="Century Gothic" panose="020B0502020202020204" pitchFamily="34" charset="0"/>
            </a:endParaRPr>
          </a:p>
          <a:p>
            <a:pPr>
              <a:spcAft>
                <a:spcPts val="600"/>
              </a:spcAft>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Provide a brief profile of your potential client: Name, Age, Occupation. Provide a short description for why they are in need of such a product. Ask the question ‘is the client the user?’. If the answer is ‘no’, then you need to find information on the user or target market.</a:t>
            </a:r>
          </a:p>
          <a:p>
            <a:pPr>
              <a:spcAft>
                <a:spcPts val="600"/>
              </a:spcAft>
            </a:pPr>
            <a: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t>Problem</a:t>
            </a:r>
            <a:endParaRPr lang="en-GB" sz="2000" b="1" dirty="0">
              <a:solidFill>
                <a:srgbClr val="00B0F0"/>
              </a:solidFill>
              <a:effectLst>
                <a:outerShdw blurRad="38100" dist="38100" dir="2700000" algn="tl">
                  <a:srgbClr val="000000">
                    <a:alpha val="43137"/>
                  </a:srgbClr>
                </a:outerShdw>
              </a:effectLst>
              <a:latin typeface="Century Gothic" panose="020B0502020202020204" pitchFamily="34" charset="0"/>
            </a:endParaRPr>
          </a:p>
          <a:p>
            <a:pPr>
              <a:spcAft>
                <a:spcPts val="600"/>
              </a:spcAft>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Essentially, you need to justify why there is a need for such a product? What problems would it solve? How might this product be more suitable than any other existing product currently on the market?</a:t>
            </a:r>
          </a:p>
        </p:txBody>
      </p:sp>
      <p:pic>
        <p:nvPicPr>
          <p:cNvPr id="8" name="Picture 7" descr="Graphical user interface, text&#10;&#10;Description automatically generated">
            <a:extLst>
              <a:ext uri="{FF2B5EF4-FFF2-40B4-BE49-F238E27FC236}">
                <a16:creationId xmlns:a16="http://schemas.microsoft.com/office/drawing/2014/main" id="{1E681ABC-066E-D344-AA8D-A490BAC90401}"/>
              </a:ext>
            </a:extLst>
          </p:cNvPr>
          <p:cNvPicPr>
            <a:picLocks noChangeAspect="1"/>
          </p:cNvPicPr>
          <p:nvPr/>
        </p:nvPicPr>
        <p:blipFill rotWithShape="1">
          <a:blip r:embed="rId4">
            <a:extLst>
              <a:ext uri="{28A0092B-C50C-407E-A947-70E740481C1C}">
                <a14:useLocalDpi xmlns:a14="http://schemas.microsoft.com/office/drawing/2010/main" val="0"/>
              </a:ext>
            </a:extLst>
          </a:blip>
          <a:srcRect r="61333"/>
          <a:stretch/>
        </p:blipFill>
        <p:spPr>
          <a:xfrm>
            <a:off x="8739351" y="239376"/>
            <a:ext cx="3452649" cy="6335913"/>
          </a:xfrm>
          <a:prstGeom prst="rect">
            <a:avLst/>
          </a:prstGeom>
        </p:spPr>
      </p:pic>
    </p:spTree>
    <p:extLst>
      <p:ext uri="{BB962C8B-B14F-4D97-AF65-F5344CB8AC3E}">
        <p14:creationId xmlns:p14="http://schemas.microsoft.com/office/powerpoint/2010/main" val="495663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p:cNvSpPr txBox="1"/>
          <p:nvPr/>
        </p:nvSpPr>
        <p:spPr>
          <a:xfrm>
            <a:off x="380999" y="175678"/>
            <a:ext cx="5975196" cy="5539978"/>
          </a:xfrm>
          <a:prstGeom prst="rect">
            <a:avLst/>
          </a:prstGeom>
          <a:noFill/>
        </p:spPr>
        <p:txBody>
          <a:bodyPr wrap="square" rtlCol="0">
            <a:spAutoFit/>
          </a:bodyPr>
          <a:lstStyle/>
          <a:p>
            <a:pPr>
              <a:spcAft>
                <a:spcPts val="600"/>
              </a:spcAft>
            </a:pPr>
            <a:r>
              <a:rPr lang="en-GB" sz="2800" b="1" dirty="0">
                <a:solidFill>
                  <a:srgbClr val="92D050"/>
                </a:solidFill>
                <a:effectLst>
                  <a:outerShdw blurRad="38100" dist="38100" dir="2700000" algn="tl">
                    <a:srgbClr val="000000">
                      <a:alpha val="43137"/>
                    </a:srgbClr>
                  </a:outerShdw>
                </a:effectLst>
                <a:latin typeface="Century Gothic" panose="020B0502020202020204" pitchFamily="34" charset="0"/>
              </a:rPr>
              <a:t>Investigating your design idea</a:t>
            </a:r>
            <a:endParaRPr lang="en-GB" sz="1600" dirty="0">
              <a:solidFill>
                <a:srgbClr val="92D050"/>
              </a:solidFill>
              <a:effectLst>
                <a:outerShdw blurRad="38100" dist="38100" dir="2700000" algn="tl">
                  <a:srgbClr val="000000">
                    <a:alpha val="43137"/>
                  </a:srgbClr>
                </a:outerShdw>
              </a:effectLst>
              <a:latin typeface="Century Gothic" panose="020B0502020202020204" pitchFamily="34" charset="0"/>
            </a:endParaRPr>
          </a:p>
          <a:p>
            <a:pPr>
              <a:spcAft>
                <a:spcPts val="600"/>
              </a:spcAft>
            </a:pPr>
            <a: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t>Analysis of design idea</a:t>
            </a:r>
          </a:p>
          <a:p>
            <a:pPr>
              <a:spcAft>
                <a:spcPts val="600"/>
              </a:spcAft>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Here, you need to state which design possibility you have chosen? Justify your choice.  What will it do? What type of person would benefit from such a product? Where and when would it be used?</a:t>
            </a:r>
          </a:p>
          <a:p>
            <a:pPr>
              <a:spcAft>
                <a:spcPts val="600"/>
              </a:spcAft>
            </a:pPr>
            <a: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t>Research plan</a:t>
            </a:r>
          </a:p>
          <a:p>
            <a:pPr>
              <a:spcAft>
                <a:spcPts val="600"/>
              </a:spcAft>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You need to plan out the different areas of research that you need to conduct. </a:t>
            </a:r>
          </a:p>
          <a:p>
            <a:pPr>
              <a:spcAft>
                <a:spcPts val="600"/>
              </a:spcAft>
            </a:pPr>
            <a:r>
              <a:rPr lang="en-GB" sz="2000" b="1" dirty="0">
                <a:solidFill>
                  <a:srgbClr val="FFC000"/>
                </a:solidFill>
                <a:effectLst>
                  <a:outerShdw blurRad="38100" dist="38100" dir="2700000" algn="tl">
                    <a:srgbClr val="000000">
                      <a:alpha val="43137"/>
                    </a:srgbClr>
                  </a:outerShdw>
                </a:effectLst>
                <a:latin typeface="Century Gothic" panose="020B0502020202020204" pitchFamily="34" charset="0"/>
              </a:rPr>
              <a:t>What do I research?</a:t>
            </a:r>
          </a:p>
          <a:p>
            <a:pPr>
              <a:spcAft>
                <a:spcPts val="600"/>
              </a:spcAft>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Your analysis should have raised thoughts and questions that you don’t yet know the answers to, or that need to be explored. This is why the role of research is so important!</a:t>
            </a:r>
          </a:p>
        </p:txBody>
      </p:sp>
      <p:pic>
        <p:nvPicPr>
          <p:cNvPr id="8" name="Picture 7" descr="Graphical user interface, text&#10;&#10;Description automatically generated">
            <a:extLst>
              <a:ext uri="{FF2B5EF4-FFF2-40B4-BE49-F238E27FC236}">
                <a16:creationId xmlns:a16="http://schemas.microsoft.com/office/drawing/2014/main" id="{1E681ABC-066E-D344-AA8D-A490BAC90401}"/>
              </a:ext>
            </a:extLst>
          </p:cNvPr>
          <p:cNvPicPr>
            <a:picLocks noChangeAspect="1"/>
          </p:cNvPicPr>
          <p:nvPr/>
        </p:nvPicPr>
        <p:blipFill rotWithShape="1">
          <a:blip r:embed="rId4">
            <a:extLst>
              <a:ext uri="{28A0092B-C50C-407E-A947-70E740481C1C}">
                <a14:useLocalDpi xmlns:a14="http://schemas.microsoft.com/office/drawing/2010/main" val="0"/>
              </a:ext>
            </a:extLst>
          </a:blip>
          <a:srcRect l="38464" r="-283"/>
          <a:stretch/>
        </p:blipFill>
        <p:spPr>
          <a:xfrm>
            <a:off x="6445405" y="346409"/>
            <a:ext cx="5519854" cy="6335913"/>
          </a:xfrm>
          <a:prstGeom prst="rect">
            <a:avLst/>
          </a:prstGeom>
        </p:spPr>
      </p:pic>
    </p:spTree>
    <p:extLst>
      <p:ext uri="{BB962C8B-B14F-4D97-AF65-F5344CB8AC3E}">
        <p14:creationId xmlns:p14="http://schemas.microsoft.com/office/powerpoint/2010/main" val="3427181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p:cNvSpPr txBox="1"/>
          <p:nvPr/>
        </p:nvSpPr>
        <p:spPr>
          <a:xfrm>
            <a:off x="380999" y="175678"/>
            <a:ext cx="5975196" cy="2646878"/>
          </a:xfrm>
          <a:prstGeom prst="rect">
            <a:avLst/>
          </a:prstGeom>
          <a:noFill/>
        </p:spPr>
        <p:txBody>
          <a:bodyPr wrap="square" rtlCol="0">
            <a:spAutoFit/>
          </a:bodyPr>
          <a:lstStyle/>
          <a:p>
            <a:pPr>
              <a:spcAft>
                <a:spcPts val="600"/>
              </a:spcAft>
            </a:pPr>
            <a:r>
              <a:rPr lang="en-GB" sz="2800" b="1" dirty="0">
                <a:solidFill>
                  <a:srgbClr val="92D050"/>
                </a:solidFill>
                <a:effectLst>
                  <a:outerShdw blurRad="38100" dist="38100" dir="2700000" algn="tl">
                    <a:srgbClr val="000000">
                      <a:alpha val="43137"/>
                    </a:srgbClr>
                  </a:outerShdw>
                </a:effectLst>
                <a:latin typeface="Century Gothic" panose="020B0502020202020204" pitchFamily="34" charset="0"/>
              </a:rPr>
              <a:t>Investigating your design idea</a:t>
            </a:r>
            <a:endParaRPr lang="en-GB" sz="1600" dirty="0">
              <a:solidFill>
                <a:srgbClr val="92D050"/>
              </a:solidFill>
              <a:effectLst>
                <a:outerShdw blurRad="38100" dist="38100" dir="2700000" algn="tl">
                  <a:srgbClr val="000000">
                    <a:alpha val="43137"/>
                  </a:srgbClr>
                </a:outerShdw>
              </a:effectLst>
              <a:latin typeface="Century Gothic" panose="020B0502020202020204" pitchFamily="34" charset="0"/>
            </a:endParaRPr>
          </a:p>
          <a:p>
            <a:pPr>
              <a:spcAft>
                <a:spcPts val="600"/>
              </a:spcAft>
            </a:pPr>
            <a:r>
              <a:rPr lang="en-GB" sz="2800" b="1" dirty="0">
                <a:solidFill>
                  <a:srgbClr val="00B0F0"/>
                </a:solidFill>
                <a:effectLst>
                  <a:outerShdw blurRad="38100" dist="38100" dir="2700000" algn="tl">
                    <a:srgbClr val="000000">
                      <a:alpha val="43137"/>
                    </a:srgbClr>
                  </a:outerShdw>
                </a:effectLst>
                <a:latin typeface="Century Gothic" panose="020B0502020202020204" pitchFamily="34" charset="0"/>
              </a:rPr>
              <a:t>Analysis of design idea</a:t>
            </a:r>
          </a:p>
          <a:p>
            <a:pPr>
              <a:spcAft>
                <a:spcPts val="600"/>
              </a:spcAft>
            </a:pPr>
            <a:r>
              <a:rPr lang="en-GB" sz="2000" dirty="0">
                <a:solidFill>
                  <a:schemeClr val="bg1"/>
                </a:solidFill>
                <a:effectLst>
                  <a:outerShdw blurRad="38100" dist="38100" dir="2700000" algn="tl">
                    <a:srgbClr val="000000">
                      <a:alpha val="43137"/>
                    </a:srgbClr>
                  </a:outerShdw>
                </a:effectLst>
                <a:latin typeface="Century Gothic" panose="020B0502020202020204" pitchFamily="34" charset="0"/>
              </a:rPr>
              <a:t>Here, you need to state which design possibility you have chosen? Justify your choice.  What will it do? What type of person would benefit from such a product? Where and when would it be used?</a:t>
            </a:r>
          </a:p>
        </p:txBody>
      </p:sp>
      <p:pic>
        <p:nvPicPr>
          <p:cNvPr id="8" name="Picture 7" descr="Graphical user interface, text&#10;&#10;Description automatically generated">
            <a:extLst>
              <a:ext uri="{FF2B5EF4-FFF2-40B4-BE49-F238E27FC236}">
                <a16:creationId xmlns:a16="http://schemas.microsoft.com/office/drawing/2014/main" id="{1E681ABC-066E-D344-AA8D-A490BAC90401}"/>
              </a:ext>
            </a:extLst>
          </p:cNvPr>
          <p:cNvPicPr>
            <a:picLocks noChangeAspect="1"/>
          </p:cNvPicPr>
          <p:nvPr/>
        </p:nvPicPr>
        <p:blipFill rotWithShape="1">
          <a:blip r:embed="rId4">
            <a:extLst>
              <a:ext uri="{28A0092B-C50C-407E-A947-70E740481C1C}">
                <a14:useLocalDpi xmlns:a14="http://schemas.microsoft.com/office/drawing/2010/main" val="0"/>
              </a:ext>
            </a:extLst>
          </a:blip>
          <a:srcRect l="38464" r="-283"/>
          <a:stretch/>
        </p:blipFill>
        <p:spPr>
          <a:xfrm>
            <a:off x="6445405" y="346409"/>
            <a:ext cx="5519854" cy="6335913"/>
          </a:xfrm>
          <a:prstGeom prst="rect">
            <a:avLst/>
          </a:prstGeom>
        </p:spPr>
      </p:pic>
    </p:spTree>
    <p:extLst>
      <p:ext uri="{BB962C8B-B14F-4D97-AF65-F5344CB8AC3E}">
        <p14:creationId xmlns:p14="http://schemas.microsoft.com/office/powerpoint/2010/main" val="1340460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sp>
        <p:nvSpPr>
          <p:cNvPr id="7" name="TextBox 6"/>
          <p:cNvSpPr txBox="1"/>
          <p:nvPr/>
        </p:nvSpPr>
        <p:spPr>
          <a:xfrm>
            <a:off x="380999" y="954353"/>
            <a:ext cx="3900056" cy="5416868"/>
          </a:xfrm>
          <a:prstGeom prst="rect">
            <a:avLst/>
          </a:prstGeom>
          <a:noFill/>
        </p:spPr>
        <p:txBody>
          <a:bodyPr wrap="square" rtlCol="0">
            <a:spAutoFit/>
          </a:bodyPr>
          <a:lstStyle/>
          <a:p>
            <a:pPr>
              <a:spcAft>
                <a:spcPts val="1200"/>
              </a:spcAft>
            </a:pPr>
            <a:r>
              <a:rPr lang="en-GB" sz="3600" b="1" dirty="0">
                <a:solidFill>
                  <a:srgbClr val="0070C0"/>
                </a:solidFill>
                <a:effectLst>
                  <a:outerShdw blurRad="38100" dist="38100" dir="2700000" algn="tl">
                    <a:srgbClr val="000000">
                      <a:alpha val="43137"/>
                    </a:srgbClr>
                  </a:outerShdw>
                </a:effectLst>
                <a:latin typeface="Century Gothic" panose="020B0502020202020204" pitchFamily="34" charset="0"/>
              </a:rPr>
              <a:t>Research Plan</a:t>
            </a:r>
            <a:endParaRPr lang="en-GB" sz="2000" dirty="0">
              <a:solidFill>
                <a:srgbClr val="0070C0"/>
              </a:solidFill>
              <a:effectLst>
                <a:outerShdw blurRad="38100" dist="38100" dir="2700000" algn="tl">
                  <a:srgbClr val="000000">
                    <a:alpha val="43137"/>
                  </a:srgbClr>
                </a:outerShdw>
              </a:effectLst>
              <a:latin typeface="Century Gothic" panose="020B0502020202020204" pitchFamily="34" charset="0"/>
            </a:endParaRPr>
          </a:p>
          <a:p>
            <a:pPr>
              <a:spcAft>
                <a:spcPts val="1200"/>
              </a:spcAft>
            </a:pPr>
            <a:r>
              <a:rPr lang="en-GB" sz="1600" dirty="0">
                <a:solidFill>
                  <a:srgbClr val="FFFF00"/>
                </a:solidFill>
                <a:effectLst>
                  <a:outerShdw blurRad="38100" dist="38100" dir="2700000" algn="tl">
                    <a:srgbClr val="000000">
                      <a:alpha val="43137"/>
                    </a:srgbClr>
                  </a:outerShdw>
                </a:effectLst>
                <a:latin typeface="Century Gothic" panose="020B0502020202020204" pitchFamily="34" charset="0"/>
              </a:rPr>
              <a:t>You should now have a breakdown of the research tasks you will need to carry that will help to design a successful product.</a:t>
            </a:r>
          </a:p>
          <a:p>
            <a:pPr>
              <a:spcAft>
                <a:spcPts val="1200"/>
              </a:spcAft>
            </a:pPr>
            <a:r>
              <a:rPr lang="en-GB" sz="1600" dirty="0">
                <a:solidFill>
                  <a:srgbClr val="FFFF00"/>
                </a:solidFill>
                <a:effectLst>
                  <a:outerShdw blurRad="38100" dist="38100" dir="2700000" algn="tl">
                    <a:srgbClr val="000000">
                      <a:alpha val="43137"/>
                    </a:srgbClr>
                  </a:outerShdw>
                </a:effectLst>
                <a:latin typeface="Century Gothic" panose="020B0502020202020204" pitchFamily="34" charset="0"/>
              </a:rPr>
              <a:t>Within your research </a:t>
            </a: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YOU MUST ENSURE </a:t>
            </a:r>
            <a:r>
              <a:rPr lang="en-GB" sz="1600" dirty="0">
                <a:solidFill>
                  <a:srgbClr val="FFFF00"/>
                </a:solidFill>
                <a:effectLst>
                  <a:outerShdw blurRad="38100" dist="38100" dir="2700000" algn="tl">
                    <a:srgbClr val="000000">
                      <a:alpha val="43137"/>
                    </a:srgbClr>
                  </a:outerShdw>
                </a:effectLst>
                <a:latin typeface="Century Gothic" panose="020B0502020202020204" pitchFamily="34" charset="0"/>
              </a:rPr>
              <a:t>that:</a:t>
            </a:r>
          </a:p>
          <a:p>
            <a:pPr marL="342900" indent="-342900">
              <a:spcAft>
                <a:spcPts val="1200"/>
              </a:spcAft>
              <a:buFont typeface="Arial" panose="020B0604020202020204" pitchFamily="34" charset="0"/>
              <a:buChar char="•"/>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A user/</a:t>
            </a:r>
            <a:r>
              <a:rPr lang="en-GB" sz="1400" b="1" dirty="0">
                <a:solidFill>
                  <a:schemeClr val="bg1"/>
                </a:solidFill>
                <a:effectLst>
                  <a:outerShdw blurRad="38100" dist="38100" dir="2700000" algn="tl">
                    <a:srgbClr val="000000">
                      <a:alpha val="43137"/>
                    </a:srgbClr>
                  </a:outerShdw>
                </a:effectLst>
                <a:latin typeface="Century Gothic" panose="020B0502020202020204" pitchFamily="34" charset="0"/>
              </a:rPr>
              <a:t>client has been clearly identified </a:t>
            </a: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and is entirely relevant.</a:t>
            </a:r>
          </a:p>
          <a:p>
            <a:pPr marL="342900" indent="-342900">
              <a:spcAft>
                <a:spcPts val="1200"/>
              </a:spcAft>
              <a:buFont typeface="Arial" panose="020B0604020202020204" pitchFamily="34" charset="0"/>
              <a:buChar char="•"/>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You have undertaken a comprehensive </a:t>
            </a:r>
            <a:r>
              <a:rPr lang="en-GB" sz="1400" b="1" dirty="0">
                <a:solidFill>
                  <a:schemeClr val="bg1"/>
                </a:solidFill>
                <a:effectLst>
                  <a:outerShdw blurRad="38100" dist="38100" dir="2700000" algn="tl">
                    <a:srgbClr val="000000">
                      <a:alpha val="43137"/>
                    </a:srgbClr>
                  </a:outerShdw>
                </a:effectLst>
                <a:latin typeface="Century Gothic" panose="020B0502020202020204" pitchFamily="34" charset="0"/>
              </a:rPr>
              <a:t>investigation of the clients needs </a:t>
            </a: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and wants.</a:t>
            </a:r>
          </a:p>
          <a:p>
            <a:pPr marL="342900" indent="-342900">
              <a:spcAft>
                <a:spcPts val="1200"/>
              </a:spcAft>
              <a:buFont typeface="Arial" panose="020B0604020202020204" pitchFamily="34" charset="0"/>
              <a:buChar char="•"/>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You have a comprehensive </a:t>
            </a:r>
            <a:r>
              <a:rPr lang="en-GB" sz="1400" b="1" dirty="0">
                <a:solidFill>
                  <a:schemeClr val="bg1"/>
                </a:solidFill>
                <a:effectLst>
                  <a:outerShdw blurRad="38100" dist="38100" dir="2700000" algn="tl">
                    <a:srgbClr val="000000">
                      <a:alpha val="43137"/>
                    </a:srgbClr>
                  </a:outerShdw>
                </a:effectLst>
                <a:latin typeface="Century Gothic" panose="020B0502020202020204" pitchFamily="34" charset="0"/>
              </a:rPr>
              <a:t>investigation into the work of others</a:t>
            </a: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 that clearly informs ideas.</a:t>
            </a:r>
          </a:p>
          <a:p>
            <a:pPr marL="342900" indent="-342900">
              <a:spcAft>
                <a:spcPts val="1200"/>
              </a:spcAft>
              <a:buFont typeface="Arial" panose="020B0604020202020204" pitchFamily="34" charset="0"/>
              <a:buChar char="•"/>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You demonstrate a full understanding of the </a:t>
            </a:r>
            <a:r>
              <a:rPr lang="en-GB" sz="1400" b="1" dirty="0">
                <a:solidFill>
                  <a:schemeClr val="bg1"/>
                </a:solidFill>
                <a:effectLst>
                  <a:outerShdw blurRad="38100" dist="38100" dir="2700000" algn="tl">
                    <a:srgbClr val="000000">
                      <a:alpha val="43137"/>
                    </a:srgbClr>
                  </a:outerShdw>
                </a:effectLst>
                <a:latin typeface="Century Gothic" panose="020B0502020202020204" pitchFamily="34" charset="0"/>
              </a:rPr>
              <a:t>impact on society </a:t>
            </a: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including; economic and social effects.</a:t>
            </a:r>
          </a:p>
        </p:txBody>
      </p:sp>
      <p:graphicFrame>
        <p:nvGraphicFramePr>
          <p:cNvPr id="8" name="Table 7">
            <a:extLst>
              <a:ext uri="{FF2B5EF4-FFF2-40B4-BE49-F238E27FC236}">
                <a16:creationId xmlns:a16="http://schemas.microsoft.com/office/drawing/2014/main" id="{89182BF2-1F08-0B4E-AD1E-45EA7960C813}"/>
              </a:ext>
            </a:extLst>
          </p:cNvPr>
          <p:cNvGraphicFramePr>
            <a:graphicFrameLocks noGrp="1"/>
          </p:cNvGraphicFramePr>
          <p:nvPr>
            <p:extLst>
              <p:ext uri="{D42A27DB-BD31-4B8C-83A1-F6EECF244321}">
                <p14:modId xmlns:p14="http://schemas.microsoft.com/office/powerpoint/2010/main" val="3173187194"/>
              </p:ext>
            </p:extLst>
          </p:nvPr>
        </p:nvGraphicFramePr>
        <p:xfrm>
          <a:off x="4281056" y="954353"/>
          <a:ext cx="7786254" cy="5720444"/>
        </p:xfrm>
        <a:graphic>
          <a:graphicData uri="http://schemas.openxmlformats.org/drawingml/2006/table">
            <a:tbl>
              <a:tblPr firstRow="1" bandRow="1">
                <a:tableStyleId>{5C22544A-7EE6-4342-B048-85BDC9FD1C3A}</a:tableStyleId>
              </a:tblPr>
              <a:tblGrid>
                <a:gridCol w="1330035">
                  <a:extLst>
                    <a:ext uri="{9D8B030D-6E8A-4147-A177-3AD203B41FA5}">
                      <a16:colId xmlns:a16="http://schemas.microsoft.com/office/drawing/2014/main" val="602464749"/>
                    </a:ext>
                  </a:extLst>
                </a:gridCol>
                <a:gridCol w="1995054">
                  <a:extLst>
                    <a:ext uri="{9D8B030D-6E8A-4147-A177-3AD203B41FA5}">
                      <a16:colId xmlns:a16="http://schemas.microsoft.com/office/drawing/2014/main" val="3309651320"/>
                    </a:ext>
                  </a:extLst>
                </a:gridCol>
                <a:gridCol w="4461165">
                  <a:extLst>
                    <a:ext uri="{9D8B030D-6E8A-4147-A177-3AD203B41FA5}">
                      <a16:colId xmlns:a16="http://schemas.microsoft.com/office/drawing/2014/main" val="3754328565"/>
                    </a:ext>
                  </a:extLst>
                </a:gridCol>
              </a:tblGrid>
              <a:tr h="287709">
                <a:tc gridSpan="2">
                  <a:txBody>
                    <a:bodyPr/>
                    <a:lstStyle/>
                    <a:p>
                      <a:r>
                        <a:rPr lang="en-US" sz="1600"/>
                        <a:t>AREA OF INVESTIGATION</a:t>
                      </a:r>
                    </a:p>
                  </a:txBody>
                  <a:tcPr/>
                </a:tc>
                <a:tc hMerge="1">
                  <a:txBody>
                    <a:bodyPr/>
                    <a:lstStyle/>
                    <a:p>
                      <a:endParaRPr lang="en-US" sz="1600"/>
                    </a:p>
                  </a:txBody>
                  <a:tcPr/>
                </a:tc>
                <a:tc>
                  <a:txBody>
                    <a:bodyPr/>
                    <a:lstStyle/>
                    <a:p>
                      <a:r>
                        <a:rPr lang="en-US" sz="1600"/>
                        <a:t>DESCRIPTION</a:t>
                      </a:r>
                    </a:p>
                  </a:txBody>
                  <a:tcPr/>
                </a:tc>
                <a:extLst>
                  <a:ext uri="{0D108BD9-81ED-4DB2-BD59-A6C34878D82A}">
                    <a16:rowId xmlns:a16="http://schemas.microsoft.com/office/drawing/2014/main" val="1103613713"/>
                  </a:ext>
                </a:extLst>
              </a:tr>
              <a:tr h="627728">
                <a:tc>
                  <a:txBody>
                    <a:bodyPr/>
                    <a:lstStyle/>
                    <a:p>
                      <a:r>
                        <a:rPr lang="en-US" sz="1600" dirty="0"/>
                        <a:t>Client investigation</a:t>
                      </a:r>
                    </a:p>
                  </a:txBody>
                  <a:tcPr/>
                </a:tc>
                <a:tc gridSpan="2">
                  <a:txBody>
                    <a:bodyPr/>
                    <a:lstStyle/>
                    <a:p>
                      <a:pPr marL="285750" indent="-285750">
                        <a:buFont typeface="Arial" panose="020B0604020202020204" pitchFamily="34" charset="0"/>
                        <a:buChar char="•"/>
                      </a:pPr>
                      <a:r>
                        <a:rPr lang="en-US" sz="1400"/>
                        <a:t>Client profile, interview, photo’s that highlight situation/problem.</a:t>
                      </a:r>
                    </a:p>
                    <a:p>
                      <a:pPr marL="285750" indent="-285750">
                        <a:buFont typeface="Arial" panose="020B0604020202020204" pitchFamily="34" charset="0"/>
                        <a:buChar char="•"/>
                      </a:pPr>
                      <a:r>
                        <a:rPr lang="en-US" sz="1400"/>
                        <a:t>Design brief</a:t>
                      </a:r>
                    </a:p>
                    <a:p>
                      <a:pPr marL="285750" indent="-285750">
                        <a:buFont typeface="Arial" panose="020B0604020202020204" pitchFamily="34" charset="0"/>
                        <a:buChar char="•"/>
                      </a:pPr>
                      <a:r>
                        <a:rPr lang="en-US" sz="1400"/>
                        <a:t>Research plan</a:t>
                      </a:r>
                    </a:p>
                  </a:txBody>
                  <a:tcPr/>
                </a:tc>
                <a:tc hMerge="1">
                  <a:txBody>
                    <a:bodyPr/>
                    <a:lstStyle/>
                    <a:p>
                      <a:endParaRPr lang="en-US" sz="1200"/>
                    </a:p>
                  </a:txBody>
                  <a:tcPr/>
                </a:tc>
                <a:extLst>
                  <a:ext uri="{0D108BD9-81ED-4DB2-BD59-A6C34878D82A}">
                    <a16:rowId xmlns:a16="http://schemas.microsoft.com/office/drawing/2014/main" val="2050767704"/>
                  </a:ext>
                </a:extLst>
              </a:tr>
              <a:tr h="392330">
                <a:tc rowSpan="5">
                  <a:txBody>
                    <a:bodyPr/>
                    <a:lstStyle/>
                    <a:p>
                      <a:r>
                        <a:rPr lang="en-US" sz="1600"/>
                        <a:t>Primary research</a:t>
                      </a:r>
                    </a:p>
                  </a:txBody>
                  <a:tcPr/>
                </a:tc>
                <a:tc>
                  <a:txBody>
                    <a:bodyPr/>
                    <a:lstStyle/>
                    <a:p>
                      <a:r>
                        <a:rPr lang="en-US" sz="1400" dirty="0"/>
                        <a:t>Existing product analysis</a:t>
                      </a:r>
                    </a:p>
                  </a:txBody>
                  <a:tcPr/>
                </a:tc>
                <a:tc>
                  <a:txBody>
                    <a:bodyPr/>
                    <a:lstStyle/>
                    <a:p>
                      <a:r>
                        <a:rPr lang="en-US" sz="1200"/>
                        <a:t>Take photo’s of products that have any similar features to the one you want to make. You can use ACCESSFMM to </a:t>
                      </a:r>
                      <a:r>
                        <a:rPr lang="en-GB" sz="1200" noProof="0"/>
                        <a:t>analyse</a:t>
                      </a:r>
                      <a:r>
                        <a:rPr lang="en-US" sz="1200"/>
                        <a:t>.</a:t>
                      </a:r>
                    </a:p>
                  </a:txBody>
                  <a:tcPr/>
                </a:tc>
                <a:extLst>
                  <a:ext uri="{0D108BD9-81ED-4DB2-BD59-A6C34878D82A}">
                    <a16:rowId xmlns:a16="http://schemas.microsoft.com/office/drawing/2014/main" val="2378077852"/>
                  </a:ext>
                </a:extLst>
              </a:tr>
              <a:tr h="392330">
                <a:tc vMerge="1">
                  <a:txBody>
                    <a:bodyPr/>
                    <a:lstStyle/>
                    <a:p>
                      <a:endParaRPr lang="en-US"/>
                    </a:p>
                  </a:txBody>
                  <a:tcPr/>
                </a:tc>
                <a:tc>
                  <a:txBody>
                    <a:bodyPr/>
                    <a:lstStyle/>
                    <a:p>
                      <a:r>
                        <a:rPr lang="en-US" sz="1400"/>
                        <a:t>Visits/trips</a:t>
                      </a:r>
                    </a:p>
                  </a:txBody>
                  <a:tcPr/>
                </a:tc>
                <a:tc>
                  <a:txBody>
                    <a:bodyPr/>
                    <a:lstStyle/>
                    <a:p>
                      <a:r>
                        <a:rPr lang="en-US" sz="1200"/>
                        <a:t>Take photo’s, record key points, highlight important aspects of the trip.</a:t>
                      </a:r>
                    </a:p>
                  </a:txBody>
                  <a:tcPr/>
                </a:tc>
                <a:extLst>
                  <a:ext uri="{0D108BD9-81ED-4DB2-BD59-A6C34878D82A}">
                    <a16:rowId xmlns:a16="http://schemas.microsoft.com/office/drawing/2014/main" val="1203269732"/>
                  </a:ext>
                </a:extLst>
              </a:tr>
              <a:tr h="565354">
                <a:tc vMerge="1">
                  <a:txBody>
                    <a:bodyPr/>
                    <a:lstStyle/>
                    <a:p>
                      <a:endParaRPr lang="en-US"/>
                    </a:p>
                  </a:txBody>
                  <a:tcPr/>
                </a:tc>
                <a:tc>
                  <a:txBody>
                    <a:bodyPr/>
                    <a:lstStyle/>
                    <a:p>
                      <a:r>
                        <a:rPr lang="en-US" sz="1400" dirty="0"/>
                        <a:t>Product disassembly</a:t>
                      </a:r>
                    </a:p>
                  </a:txBody>
                  <a:tcPr/>
                </a:tc>
                <a:tc>
                  <a:txBody>
                    <a:bodyPr/>
                    <a:lstStyle/>
                    <a:p>
                      <a:r>
                        <a:rPr lang="en-US" sz="1200"/>
                        <a:t>Disassemble any items that have aspects you may want to take inspiration from. Take photo’s, produce sketches to show how mechanisms work.</a:t>
                      </a:r>
                    </a:p>
                  </a:txBody>
                  <a:tcPr/>
                </a:tc>
                <a:extLst>
                  <a:ext uri="{0D108BD9-81ED-4DB2-BD59-A6C34878D82A}">
                    <a16:rowId xmlns:a16="http://schemas.microsoft.com/office/drawing/2014/main" val="1449894552"/>
                  </a:ext>
                </a:extLst>
              </a:tr>
              <a:tr h="863126">
                <a:tc vMerge="1">
                  <a:txBody>
                    <a:bodyPr/>
                    <a:lstStyle/>
                    <a:p>
                      <a:endParaRPr lang="en-US"/>
                    </a:p>
                  </a:txBody>
                  <a:tcPr/>
                </a:tc>
                <a:tc>
                  <a:txBody>
                    <a:bodyPr/>
                    <a:lstStyle/>
                    <a:p>
                      <a:r>
                        <a:rPr lang="en-US" sz="1400" dirty="0"/>
                        <a:t>Materials testing</a:t>
                      </a:r>
                    </a:p>
                  </a:txBody>
                  <a:tcPr/>
                </a:tc>
                <a:tc>
                  <a:txBody>
                    <a:bodyPr/>
                    <a:lstStyle/>
                    <a:p>
                      <a:r>
                        <a:rPr lang="en-US" sz="1200"/>
                        <a:t>Consider the properties you would want from the materials used in your product. Then test a variety of materials to see if they have the desired properties (strength to weight, waterproof, aesthetics, etc.) you could also test adding surface finishes to enhance material properties. </a:t>
                      </a:r>
                    </a:p>
                  </a:txBody>
                  <a:tcPr/>
                </a:tc>
                <a:extLst>
                  <a:ext uri="{0D108BD9-81ED-4DB2-BD59-A6C34878D82A}">
                    <a16:rowId xmlns:a16="http://schemas.microsoft.com/office/drawing/2014/main" val="3003962152"/>
                  </a:ext>
                </a:extLst>
              </a:tr>
              <a:tr h="549262">
                <a:tc vMerge="1">
                  <a:txBody>
                    <a:bodyPr/>
                    <a:lstStyle/>
                    <a:p>
                      <a:endParaRPr lang="en-US"/>
                    </a:p>
                  </a:txBody>
                  <a:tcPr/>
                </a:tc>
                <a:tc>
                  <a:txBody>
                    <a:bodyPr/>
                    <a:lstStyle/>
                    <a:p>
                      <a:r>
                        <a:rPr lang="en-US" sz="1400" dirty="0"/>
                        <a:t>Ergonomics investigation</a:t>
                      </a:r>
                    </a:p>
                  </a:txBody>
                  <a:tcPr/>
                </a:tc>
                <a:tc>
                  <a:txBody>
                    <a:bodyPr/>
                    <a:lstStyle/>
                    <a:p>
                      <a:r>
                        <a:rPr lang="en-US" sz="1200"/>
                        <a:t>Investigate ways you could make your product easy, comfortable and intuitive to use. Remember, ergonomics is all about the relationship between a product and it’s user. </a:t>
                      </a:r>
                    </a:p>
                  </a:txBody>
                  <a:tcPr/>
                </a:tc>
                <a:extLst>
                  <a:ext uri="{0D108BD9-81ED-4DB2-BD59-A6C34878D82A}">
                    <a16:rowId xmlns:a16="http://schemas.microsoft.com/office/drawing/2014/main" val="2008551347"/>
                  </a:ext>
                </a:extLst>
              </a:tr>
              <a:tr h="549262">
                <a:tc rowSpan="3">
                  <a:txBody>
                    <a:bodyPr/>
                    <a:lstStyle/>
                    <a:p>
                      <a:r>
                        <a:rPr lang="en-US" sz="1600" dirty="0"/>
                        <a:t>Secondary Research</a:t>
                      </a:r>
                    </a:p>
                  </a:txBody>
                  <a:tcPr/>
                </a:tc>
                <a:tc>
                  <a:txBody>
                    <a:bodyPr/>
                    <a:lstStyle/>
                    <a:p>
                      <a:r>
                        <a:rPr lang="en-US" sz="1400" dirty="0"/>
                        <a:t>Anthropometric data</a:t>
                      </a:r>
                    </a:p>
                  </a:txBody>
                  <a:tcPr/>
                </a:tc>
                <a:tc>
                  <a:txBody>
                    <a:bodyPr/>
                    <a:lstStyle/>
                    <a:p>
                      <a:r>
                        <a:rPr lang="en-US" sz="1200"/>
                        <a:t>(Human measurements) Can be found online or in textbooks. This can also be classed as primary research if you take measurements from your own sample group.</a:t>
                      </a:r>
                    </a:p>
                  </a:txBody>
                  <a:tcPr/>
                </a:tc>
                <a:extLst>
                  <a:ext uri="{0D108BD9-81ED-4DB2-BD59-A6C34878D82A}">
                    <a16:rowId xmlns:a16="http://schemas.microsoft.com/office/drawing/2014/main" val="1120245243"/>
                  </a:ext>
                </a:extLst>
              </a:tr>
              <a:tr h="355964">
                <a:tc vMerge="1">
                  <a:txBody>
                    <a:bodyPr/>
                    <a:lstStyle/>
                    <a:p>
                      <a:endParaRPr lang="en-US"/>
                    </a:p>
                  </a:txBody>
                  <a:tcPr/>
                </a:tc>
                <a:tc>
                  <a:txBody>
                    <a:bodyPr/>
                    <a:lstStyle/>
                    <a:p>
                      <a:r>
                        <a:rPr lang="en-US" sz="1400"/>
                        <a:t>Existing product analysis</a:t>
                      </a:r>
                    </a:p>
                  </a:txBody>
                  <a:tcPr/>
                </a:tc>
                <a:tc>
                  <a:txBody>
                    <a:bodyPr/>
                    <a:lstStyle/>
                    <a:p>
                      <a:r>
                        <a:rPr lang="en-US" sz="1200"/>
                        <a:t>As above but using products found online or in books.</a:t>
                      </a:r>
                    </a:p>
                  </a:txBody>
                  <a:tcPr/>
                </a:tc>
                <a:extLst>
                  <a:ext uri="{0D108BD9-81ED-4DB2-BD59-A6C34878D82A}">
                    <a16:rowId xmlns:a16="http://schemas.microsoft.com/office/drawing/2014/main" val="3832530817"/>
                  </a:ext>
                </a:extLst>
              </a:tr>
              <a:tr h="392330">
                <a:tc vMerge="1">
                  <a:txBody>
                    <a:bodyPr/>
                    <a:lstStyle/>
                    <a:p>
                      <a:endParaRPr lang="en-US"/>
                    </a:p>
                  </a:txBody>
                  <a:tcPr/>
                </a:tc>
                <a:tc>
                  <a:txBody>
                    <a:bodyPr/>
                    <a:lstStyle/>
                    <a:p>
                      <a:r>
                        <a:rPr lang="en-US" sz="1400"/>
                        <a:t>Market research</a:t>
                      </a:r>
                    </a:p>
                  </a:txBody>
                  <a:tcPr/>
                </a:tc>
                <a:tc>
                  <a:txBody>
                    <a:bodyPr/>
                    <a:lstStyle/>
                    <a:p>
                      <a:r>
                        <a:rPr lang="en-US" sz="1200" dirty="0"/>
                        <a:t>Research that has been conducted by someone else but will be useful in your own project.</a:t>
                      </a:r>
                    </a:p>
                  </a:txBody>
                  <a:tcPr/>
                </a:tc>
                <a:extLst>
                  <a:ext uri="{0D108BD9-81ED-4DB2-BD59-A6C34878D82A}">
                    <a16:rowId xmlns:a16="http://schemas.microsoft.com/office/drawing/2014/main" val="2806365113"/>
                  </a:ext>
                </a:extLst>
              </a:tr>
            </a:tbl>
          </a:graphicData>
        </a:graphic>
      </p:graphicFrame>
    </p:spTree>
    <p:extLst>
      <p:ext uri="{BB962C8B-B14F-4D97-AF65-F5344CB8AC3E}">
        <p14:creationId xmlns:p14="http://schemas.microsoft.com/office/powerpoint/2010/main" val="2347943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sp>
        <p:nvSpPr>
          <p:cNvPr id="7" name="TextBox 6"/>
          <p:cNvSpPr txBox="1"/>
          <p:nvPr/>
        </p:nvSpPr>
        <p:spPr>
          <a:xfrm>
            <a:off x="380999" y="954353"/>
            <a:ext cx="6903896" cy="5832366"/>
          </a:xfrm>
          <a:prstGeom prst="rect">
            <a:avLst/>
          </a:prstGeom>
          <a:noFill/>
        </p:spPr>
        <p:txBody>
          <a:bodyPr wrap="square" rtlCol="0">
            <a:spAutoFit/>
          </a:bodyPr>
          <a:lstStyle/>
          <a:p>
            <a:pPr>
              <a:spcAft>
                <a:spcPts val="600"/>
              </a:spcAft>
            </a:pPr>
            <a:r>
              <a:rPr lang="en-GB" sz="2400" b="1" dirty="0">
                <a:solidFill>
                  <a:srgbClr val="0070C0"/>
                </a:solidFill>
                <a:effectLst>
                  <a:outerShdw blurRad="38100" dist="38100" dir="2700000" algn="tl">
                    <a:srgbClr val="000000">
                      <a:alpha val="43137"/>
                    </a:srgbClr>
                  </a:outerShdw>
                </a:effectLst>
                <a:latin typeface="Century Gothic" panose="020B0502020202020204" pitchFamily="34" charset="0"/>
              </a:rPr>
              <a:t>Client Investigation</a:t>
            </a:r>
            <a:endParaRPr lang="en-GB" sz="1400" dirty="0">
              <a:solidFill>
                <a:srgbClr val="0070C0"/>
              </a:solidFill>
              <a:effectLst>
                <a:outerShdw blurRad="38100" dist="38100" dir="2700000" algn="tl">
                  <a:srgbClr val="000000">
                    <a:alpha val="43137"/>
                  </a:srgbClr>
                </a:outerShdw>
              </a:effectLst>
              <a:latin typeface="Century Gothic" panose="020B0502020202020204" pitchFamily="34" charset="0"/>
            </a:endParaRPr>
          </a:p>
          <a:p>
            <a:pPr>
              <a:spcAft>
                <a:spcPts val="600"/>
              </a:spcAft>
            </a:pPr>
            <a:r>
              <a:rPr lang="en-GB" sz="1600" dirty="0">
                <a:solidFill>
                  <a:srgbClr val="FFFF00"/>
                </a:solidFill>
                <a:effectLst>
                  <a:outerShdw blurRad="38100" dist="38100" dir="2700000" algn="tl">
                    <a:srgbClr val="000000">
                      <a:alpha val="43137"/>
                    </a:srgbClr>
                  </a:outerShdw>
                </a:effectLst>
                <a:latin typeface="Century Gothic" panose="020B0502020202020204" pitchFamily="34" charset="0"/>
              </a:rPr>
              <a:t>It is important that you are clear about who your client is and what they want and need from the product.</a:t>
            </a:r>
          </a:p>
          <a:p>
            <a:pPr>
              <a:spcAft>
                <a:spcPts val="600"/>
              </a:spcAft>
            </a:pPr>
            <a:r>
              <a:rPr lang="en-GB" b="1" dirty="0">
                <a:solidFill>
                  <a:srgbClr val="92D050"/>
                </a:solidFill>
                <a:effectLst>
                  <a:outerShdw blurRad="38100" dist="38100" dir="2700000" algn="tl">
                    <a:srgbClr val="000000">
                      <a:alpha val="43137"/>
                    </a:srgbClr>
                  </a:outerShdw>
                </a:effectLst>
                <a:latin typeface="Century Gothic" panose="020B0502020202020204" pitchFamily="34" charset="0"/>
              </a:rPr>
              <a:t>The client</a:t>
            </a:r>
          </a:p>
          <a:p>
            <a:pPr marL="285750" indent="-28575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Provide a brief profile of your client: </a:t>
            </a:r>
            <a:r>
              <a:rPr lang="en-GB" sz="1600" b="1" dirty="0">
                <a:solidFill>
                  <a:srgbClr val="FFFF00"/>
                </a:solidFill>
                <a:effectLst>
                  <a:outerShdw blurRad="38100" dist="38100" dir="2700000" algn="tl">
                    <a:srgbClr val="000000">
                      <a:alpha val="43137"/>
                    </a:srgbClr>
                  </a:outerShdw>
                </a:effectLst>
                <a:latin typeface="Century Gothic" panose="020B0502020202020204" pitchFamily="34" charset="0"/>
              </a:rPr>
              <a:t>Name, Age, Occupation</a:t>
            </a: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a:t>
            </a:r>
          </a:p>
          <a:p>
            <a:pPr marL="285750" indent="-28575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Provide a short description for why they are in need of such a product.</a:t>
            </a:r>
          </a:p>
          <a:p>
            <a:pPr marL="285750" indent="-28575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Ask the question ‘is the client the user?’. If the answer is ‘no’, then you need to find information on the user or target market.</a:t>
            </a:r>
          </a:p>
          <a:p>
            <a:pPr>
              <a:spcAft>
                <a:spcPts val="600"/>
              </a:spcAft>
            </a:pPr>
            <a:r>
              <a:rPr lang="en-GB" sz="2400" b="1" dirty="0">
                <a:solidFill>
                  <a:srgbClr val="92D050"/>
                </a:solidFill>
                <a:effectLst>
                  <a:outerShdw blurRad="38100" dist="38100" dir="2700000" algn="tl">
                    <a:srgbClr val="000000">
                      <a:alpha val="43137"/>
                    </a:srgbClr>
                  </a:outerShdw>
                </a:effectLst>
                <a:latin typeface="Century Gothic" panose="020B0502020202020204" pitchFamily="34" charset="0"/>
              </a:rPr>
              <a:t>The client interview</a:t>
            </a:r>
          </a:p>
          <a:p>
            <a:pPr>
              <a:spcAft>
                <a:spcPts val="600"/>
              </a:spcAft>
            </a:pPr>
            <a:r>
              <a:rPr lang="en-GB" b="1" dirty="0">
                <a:solidFill>
                  <a:srgbClr val="00B0F0"/>
                </a:solidFill>
                <a:effectLst>
                  <a:outerShdw blurRad="38100" dist="38100" dir="2700000" algn="tl">
                    <a:srgbClr val="000000">
                      <a:alpha val="43137"/>
                    </a:srgbClr>
                  </a:outerShdw>
                </a:effectLst>
                <a:latin typeface="Century Gothic" panose="020B0502020202020204" pitchFamily="34" charset="0"/>
              </a:rPr>
              <a:t>Ideas for questions</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Who is it for?</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What does it need to do?</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Where will it be used?</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How much would the client be prepared to pay for such a product?</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Is aesthetics important?</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Does it need to be a particular size or shape?</a:t>
            </a:r>
          </a:p>
        </p:txBody>
      </p:sp>
      <p:pic>
        <p:nvPicPr>
          <p:cNvPr id="2" name="Picture 1"/>
          <p:cNvPicPr>
            <a:picLocks noChangeAspect="1"/>
          </p:cNvPicPr>
          <p:nvPr/>
        </p:nvPicPr>
        <p:blipFill rotWithShape="1">
          <a:blip r:embed="rId4"/>
          <a:srcRect l="22666" t="23299" r="19833" b="1082"/>
          <a:stretch/>
        </p:blipFill>
        <p:spPr>
          <a:xfrm>
            <a:off x="7551596" y="337351"/>
            <a:ext cx="4373703" cy="3091649"/>
          </a:xfrm>
          <a:prstGeom prst="rect">
            <a:avLst/>
          </a:prstGeom>
        </p:spPr>
      </p:pic>
      <p:pic>
        <p:nvPicPr>
          <p:cNvPr id="6" name="Picture 5">
            <a:extLst>
              <a:ext uri="{FF2B5EF4-FFF2-40B4-BE49-F238E27FC236}">
                <a16:creationId xmlns:a16="http://schemas.microsoft.com/office/drawing/2014/main" id="{1AC4FCD4-F2AD-1340-9071-A52417A81DCA}"/>
              </a:ext>
            </a:extLst>
          </p:cNvPr>
          <p:cNvPicPr>
            <a:picLocks noChangeAspect="1"/>
          </p:cNvPicPr>
          <p:nvPr/>
        </p:nvPicPr>
        <p:blipFill rotWithShape="1">
          <a:blip r:embed="rId5"/>
          <a:srcRect l="22001" t="20930" r="18749" b="1395"/>
          <a:stretch/>
        </p:blipFill>
        <p:spPr>
          <a:xfrm>
            <a:off x="7554540" y="3572540"/>
            <a:ext cx="4370759" cy="3079818"/>
          </a:xfrm>
          <a:prstGeom prst="rect">
            <a:avLst/>
          </a:prstGeom>
        </p:spPr>
      </p:pic>
      <p:pic>
        <p:nvPicPr>
          <p:cNvPr id="8" name="Picture 7" descr="Graphical user interface, text, application, email&#10;&#10;Description automatically generated">
            <a:extLst>
              <a:ext uri="{FF2B5EF4-FFF2-40B4-BE49-F238E27FC236}">
                <a16:creationId xmlns:a16="http://schemas.microsoft.com/office/drawing/2014/main" id="{8363AFB2-DA20-2543-87FA-9E00ACDCDD6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72367" y="812573"/>
            <a:ext cx="6252932" cy="4436875"/>
          </a:xfrm>
          <a:prstGeom prst="rect">
            <a:avLst/>
          </a:prstGeom>
        </p:spPr>
      </p:pic>
    </p:spTree>
    <p:extLst>
      <p:ext uri="{BB962C8B-B14F-4D97-AF65-F5344CB8AC3E}">
        <p14:creationId xmlns:p14="http://schemas.microsoft.com/office/powerpoint/2010/main" val="1643187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sp>
        <p:nvSpPr>
          <p:cNvPr id="7" name="TextBox 6"/>
          <p:cNvSpPr txBox="1"/>
          <p:nvPr/>
        </p:nvSpPr>
        <p:spPr>
          <a:xfrm>
            <a:off x="380999" y="954353"/>
            <a:ext cx="6903896" cy="5832366"/>
          </a:xfrm>
          <a:prstGeom prst="rect">
            <a:avLst/>
          </a:prstGeom>
          <a:noFill/>
        </p:spPr>
        <p:txBody>
          <a:bodyPr wrap="square" rtlCol="0">
            <a:spAutoFit/>
          </a:bodyPr>
          <a:lstStyle/>
          <a:p>
            <a:pPr>
              <a:spcAft>
                <a:spcPts val="600"/>
              </a:spcAft>
            </a:pPr>
            <a:r>
              <a:rPr lang="en-GB" sz="2400" b="1" dirty="0">
                <a:solidFill>
                  <a:srgbClr val="0070C0"/>
                </a:solidFill>
                <a:effectLst>
                  <a:outerShdw blurRad="38100" dist="38100" dir="2700000" algn="tl">
                    <a:srgbClr val="000000">
                      <a:alpha val="43137"/>
                    </a:srgbClr>
                  </a:outerShdw>
                </a:effectLst>
                <a:latin typeface="Century Gothic" panose="020B0502020202020204" pitchFamily="34" charset="0"/>
              </a:rPr>
              <a:t>Client Investigation</a:t>
            </a:r>
            <a:endParaRPr lang="en-GB" sz="1400" dirty="0">
              <a:solidFill>
                <a:srgbClr val="0070C0"/>
              </a:solidFill>
              <a:effectLst>
                <a:outerShdw blurRad="38100" dist="38100" dir="2700000" algn="tl">
                  <a:srgbClr val="000000">
                    <a:alpha val="43137"/>
                  </a:srgbClr>
                </a:outerShdw>
              </a:effectLst>
              <a:latin typeface="Century Gothic" panose="020B0502020202020204" pitchFamily="34" charset="0"/>
            </a:endParaRPr>
          </a:p>
          <a:p>
            <a:pPr>
              <a:spcAft>
                <a:spcPts val="600"/>
              </a:spcAft>
            </a:pPr>
            <a:r>
              <a:rPr lang="en-GB" sz="1600" dirty="0">
                <a:solidFill>
                  <a:srgbClr val="FFFF00"/>
                </a:solidFill>
                <a:effectLst>
                  <a:outerShdw blurRad="38100" dist="38100" dir="2700000" algn="tl">
                    <a:srgbClr val="000000">
                      <a:alpha val="43137"/>
                    </a:srgbClr>
                  </a:outerShdw>
                </a:effectLst>
                <a:latin typeface="Century Gothic" panose="020B0502020202020204" pitchFamily="34" charset="0"/>
              </a:rPr>
              <a:t>It is important that you are clear about who your client is and what they want and need from the product.</a:t>
            </a:r>
          </a:p>
          <a:p>
            <a:pPr>
              <a:spcAft>
                <a:spcPts val="600"/>
              </a:spcAft>
            </a:pPr>
            <a:r>
              <a:rPr lang="en-GB" b="1" dirty="0">
                <a:solidFill>
                  <a:srgbClr val="92D050"/>
                </a:solidFill>
                <a:effectLst>
                  <a:outerShdw blurRad="38100" dist="38100" dir="2700000" algn="tl">
                    <a:srgbClr val="000000">
                      <a:alpha val="43137"/>
                    </a:srgbClr>
                  </a:outerShdw>
                </a:effectLst>
                <a:latin typeface="Century Gothic" panose="020B0502020202020204" pitchFamily="34" charset="0"/>
              </a:rPr>
              <a:t>The client</a:t>
            </a:r>
          </a:p>
          <a:p>
            <a:pPr marL="285750" indent="-28575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Provide a brief profile of your client: </a:t>
            </a:r>
            <a:r>
              <a:rPr lang="en-GB" sz="1600" b="1" dirty="0">
                <a:solidFill>
                  <a:srgbClr val="FFFF00"/>
                </a:solidFill>
                <a:effectLst>
                  <a:outerShdw blurRad="38100" dist="38100" dir="2700000" algn="tl">
                    <a:srgbClr val="000000">
                      <a:alpha val="43137"/>
                    </a:srgbClr>
                  </a:outerShdw>
                </a:effectLst>
                <a:latin typeface="Century Gothic" panose="020B0502020202020204" pitchFamily="34" charset="0"/>
              </a:rPr>
              <a:t>Name, Age, Occupation</a:t>
            </a: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a:t>
            </a:r>
          </a:p>
          <a:p>
            <a:pPr marL="285750" indent="-28575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Provide a short description for why they are in need of such a product.</a:t>
            </a:r>
          </a:p>
          <a:p>
            <a:pPr marL="285750" indent="-28575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Ask the question ‘is the client the user?’. If the answer is ‘no’, then you need to find information on the user or target market.</a:t>
            </a:r>
          </a:p>
          <a:p>
            <a:pPr>
              <a:spcAft>
                <a:spcPts val="600"/>
              </a:spcAft>
            </a:pPr>
            <a:r>
              <a:rPr lang="en-GB" sz="2400" b="1" dirty="0">
                <a:solidFill>
                  <a:srgbClr val="92D050"/>
                </a:solidFill>
                <a:effectLst>
                  <a:outerShdw blurRad="38100" dist="38100" dir="2700000" algn="tl">
                    <a:srgbClr val="000000">
                      <a:alpha val="43137"/>
                    </a:srgbClr>
                  </a:outerShdw>
                </a:effectLst>
                <a:latin typeface="Century Gothic" panose="020B0502020202020204" pitchFamily="34" charset="0"/>
              </a:rPr>
              <a:t>The client interview</a:t>
            </a:r>
          </a:p>
          <a:p>
            <a:pPr>
              <a:spcAft>
                <a:spcPts val="600"/>
              </a:spcAft>
            </a:pPr>
            <a:r>
              <a:rPr lang="en-GB" b="1" dirty="0">
                <a:solidFill>
                  <a:srgbClr val="00B0F0"/>
                </a:solidFill>
                <a:effectLst>
                  <a:outerShdw blurRad="38100" dist="38100" dir="2700000" algn="tl">
                    <a:srgbClr val="000000">
                      <a:alpha val="43137"/>
                    </a:srgbClr>
                  </a:outerShdw>
                </a:effectLst>
                <a:latin typeface="Century Gothic" panose="020B0502020202020204" pitchFamily="34" charset="0"/>
              </a:rPr>
              <a:t>Ideas for questions</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Who is it for?</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What does it need to do?</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Where will it be used?</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How much would the client be prepared to pay for such a product?</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Is aesthetics important?</a:t>
            </a:r>
          </a:p>
          <a:p>
            <a:pPr marL="342900" indent="-342900">
              <a:spcAft>
                <a:spcPts val="600"/>
              </a:spcAft>
              <a:buFont typeface="Arial" panose="020B0604020202020204" pitchFamily="34" charset="0"/>
              <a:buChar char="•"/>
            </a:pPr>
            <a:r>
              <a:rPr lang="en-GB" sz="1600" dirty="0">
                <a:solidFill>
                  <a:schemeClr val="bg1"/>
                </a:solidFill>
                <a:effectLst>
                  <a:outerShdw blurRad="38100" dist="38100" dir="2700000" algn="tl">
                    <a:srgbClr val="000000">
                      <a:alpha val="43137"/>
                    </a:srgbClr>
                  </a:outerShdw>
                </a:effectLst>
                <a:latin typeface="Century Gothic" panose="020B0502020202020204" pitchFamily="34" charset="0"/>
              </a:rPr>
              <a:t>Does it need to be a particular size or shape?</a:t>
            </a:r>
          </a:p>
        </p:txBody>
      </p:sp>
      <p:pic>
        <p:nvPicPr>
          <p:cNvPr id="2" name="Picture 1"/>
          <p:cNvPicPr>
            <a:picLocks noChangeAspect="1"/>
          </p:cNvPicPr>
          <p:nvPr/>
        </p:nvPicPr>
        <p:blipFill rotWithShape="1">
          <a:blip r:embed="rId4"/>
          <a:srcRect l="22666" t="23299" r="19833" b="1082"/>
          <a:stretch/>
        </p:blipFill>
        <p:spPr>
          <a:xfrm>
            <a:off x="7551596" y="337351"/>
            <a:ext cx="4373703" cy="3091649"/>
          </a:xfrm>
          <a:prstGeom prst="rect">
            <a:avLst/>
          </a:prstGeom>
        </p:spPr>
      </p:pic>
      <p:pic>
        <p:nvPicPr>
          <p:cNvPr id="6" name="Picture 5">
            <a:extLst>
              <a:ext uri="{FF2B5EF4-FFF2-40B4-BE49-F238E27FC236}">
                <a16:creationId xmlns:a16="http://schemas.microsoft.com/office/drawing/2014/main" id="{1AC4FCD4-F2AD-1340-9071-A52417A81DCA}"/>
              </a:ext>
            </a:extLst>
          </p:cNvPr>
          <p:cNvPicPr>
            <a:picLocks noChangeAspect="1"/>
          </p:cNvPicPr>
          <p:nvPr/>
        </p:nvPicPr>
        <p:blipFill rotWithShape="1">
          <a:blip r:embed="rId5"/>
          <a:srcRect l="22001" t="20930" r="18749" b="1395"/>
          <a:stretch/>
        </p:blipFill>
        <p:spPr>
          <a:xfrm>
            <a:off x="7554540" y="3572540"/>
            <a:ext cx="4370759" cy="3079818"/>
          </a:xfrm>
          <a:prstGeom prst="rect">
            <a:avLst/>
          </a:prstGeom>
        </p:spPr>
      </p:pic>
    </p:spTree>
    <p:extLst>
      <p:ext uri="{BB962C8B-B14F-4D97-AF65-F5344CB8AC3E}">
        <p14:creationId xmlns:p14="http://schemas.microsoft.com/office/powerpoint/2010/main" val="4101424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sp>
        <p:nvSpPr>
          <p:cNvPr id="7" name="TextBox 6"/>
          <p:cNvSpPr txBox="1"/>
          <p:nvPr/>
        </p:nvSpPr>
        <p:spPr>
          <a:xfrm>
            <a:off x="380999" y="954353"/>
            <a:ext cx="5087984" cy="5809283"/>
          </a:xfrm>
          <a:prstGeom prst="rect">
            <a:avLst/>
          </a:prstGeom>
          <a:noFill/>
        </p:spPr>
        <p:txBody>
          <a:bodyPr wrap="square" rtlCol="0">
            <a:spAutoFit/>
          </a:bodyPr>
          <a:lstStyle/>
          <a:p>
            <a:pPr>
              <a:spcAft>
                <a:spcPts val="300"/>
              </a:spcAft>
            </a:pPr>
            <a:r>
              <a:rPr lang="en-GB" sz="2400" b="1" dirty="0">
                <a:solidFill>
                  <a:srgbClr val="0070C0"/>
                </a:solidFill>
                <a:effectLst>
                  <a:outerShdw blurRad="38100" dist="38100" dir="2700000" algn="tl">
                    <a:srgbClr val="000000">
                      <a:alpha val="43137"/>
                    </a:srgbClr>
                  </a:outerShdw>
                </a:effectLst>
                <a:latin typeface="Century Gothic" panose="020B0502020202020204" pitchFamily="34" charset="0"/>
              </a:rPr>
              <a:t>Design Brief</a:t>
            </a:r>
            <a:endParaRPr lang="en-GB" sz="1400" dirty="0">
              <a:solidFill>
                <a:srgbClr val="0070C0"/>
              </a:solidFill>
              <a:effectLst>
                <a:outerShdw blurRad="38100" dist="38100" dir="2700000" algn="tl">
                  <a:srgbClr val="000000">
                    <a:alpha val="43137"/>
                  </a:srgbClr>
                </a:outerShdw>
              </a:effectLst>
              <a:latin typeface="Century Gothic" panose="020B0502020202020204" pitchFamily="34" charset="0"/>
            </a:endParaRPr>
          </a:p>
          <a:p>
            <a:pPr>
              <a:spcAft>
                <a:spcPts val="300"/>
              </a:spcAft>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Write your design brief:​</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What are you going to design and make?​</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What are the main features of the product?​</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Who will it be for?​</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Where will it be used?​</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What different functions might it have?​</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What areas do you need to research and why?​</a:t>
            </a:r>
          </a:p>
          <a:p>
            <a:pPr>
              <a:spcAft>
                <a:spcPts val="300"/>
              </a:spcAft>
            </a:pPr>
            <a:r>
              <a:rPr lang="en-GB" sz="2000" b="1" dirty="0">
                <a:solidFill>
                  <a:srgbClr val="92D050"/>
                </a:solidFill>
                <a:effectLst>
                  <a:outerShdw blurRad="38100" dist="38100" dir="2700000" algn="tl">
                    <a:srgbClr val="000000">
                      <a:alpha val="43137"/>
                    </a:srgbClr>
                  </a:outerShdw>
                </a:effectLst>
                <a:latin typeface="Century Gothic" panose="020B0502020202020204" pitchFamily="34" charset="0"/>
              </a:rPr>
              <a:t>Research Plan</a:t>
            </a:r>
          </a:p>
          <a:p>
            <a:pPr>
              <a:spcAft>
                <a:spcPts val="300"/>
              </a:spcAft>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Explain the areas of research you are going to carry out. Your research should include:</a:t>
            </a:r>
          </a:p>
          <a:p>
            <a:pPr>
              <a:spcAft>
                <a:spcPts val="300"/>
              </a:spcAft>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Primary (directly from you)</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Client interview</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User-group questionnaire / survey</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Photographs</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Measurements/dimensions taken from environment</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Visits/trips</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Testing (materials, components, processes)</a:t>
            </a:r>
          </a:p>
          <a:p>
            <a:pPr>
              <a:spcAft>
                <a:spcPts val="300"/>
              </a:spcAft>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Secondary (where you use someone else’s information, books, internet, etc)</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Anthropometric data</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Existing product analysis</a:t>
            </a:r>
          </a:p>
        </p:txBody>
      </p:sp>
      <p:pic>
        <p:nvPicPr>
          <p:cNvPr id="9" name="Picture 8">
            <a:extLst>
              <a:ext uri="{FF2B5EF4-FFF2-40B4-BE49-F238E27FC236}">
                <a16:creationId xmlns:a16="http://schemas.microsoft.com/office/drawing/2014/main" id="{737D37E7-B6BA-2746-B84B-00606C9DC2AE}"/>
              </a:ext>
            </a:extLst>
          </p:cNvPr>
          <p:cNvPicPr>
            <a:picLocks noChangeAspect="1"/>
          </p:cNvPicPr>
          <p:nvPr/>
        </p:nvPicPr>
        <p:blipFill rotWithShape="1">
          <a:blip r:embed="rId4">
            <a:extLst>
              <a:ext uri="{28A0092B-C50C-407E-A947-70E740481C1C}">
                <a14:useLocalDpi xmlns:a14="http://schemas.microsoft.com/office/drawing/2010/main" val="0"/>
              </a:ext>
            </a:extLst>
          </a:blip>
          <a:srcRect l="22414" t="23786" r="6062" b="15262"/>
          <a:stretch/>
        </p:blipFill>
        <p:spPr>
          <a:xfrm>
            <a:off x="5468983" y="1076273"/>
            <a:ext cx="6553321" cy="4625873"/>
          </a:xfrm>
          <a:prstGeom prst="rect">
            <a:avLst/>
          </a:prstGeom>
        </p:spPr>
      </p:pic>
      <p:sp>
        <p:nvSpPr>
          <p:cNvPr id="8" name="Rounded Rectangular Callout 7">
            <a:extLst>
              <a:ext uri="{FF2B5EF4-FFF2-40B4-BE49-F238E27FC236}">
                <a16:creationId xmlns:a16="http://schemas.microsoft.com/office/drawing/2014/main" id="{A3B0B490-AE70-ED40-84C8-6E1A0E6CB802}"/>
              </a:ext>
            </a:extLst>
          </p:cNvPr>
          <p:cNvSpPr/>
          <p:nvPr/>
        </p:nvSpPr>
        <p:spPr>
          <a:xfrm>
            <a:off x="5468983" y="5917849"/>
            <a:ext cx="6553321" cy="692332"/>
          </a:xfrm>
          <a:prstGeom prst="wedgeRoundRectCallout">
            <a:avLst>
              <a:gd name="adj1" fmla="val -47528"/>
              <a:gd name="adj2" fmla="val 23239"/>
              <a:gd name="adj3" fmla="val 16667"/>
            </a:avLst>
          </a:prstGeom>
          <a:solidFill>
            <a:srgbClr val="7030A0"/>
          </a:solid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rgbClr val="FFFF00"/>
                </a:solidFill>
                <a:effectLst>
                  <a:outerShdw blurRad="38100" dist="38100" dir="2700000" algn="tl">
                    <a:srgbClr val="000000">
                      <a:alpha val="43137"/>
                    </a:srgbClr>
                  </a:outerShdw>
                </a:effectLst>
                <a:latin typeface="Century Gothic" panose="020B0502020202020204" pitchFamily="34" charset="0"/>
              </a:rPr>
              <a:t>Remember that the </a:t>
            </a:r>
            <a:r>
              <a:rPr lang="en-GB" b="1">
                <a:solidFill>
                  <a:srgbClr val="FFFF00"/>
                </a:solidFill>
                <a:effectLst>
                  <a:outerShdw blurRad="38100" dist="38100" dir="2700000" algn="tl">
                    <a:srgbClr val="000000">
                      <a:alpha val="43137"/>
                    </a:srgbClr>
                  </a:outerShdw>
                </a:effectLst>
                <a:latin typeface="Century Gothic" panose="020B0502020202020204" pitchFamily="34" charset="0"/>
              </a:rPr>
              <a:t>NEA template</a:t>
            </a:r>
            <a:r>
              <a:rPr lang="en-GB">
                <a:solidFill>
                  <a:srgbClr val="FFFF00"/>
                </a:solidFill>
                <a:effectLst>
                  <a:outerShdw blurRad="38100" dist="38100" dir="2700000" algn="tl">
                    <a:srgbClr val="000000">
                      <a:alpha val="43137"/>
                    </a:srgbClr>
                  </a:outerShdw>
                </a:effectLst>
                <a:latin typeface="Century Gothic" panose="020B0502020202020204" pitchFamily="34" charset="0"/>
              </a:rPr>
              <a:t> is there to help you plan the layout of your work.</a:t>
            </a:r>
            <a:endParaRPr lang="en-GB" sz="1400">
              <a:solidFill>
                <a:srgbClr val="FFFF00"/>
              </a:solidFill>
              <a:effectLst>
                <a:outerShdw blurRad="38100" dist="38100" dir="2700000" algn="tl">
                  <a:srgbClr val="000000">
                    <a:alpha val="43137"/>
                  </a:srgbClr>
                </a:outerShdw>
              </a:effectLst>
              <a:latin typeface="Century Gothic" panose="020B0502020202020204" pitchFamily="34" charset="0"/>
            </a:endParaRPr>
          </a:p>
        </p:txBody>
      </p:sp>
    </p:spTree>
    <p:extLst>
      <p:ext uri="{BB962C8B-B14F-4D97-AF65-F5344CB8AC3E}">
        <p14:creationId xmlns:p14="http://schemas.microsoft.com/office/powerpoint/2010/main" val="2588518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372862" y="337351"/>
            <a:ext cx="6489577" cy="523220"/>
          </a:xfrm>
          <a:prstGeom prst="rect">
            <a:avLst/>
          </a:prstGeom>
          <a:noFill/>
        </p:spPr>
        <p:txBody>
          <a:bodyPr wrap="square" rtlCol="0">
            <a:spAutoFit/>
          </a:bodyPr>
          <a:lstStyle/>
          <a:p>
            <a:r>
              <a:rPr lang="en-GB" sz="2800">
                <a:solidFill>
                  <a:srgbClr val="FFC000"/>
                </a:solidFill>
                <a:effectLst>
                  <a:outerShdw blurRad="38100" dist="38100" dir="2700000" algn="tl">
                    <a:srgbClr val="000000">
                      <a:alpha val="43137"/>
                    </a:srgbClr>
                  </a:outerShdw>
                </a:effectLst>
                <a:latin typeface="Century Gothic" panose="020B0502020202020204" pitchFamily="34" charset="0"/>
              </a:rPr>
              <a:t>NEA GCSE DESIGN &amp; TECHNOLOGY</a:t>
            </a:r>
          </a:p>
        </p:txBody>
      </p:sp>
      <p:sp>
        <p:nvSpPr>
          <p:cNvPr id="7" name="TextBox 6"/>
          <p:cNvSpPr txBox="1"/>
          <p:nvPr/>
        </p:nvSpPr>
        <p:spPr>
          <a:xfrm>
            <a:off x="380999" y="954353"/>
            <a:ext cx="5087984" cy="5809283"/>
          </a:xfrm>
          <a:prstGeom prst="rect">
            <a:avLst/>
          </a:prstGeom>
          <a:noFill/>
        </p:spPr>
        <p:txBody>
          <a:bodyPr wrap="square" rtlCol="0">
            <a:spAutoFit/>
          </a:bodyPr>
          <a:lstStyle/>
          <a:p>
            <a:pPr>
              <a:spcAft>
                <a:spcPts val="300"/>
              </a:spcAft>
            </a:pPr>
            <a:r>
              <a:rPr lang="en-GB" sz="2400" b="1" dirty="0">
                <a:solidFill>
                  <a:srgbClr val="0070C0"/>
                </a:solidFill>
                <a:effectLst>
                  <a:outerShdw blurRad="38100" dist="38100" dir="2700000" algn="tl">
                    <a:srgbClr val="000000">
                      <a:alpha val="43137"/>
                    </a:srgbClr>
                  </a:outerShdw>
                </a:effectLst>
                <a:latin typeface="Century Gothic" panose="020B0502020202020204" pitchFamily="34" charset="0"/>
              </a:rPr>
              <a:t>Design Brief</a:t>
            </a:r>
            <a:endParaRPr lang="en-GB" sz="1400" dirty="0">
              <a:solidFill>
                <a:srgbClr val="0070C0"/>
              </a:solidFill>
              <a:effectLst>
                <a:outerShdw blurRad="38100" dist="38100" dir="2700000" algn="tl">
                  <a:srgbClr val="000000">
                    <a:alpha val="43137"/>
                  </a:srgbClr>
                </a:outerShdw>
              </a:effectLst>
              <a:latin typeface="Century Gothic" panose="020B0502020202020204" pitchFamily="34" charset="0"/>
            </a:endParaRPr>
          </a:p>
          <a:p>
            <a:pPr>
              <a:spcAft>
                <a:spcPts val="300"/>
              </a:spcAft>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Write your design brief:​</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What are you going to design and make?​</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What are the main features of the product?​</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Who will it be for?​</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Where will it be used?​</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What different functions might it have?​</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What areas do you need to research and why?​</a:t>
            </a:r>
          </a:p>
          <a:p>
            <a:pPr>
              <a:spcAft>
                <a:spcPts val="300"/>
              </a:spcAft>
            </a:pPr>
            <a:r>
              <a:rPr lang="en-GB" sz="2000" b="1" dirty="0">
                <a:solidFill>
                  <a:srgbClr val="92D050"/>
                </a:solidFill>
                <a:effectLst>
                  <a:outerShdw blurRad="38100" dist="38100" dir="2700000" algn="tl">
                    <a:srgbClr val="000000">
                      <a:alpha val="43137"/>
                    </a:srgbClr>
                  </a:outerShdw>
                </a:effectLst>
                <a:latin typeface="Century Gothic" panose="020B0502020202020204" pitchFamily="34" charset="0"/>
              </a:rPr>
              <a:t>Research Plan</a:t>
            </a:r>
          </a:p>
          <a:p>
            <a:pPr>
              <a:spcAft>
                <a:spcPts val="300"/>
              </a:spcAft>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Explain the areas of research you are going to carry out. Your research should include:</a:t>
            </a:r>
          </a:p>
          <a:p>
            <a:pPr>
              <a:spcAft>
                <a:spcPts val="300"/>
              </a:spcAft>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Primary (directly from you)</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Client interview</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User-group questionnaire / survey</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Photographs</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Measurements/dimensions taken from environment</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Visits/trips</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Testing (materials, components, processes)</a:t>
            </a:r>
          </a:p>
          <a:p>
            <a:pPr>
              <a:spcAft>
                <a:spcPts val="300"/>
              </a:spcAft>
            </a:pPr>
            <a:r>
              <a:rPr lang="en-GB" sz="1400" dirty="0">
                <a:solidFill>
                  <a:srgbClr val="FFFF00"/>
                </a:solidFill>
                <a:effectLst>
                  <a:outerShdw blurRad="38100" dist="38100" dir="2700000" algn="tl">
                    <a:srgbClr val="000000">
                      <a:alpha val="43137"/>
                    </a:srgbClr>
                  </a:outerShdw>
                </a:effectLst>
                <a:latin typeface="Century Gothic" panose="020B0502020202020204" pitchFamily="34" charset="0"/>
              </a:rPr>
              <a:t>Secondary (where you use someone else’s information, books, internet, etc)</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Anthropometric data</a:t>
            </a:r>
          </a:p>
          <a:p>
            <a:pPr marL="285750" indent="-285750">
              <a:spcAft>
                <a:spcPts val="300"/>
              </a:spcAft>
              <a:buFont typeface="Arial" panose="020B0604020202020204" pitchFamily="34" charset="0"/>
              <a:buChar char="•"/>
            </a:pPr>
            <a:r>
              <a:rPr lang="en-GB" sz="1400" dirty="0">
                <a:solidFill>
                  <a:schemeClr val="bg1"/>
                </a:solidFill>
                <a:effectLst>
                  <a:outerShdw blurRad="38100" dist="38100" dir="2700000" algn="tl">
                    <a:srgbClr val="000000">
                      <a:alpha val="43137"/>
                    </a:srgbClr>
                  </a:outerShdw>
                </a:effectLst>
                <a:latin typeface="Century Gothic" panose="020B0502020202020204" pitchFamily="34" charset="0"/>
              </a:rPr>
              <a:t>Existing product analysis</a:t>
            </a:r>
          </a:p>
        </p:txBody>
      </p:sp>
      <p:pic>
        <p:nvPicPr>
          <p:cNvPr id="9" name="Picture 8">
            <a:extLst>
              <a:ext uri="{FF2B5EF4-FFF2-40B4-BE49-F238E27FC236}">
                <a16:creationId xmlns:a16="http://schemas.microsoft.com/office/drawing/2014/main" id="{737D37E7-B6BA-2746-B84B-00606C9DC2AE}"/>
              </a:ext>
            </a:extLst>
          </p:cNvPr>
          <p:cNvPicPr>
            <a:picLocks noChangeAspect="1"/>
          </p:cNvPicPr>
          <p:nvPr/>
        </p:nvPicPr>
        <p:blipFill rotWithShape="1">
          <a:blip r:embed="rId4">
            <a:extLst>
              <a:ext uri="{28A0092B-C50C-407E-A947-70E740481C1C}">
                <a14:useLocalDpi xmlns:a14="http://schemas.microsoft.com/office/drawing/2010/main" val="0"/>
              </a:ext>
            </a:extLst>
          </a:blip>
          <a:srcRect l="22414" t="23786" r="6062" b="15262"/>
          <a:stretch/>
        </p:blipFill>
        <p:spPr>
          <a:xfrm>
            <a:off x="5468983" y="1076273"/>
            <a:ext cx="6553321" cy="4625873"/>
          </a:xfrm>
          <a:prstGeom prst="rect">
            <a:avLst/>
          </a:prstGeom>
        </p:spPr>
      </p:pic>
      <p:sp>
        <p:nvSpPr>
          <p:cNvPr id="8" name="Rounded Rectangular Callout 7">
            <a:extLst>
              <a:ext uri="{FF2B5EF4-FFF2-40B4-BE49-F238E27FC236}">
                <a16:creationId xmlns:a16="http://schemas.microsoft.com/office/drawing/2014/main" id="{A3B0B490-AE70-ED40-84C8-6E1A0E6CB802}"/>
              </a:ext>
            </a:extLst>
          </p:cNvPr>
          <p:cNvSpPr/>
          <p:nvPr/>
        </p:nvSpPr>
        <p:spPr>
          <a:xfrm>
            <a:off x="5468983" y="5917849"/>
            <a:ext cx="6553321" cy="692332"/>
          </a:xfrm>
          <a:prstGeom prst="wedgeRoundRectCallout">
            <a:avLst>
              <a:gd name="adj1" fmla="val -47528"/>
              <a:gd name="adj2" fmla="val 23239"/>
              <a:gd name="adj3" fmla="val 16667"/>
            </a:avLst>
          </a:prstGeom>
          <a:solidFill>
            <a:srgbClr val="7030A0"/>
          </a:solidFill>
          <a:ln w="762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rgbClr val="FFFF00"/>
                </a:solidFill>
                <a:effectLst>
                  <a:outerShdw blurRad="38100" dist="38100" dir="2700000" algn="tl">
                    <a:srgbClr val="000000">
                      <a:alpha val="43137"/>
                    </a:srgbClr>
                  </a:outerShdw>
                </a:effectLst>
                <a:latin typeface="Century Gothic" panose="020B0502020202020204" pitchFamily="34" charset="0"/>
              </a:rPr>
              <a:t>Remember that the </a:t>
            </a:r>
            <a:r>
              <a:rPr lang="en-GB" b="1">
                <a:solidFill>
                  <a:srgbClr val="FFFF00"/>
                </a:solidFill>
                <a:effectLst>
                  <a:outerShdw blurRad="38100" dist="38100" dir="2700000" algn="tl">
                    <a:srgbClr val="000000">
                      <a:alpha val="43137"/>
                    </a:srgbClr>
                  </a:outerShdw>
                </a:effectLst>
                <a:latin typeface="Century Gothic" panose="020B0502020202020204" pitchFamily="34" charset="0"/>
              </a:rPr>
              <a:t>NEA template</a:t>
            </a:r>
            <a:r>
              <a:rPr lang="en-GB">
                <a:solidFill>
                  <a:srgbClr val="FFFF00"/>
                </a:solidFill>
                <a:effectLst>
                  <a:outerShdw blurRad="38100" dist="38100" dir="2700000" algn="tl">
                    <a:srgbClr val="000000">
                      <a:alpha val="43137"/>
                    </a:srgbClr>
                  </a:outerShdw>
                </a:effectLst>
                <a:latin typeface="Century Gothic" panose="020B0502020202020204" pitchFamily="34" charset="0"/>
              </a:rPr>
              <a:t> is there to help you plan the layout of your work.</a:t>
            </a:r>
            <a:endParaRPr lang="en-GB" sz="1400">
              <a:solidFill>
                <a:srgbClr val="FFFF00"/>
              </a:solidFill>
              <a:effectLst>
                <a:outerShdw blurRad="38100" dist="38100" dir="2700000" algn="tl">
                  <a:srgbClr val="000000">
                    <a:alpha val="43137"/>
                  </a:srgbClr>
                </a:outerShdw>
              </a:effectLst>
              <a:latin typeface="Century Gothic" panose="020B0502020202020204" pitchFamily="34" charset="0"/>
            </a:endParaRPr>
          </a:p>
        </p:txBody>
      </p:sp>
    </p:spTree>
    <p:extLst>
      <p:ext uri="{BB962C8B-B14F-4D97-AF65-F5344CB8AC3E}">
        <p14:creationId xmlns:p14="http://schemas.microsoft.com/office/powerpoint/2010/main" val="4331830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1040</TotalTime>
  <Words>1627</Words>
  <Application>Microsoft Office PowerPoint</Application>
  <PresentationFormat>Widescreen</PresentationFormat>
  <Paragraphs>171</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Leisk</dc:creator>
  <cp:lastModifiedBy>Mr J Leisk (St Ambrose College)</cp:lastModifiedBy>
  <cp:revision>4</cp:revision>
  <cp:lastPrinted>2015-11-20T11:48:11Z</cp:lastPrinted>
  <dcterms:created xsi:type="dcterms:W3CDTF">2015-09-04T19:01:29Z</dcterms:created>
  <dcterms:modified xsi:type="dcterms:W3CDTF">2022-09-20T13:33:59Z</dcterms:modified>
</cp:coreProperties>
</file>