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84" r:id="rId3"/>
    <p:sldId id="288" r:id="rId4"/>
    <p:sldId id="280" r:id="rId5"/>
    <p:sldId id="286" r:id="rId6"/>
    <p:sldId id="285" r:id="rId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06" y="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C8800-4822-4BDD-B8AB-66F85BF08FD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3D4F1-1CD3-4788-AF3C-944359512C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577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E0D32-C974-481E-8462-D13E2F84C8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092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184BE0-5C41-45B7-AFCF-CBCE6F48ED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83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52EBF-3216-44A7-ABE8-B7285C5ED9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91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8A464-B0F9-407A-842B-B6E0E901EF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39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512D9-1C26-449A-8DE7-B01B8516E8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809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8DE86-AEDF-469F-BC22-9CFDECC8B9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01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D17C-9316-4EB8-A434-3662106D66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101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41EAE-8E79-46F8-8BC9-1346E12E0C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26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8925" y="476250"/>
            <a:ext cx="2058988" cy="56499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76250"/>
            <a:ext cx="6029325" cy="56499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8769FD-F3AD-4EBC-B436-FFA4C04C97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557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8"/>
          <p:cNvSpPr txBox="1">
            <a:spLocks noChangeArrowheads="1"/>
          </p:cNvSpPr>
          <p:nvPr userDrawn="1"/>
        </p:nvSpPr>
        <p:spPr bwMode="auto">
          <a:xfrm>
            <a:off x="0" y="6165850"/>
            <a:ext cx="92519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b="1" dirty="0" smtClean="0">
                <a:solidFill>
                  <a:srgbClr val="C0C0C0"/>
                </a:solidFill>
              </a:rPr>
              <a:t>010000110110111101100100011001010101001101110100011101010110011001100110</a:t>
            </a:r>
          </a:p>
        </p:txBody>
      </p:sp>
      <p:pic>
        <p:nvPicPr>
          <p:cNvPr id="1027" name="Picture 7" descr="Computin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147888" cy="80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4762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3C2C11-518F-443A-8199-304B6BE7184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708275"/>
            <a:ext cx="8229600" cy="3673475"/>
          </a:xfrm>
        </p:spPr>
        <p:txBody>
          <a:bodyPr/>
          <a:lstStyle/>
          <a:p>
            <a:pPr marL="609600" indent="-609600" algn="just" eaLnBrk="1" hangingPunct="1"/>
            <a:r>
              <a:rPr lang="en-GB" altLang="en-US" b="1" dirty="0" smtClean="0"/>
              <a:t>Objectives:</a:t>
            </a:r>
          </a:p>
          <a:p>
            <a:pPr marL="609600" indent="-609600" algn="just" eaLnBrk="1" hangingPunct="1"/>
            <a:endParaRPr lang="en-GB" altLang="en-US" sz="2000" b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the concept of ‘object oriented’ programming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Understand what a ‘class’ is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/>
          </a:p>
          <a:p>
            <a:pPr marL="609600" indent="-609600" algn="just" eaLnBrk="1" hangingPunct="1">
              <a:buFontTx/>
              <a:buAutoNum type="arabicPeriod"/>
            </a:pPr>
            <a:r>
              <a:rPr lang="en-GB" altLang="en-US" sz="2000" i="1" dirty="0" smtClean="0"/>
              <a:t>Declare and use classes</a:t>
            </a:r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000" i="1" dirty="0" smtClean="0"/>
          </a:p>
          <a:p>
            <a:pPr marL="609600" indent="-609600" algn="just" eaLnBrk="1" hangingPunct="1"/>
            <a:endParaRPr lang="en-GB" altLang="en-US" sz="2400" i="1" dirty="0" smtClean="0"/>
          </a:p>
          <a:p>
            <a:pPr marL="609600" indent="-609600" algn="just" eaLnBrk="1" hangingPunct="1">
              <a:buFontTx/>
              <a:buAutoNum type="arabicPeriod"/>
            </a:pPr>
            <a:endParaRPr lang="en-GB" altLang="en-US" i="1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800865"/>
            <a:ext cx="6670067" cy="1737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75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496944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/>
            <a:r>
              <a:rPr lang="en-GB" sz="2400" dirty="0"/>
              <a:t>How many lists would </a:t>
            </a:r>
            <a:r>
              <a:rPr lang="en-GB" sz="2400" dirty="0" smtClean="0"/>
              <a:t>we </a:t>
            </a:r>
            <a:r>
              <a:rPr lang="en-GB" sz="2400" dirty="0"/>
              <a:t>need to store the </a:t>
            </a:r>
            <a:r>
              <a:rPr lang="en-GB" sz="2400" dirty="0" smtClean="0"/>
              <a:t>following?</a:t>
            </a:r>
          </a:p>
          <a:p>
            <a:pPr algn="l"/>
            <a:endParaRPr lang="en-GB" sz="2400" dirty="0"/>
          </a:p>
          <a:p>
            <a:pPr algn="l"/>
            <a:r>
              <a:rPr lang="en-GB" sz="2000" dirty="0" smtClean="0"/>
              <a:t>Set 1: Musicians and Singers</a:t>
            </a:r>
          </a:p>
          <a:p>
            <a:pPr algn="l"/>
            <a:endParaRPr lang="en-GB" sz="1600" dirty="0"/>
          </a:p>
          <a:p>
            <a:pPr marL="628650" lvl="0" indent="-266700" algn="l">
              <a:buFont typeface="Arial" pitchFamily="34" charset="0"/>
              <a:buChar char="•"/>
            </a:pPr>
            <a:r>
              <a:rPr lang="en-GB" sz="1600" dirty="0"/>
              <a:t>Liam Gallagher is the lead singer of Oasis.  He was born on 21</a:t>
            </a:r>
            <a:r>
              <a:rPr lang="en-GB" sz="1600" baseline="30000" dirty="0"/>
              <a:t>st</a:t>
            </a:r>
            <a:r>
              <a:rPr lang="en-GB" sz="1600" dirty="0"/>
              <a:t> September 1972</a:t>
            </a:r>
          </a:p>
          <a:p>
            <a:pPr marL="628650" lvl="0" indent="-266700" algn="l">
              <a:buFont typeface="Arial" pitchFamily="34" charset="0"/>
              <a:buChar char="•"/>
            </a:pPr>
            <a:r>
              <a:rPr lang="en-GB" sz="1600" dirty="0"/>
              <a:t>Freddie Mercury is the lead singer of queen.  He was born on 5</a:t>
            </a:r>
            <a:r>
              <a:rPr lang="en-GB" sz="1600" baseline="30000" dirty="0"/>
              <a:t>th</a:t>
            </a:r>
            <a:r>
              <a:rPr lang="en-GB" sz="1600" dirty="0"/>
              <a:t> September 1946</a:t>
            </a:r>
          </a:p>
          <a:p>
            <a:pPr marL="628650" lvl="0" indent="-266700" algn="l">
              <a:buFont typeface="Arial" pitchFamily="34" charset="0"/>
              <a:buChar char="•"/>
            </a:pPr>
            <a:r>
              <a:rPr lang="en-GB" sz="1600" dirty="0"/>
              <a:t>Glen Frey is the lead singer of the Eagles.  He was  born on the 6</a:t>
            </a:r>
            <a:r>
              <a:rPr lang="en-GB" sz="1600" baseline="30000" dirty="0"/>
              <a:t>th</a:t>
            </a:r>
            <a:r>
              <a:rPr lang="en-GB" sz="1600" dirty="0"/>
              <a:t> November 1948</a:t>
            </a:r>
          </a:p>
          <a:p>
            <a:pPr algn="l"/>
            <a:endParaRPr lang="en-GB" sz="2400" dirty="0" smtClean="0"/>
          </a:p>
          <a:p>
            <a:pPr algn="l"/>
            <a:r>
              <a:rPr lang="en-GB" sz="2000" dirty="0" smtClean="0"/>
              <a:t>Set 2: Physical characteristics</a:t>
            </a:r>
          </a:p>
          <a:p>
            <a:pPr algn="l"/>
            <a:endParaRPr lang="en-GB" sz="1600" dirty="0"/>
          </a:p>
          <a:p>
            <a:pPr marL="628650" lvl="0" indent="-266700" algn="l">
              <a:buFont typeface="Arial" pitchFamily="34" charset="0"/>
              <a:buChar char="•"/>
            </a:pPr>
            <a:r>
              <a:rPr lang="en-GB" sz="1600" dirty="0"/>
              <a:t>David Antrobus has blue eyes, his height is 1.65 metres, his weight is 75 </a:t>
            </a:r>
            <a:r>
              <a:rPr lang="en-GB" sz="1600" dirty="0" err="1"/>
              <a:t>kgs</a:t>
            </a:r>
            <a:r>
              <a:rPr lang="en-GB" sz="1600" dirty="0"/>
              <a:t>.</a:t>
            </a:r>
          </a:p>
          <a:p>
            <a:pPr marL="628650" lvl="0" indent="-266700" algn="l">
              <a:buFont typeface="Arial" pitchFamily="34" charset="0"/>
              <a:buChar char="•"/>
            </a:pPr>
            <a:r>
              <a:rPr lang="en-GB" sz="1600" dirty="0"/>
              <a:t>James Brown has brown eyes, his height is 1.78 metres, his weight is 82 </a:t>
            </a:r>
            <a:r>
              <a:rPr lang="en-GB" sz="1600" dirty="0" err="1"/>
              <a:t>kgs</a:t>
            </a:r>
            <a:endParaRPr lang="en-GB" sz="1600" dirty="0"/>
          </a:p>
          <a:p>
            <a:pPr marL="628650" lvl="0" indent="-266700" algn="l">
              <a:buFont typeface="Arial" pitchFamily="34" charset="0"/>
              <a:buChar char="•"/>
            </a:pPr>
            <a:r>
              <a:rPr lang="en-GB" sz="1600" dirty="0"/>
              <a:t>Paul Saatchi has green eyes, his height is 1.55 metres, his weight is 69 </a:t>
            </a:r>
            <a:r>
              <a:rPr lang="en-GB" sz="1600" dirty="0" err="1"/>
              <a:t>kgs</a:t>
            </a:r>
            <a:r>
              <a:rPr lang="en-GB" sz="1600" dirty="0"/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302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Can you figure out what’s going on here?</a:t>
            </a:r>
          </a:p>
          <a:p>
            <a:pPr algn="l" defTabSz="-828675">
              <a:defRPr/>
            </a:pPr>
            <a:endParaRPr lang="en-GB" altLang="en-US" sz="1600" dirty="0" smtClean="0"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person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forename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surname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height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Single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weight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Single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eyeColour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dateOfBirth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DateTime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endParaRPr lang="en-GB" sz="1600" dirty="0" smtClean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      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bandName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bandRole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End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Class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83798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Can you figure out what’s going on here?</a:t>
            </a:r>
          </a:p>
          <a:p>
            <a:pPr algn="l" defTabSz="-828675">
              <a:defRPr/>
            </a:pPr>
            <a:endParaRPr lang="en-GB" altLang="en-US" sz="1600" dirty="0" smtClean="0"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person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forename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surname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height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Single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weight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Single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eyeColour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dateOfBirth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DateTime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       </a:t>
            </a: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End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Class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musician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Inherits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person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bandName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String</a:t>
            </a:r>
          </a:p>
          <a:p>
            <a:pPr algn="l"/>
            <a:r>
              <a:rPr lang="en-GB" sz="1600" dirty="0" smtClean="0">
                <a:latin typeface="Consolas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 smtClean="0">
                <a:solidFill>
                  <a:prstClr val="black"/>
                </a:solidFill>
                <a:latin typeface="Consolas"/>
              </a:rPr>
              <a:t>bandRole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String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End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Class</a:t>
            </a:r>
            <a:endParaRPr lang="en-GB" sz="1600" dirty="0">
              <a:solidFill>
                <a:srgbClr val="0000FF"/>
              </a:solidFill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7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What can be do with those two classes?</a:t>
            </a:r>
          </a:p>
          <a:p>
            <a:pPr algn="l" defTabSz="-828675">
              <a:defRPr/>
            </a:pPr>
            <a:endParaRPr lang="en-GB" altLang="en-US" sz="1600" dirty="0" smtClean="0"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   Dim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p1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person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p1.forename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/>
              </a:rPr>
              <a:t>"James"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p1.surname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/>
              </a:rPr>
              <a:t>"Brown"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p1.weight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= 75.0</a:t>
            </a:r>
          </a:p>
          <a:p>
            <a:pPr algn="l"/>
            <a:endParaRPr lang="en-GB" sz="1600" dirty="0" smtClean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/>
              </a:rPr>
              <a:t>mathsSet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List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Of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person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)</a:t>
            </a:r>
          </a:p>
          <a:p>
            <a:pPr algn="l"/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p2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musician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p2.forename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/>
              </a:rPr>
              <a:t>"Freddie"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p2.surname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/>
              </a:rPr>
              <a:t>"Mercury"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p2.bandName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/>
              </a:rPr>
              <a:t>"Queen"</a:t>
            </a:r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endParaRPr lang="en-GB" sz="1600" dirty="0">
              <a:solidFill>
                <a:prstClr val="black"/>
              </a:solidFill>
              <a:latin typeface="Consolas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/>
              </a:rPr>
              <a:t>Dim</a:t>
            </a:r>
            <a:r>
              <a:rPr lang="en-GB" sz="16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band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New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List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GB" sz="1600" dirty="0">
                <a:solidFill>
                  <a:srgbClr val="0000FF"/>
                </a:solidFill>
                <a:latin typeface="Consolas"/>
              </a:rPr>
              <a:t>Of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/>
              </a:rPr>
              <a:t>musician</a:t>
            </a:r>
            <a:r>
              <a:rPr lang="en-GB" sz="1600" dirty="0">
                <a:solidFill>
                  <a:prstClr val="black"/>
                </a:solidFill>
                <a:latin typeface="Consolas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37970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95536" y="1052513"/>
            <a:ext cx="8229600" cy="532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l" defTabSz="-828675">
              <a:defRPr/>
            </a:pPr>
            <a:r>
              <a:rPr lang="en-GB" altLang="en-US" sz="2400" dirty="0" smtClean="0"/>
              <a:t>Can you figure out what’s going on here?</a:t>
            </a:r>
          </a:p>
          <a:p>
            <a:pPr algn="l" defTabSz="-828675">
              <a:defRPr/>
            </a:pPr>
            <a:endParaRPr lang="en-GB" altLang="en-US" sz="1600" dirty="0" smtClean="0"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Module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 pitchFamily="49" charset="0"/>
                <a:cs typeface="Consolas" pitchFamily="49" charset="0"/>
              </a:rPr>
              <a:t>Module1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Class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 pitchFamily="49" charset="0"/>
                <a:cs typeface="Consolas" pitchFamily="49" charset="0"/>
              </a:rPr>
              <a:t>person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forename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String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surname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String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Public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 err="1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dateOfBirth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 pitchFamily="49" charset="0"/>
                <a:cs typeface="Consolas" pitchFamily="49" charset="0"/>
              </a:rPr>
              <a:t>DateTime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End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Class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Sub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Main()</a:t>
            </a: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Dim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player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As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New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2B91AF"/>
                </a:solidFill>
                <a:latin typeface="Consolas" pitchFamily="49" charset="0"/>
                <a:cs typeface="Consolas" pitchFamily="49" charset="0"/>
              </a:rPr>
              <a:t>person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err="1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player.forename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 pitchFamily="49" charset="0"/>
                <a:cs typeface="Consolas" pitchFamily="49" charset="0"/>
              </a:rPr>
              <a:t>"Billy"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err="1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player.surname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 pitchFamily="49" charset="0"/>
                <a:cs typeface="Consolas" pitchFamily="49" charset="0"/>
              </a:rPr>
              <a:t>"Crabtree"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err="1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player.dateOfBirth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= </a:t>
            </a:r>
            <a:r>
              <a:rPr lang="en-GB" sz="1600" dirty="0">
                <a:solidFill>
                  <a:srgbClr val="A31515"/>
                </a:solidFill>
                <a:latin typeface="Consolas" pitchFamily="49" charset="0"/>
                <a:cs typeface="Consolas" pitchFamily="49" charset="0"/>
              </a:rPr>
              <a:t>"01/07/2000"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</a:t>
            </a:r>
            <a:r>
              <a:rPr lang="en-GB" sz="1600" dirty="0" smtClean="0">
                <a:solidFill>
                  <a:srgbClr val="2B91AF"/>
                </a:solidFill>
                <a:latin typeface="Consolas" pitchFamily="49" charset="0"/>
                <a:cs typeface="Consolas" pitchFamily="49" charset="0"/>
              </a:rPr>
              <a:t>Console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.WriteLine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(</a:t>
            </a:r>
            <a:r>
              <a:rPr lang="en-GB" sz="1600" dirty="0">
                <a:solidFill>
                  <a:srgbClr val="A31515"/>
                </a:solidFill>
                <a:latin typeface="Consolas" pitchFamily="49" charset="0"/>
                <a:cs typeface="Consolas" pitchFamily="49" charset="0"/>
              </a:rPr>
              <a:t>"Welcome {0}!"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, </a:t>
            </a:r>
            <a:r>
              <a:rPr lang="en-GB" sz="1600" dirty="0" err="1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player.forename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)</a:t>
            </a: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   </a:t>
            </a:r>
            <a:r>
              <a:rPr lang="en-GB" sz="1600" dirty="0" smtClean="0">
                <a:solidFill>
                  <a:srgbClr val="2B91AF"/>
                </a:solidFill>
                <a:latin typeface="Consolas" pitchFamily="49" charset="0"/>
                <a:cs typeface="Consolas" pitchFamily="49" charset="0"/>
              </a:rPr>
              <a:t>Console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.ReadKey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()</a:t>
            </a:r>
          </a:p>
          <a:p>
            <a:pPr algn="l"/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  </a:t>
            </a:r>
            <a:r>
              <a:rPr lang="en-GB" sz="1600" dirty="0" smtClean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End</a:t>
            </a:r>
            <a:r>
              <a:rPr lang="en-GB" sz="1600" dirty="0" smtClean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Sub</a:t>
            </a:r>
            <a:endParaRPr lang="en-GB" sz="1600" dirty="0">
              <a:solidFill>
                <a:prstClr val="black"/>
              </a:solidFill>
              <a:latin typeface="Consolas" pitchFamily="49" charset="0"/>
              <a:cs typeface="Consolas" pitchFamily="49" charset="0"/>
            </a:endParaRPr>
          </a:p>
          <a:p>
            <a:pPr algn="l"/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End</a:t>
            </a:r>
            <a:r>
              <a:rPr lang="en-GB" sz="1600" dirty="0">
                <a:solidFill>
                  <a:prstClr val="black"/>
                </a:solidFill>
                <a:latin typeface="Consolas" pitchFamily="49" charset="0"/>
                <a:cs typeface="Consolas" pitchFamily="49" charset="0"/>
              </a:rPr>
              <a:t> </a:t>
            </a:r>
            <a:r>
              <a:rPr lang="en-GB" sz="1600" dirty="0">
                <a:solidFill>
                  <a:srgbClr val="0000FF"/>
                </a:solidFill>
                <a:latin typeface="Consolas" pitchFamily="49" charset="0"/>
                <a:cs typeface="Consolas" pitchFamily="49" charset="0"/>
              </a:rPr>
              <a:t>Module</a:t>
            </a:r>
          </a:p>
        </p:txBody>
      </p:sp>
    </p:spTree>
    <p:extLst>
      <p:ext uri="{BB962C8B-B14F-4D97-AF65-F5344CB8AC3E}">
        <p14:creationId xmlns:p14="http://schemas.microsoft.com/office/powerpoint/2010/main" val="350359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418</Words>
  <Application>Microsoft Office PowerPoint</Application>
  <PresentationFormat>On-screen Show (4:3)</PresentationFormat>
  <Paragraphs>82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Ambrose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 Stenhouse</dc:creator>
  <cp:lastModifiedBy>J Stenhouse</cp:lastModifiedBy>
  <cp:revision>64</cp:revision>
  <dcterms:created xsi:type="dcterms:W3CDTF">2011-09-03T14:34:24Z</dcterms:created>
  <dcterms:modified xsi:type="dcterms:W3CDTF">2014-06-25T10:52:41Z</dcterms:modified>
</cp:coreProperties>
</file>