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</p:sldMasterIdLst>
  <p:notesMasterIdLst>
    <p:notesMasterId r:id="rId6"/>
  </p:notesMasterIdLst>
  <p:sldIdLst>
    <p:sldId id="345" r:id="rId4"/>
    <p:sldId id="346" r:id="rId5"/>
  </p:sldIdLst>
  <p:sldSz cx="9906000" cy="6858000" type="A4"/>
  <p:notesSz cx="9990138" cy="14374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>
    <p:extLst/>
  </p:cmAuthor>
  <p:cmAuthor id="2" name="Amanda Fleck" initials="AF" lastIdx="1" clrIdx="1">
    <p:extLst/>
  </p:cmAuthor>
  <p:cmAuthor id="3" name="Amanda Fleck" initials="AF [2]" lastIdx="1" clrIdx="2">
    <p:extLst/>
  </p:cmAuthor>
  <p:cmAuthor id="4" name="Amanda Fleck" initials="AF [3]" lastIdx="1" clrIdx="3">
    <p:extLst/>
  </p:cmAuthor>
  <p:cmAuthor id="5" name="Amanda Fleck" initials="AF [4]" lastIdx="1" clrIdx="4">
    <p:extLst/>
  </p:cmAuthor>
  <p:cmAuthor id="6" name="Amanda Fleck" initials="AF [5]" lastIdx="1" clrIdx="5">
    <p:extLst/>
  </p:cmAuthor>
  <p:cmAuthor id="7" name="Amanda Fleck" initials="AF [6]" lastIdx="1" clrIdx="6">
    <p:extLst/>
  </p:cmAuthor>
  <p:cmAuthor id="8" name="Amanda Fleck" initials="AF [7]" lastIdx="1" clrIdx="7">
    <p:extLst/>
  </p:cmAuthor>
  <p:cmAuthor id="9" name="Amanda Fleck" initials="AF [8]" lastIdx="1" clrIdx="8">
    <p:extLst/>
  </p:cmAuthor>
  <p:cmAuthor id="10" name="Amanda Fleck" initials="AF [9]" lastIdx="1" clrIdx="9">
    <p:extLst/>
  </p:cmAuthor>
  <p:cmAuthor id="11" name="Amanda Fleck" initials="AF [10]" lastIdx="1" clrIdx="10">
    <p:extLst/>
  </p:cmAuthor>
  <p:cmAuthor id="12" name="Amanda Fleck" initials="AF [11]" lastIdx="1" clrIdx="11">
    <p:extLst/>
  </p:cmAuthor>
  <p:cmAuthor id="13" name="Tracy Barrett" initials="TB" lastIdx="68" clrIdx="12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1E0ED"/>
    <a:srgbClr val="65CCE1"/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493" autoAdjust="0"/>
    <p:restoredTop sz="95046" autoAdjust="0"/>
  </p:normalViewPr>
  <p:slideViewPr>
    <p:cSldViewPr>
      <p:cViewPr varScale="1">
        <p:scale>
          <a:sx n="114" d="100"/>
          <a:sy n="114" d="100"/>
        </p:scale>
        <p:origin x="1890" y="14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58766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r">
              <a:defRPr sz="1700"/>
            </a:lvl1pPr>
          </a:lstStyle>
          <a:p>
            <a:fld id="{E42D2026-0859-4913-9377-3DA08F595AD2}" type="datetimeFigureOut">
              <a:rPr lang="en-US" smtClean="0"/>
              <a:t>11/30/2021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0663" y="1797050"/>
            <a:ext cx="7008812" cy="4852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579" tIns="66289" rIns="132579" bIns="662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9014" y="6917879"/>
            <a:ext cx="7992110" cy="5660083"/>
          </a:xfrm>
          <a:prstGeom prst="rect">
            <a:avLst/>
          </a:prstGeom>
        </p:spPr>
        <p:txBody>
          <a:bodyPr vert="horz" lIns="132579" tIns="66289" rIns="132579" bIns="662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58766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r">
              <a:defRPr sz="17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0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6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3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9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  <p:extLst/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28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4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14842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67518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75262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38907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546176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3544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53486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71223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80777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1135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78566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59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7917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gif"/><Relationship Id="rId7" Type="http://schemas.openxmlformats.org/officeDocument/2006/relationships/image" Target="../media/image8.png"/><Relationship Id="rId12" Type="http://schemas.openxmlformats.org/officeDocument/2006/relationships/image" Target="../media/image13.gif"/><Relationship Id="rId17" Type="http://schemas.openxmlformats.org/officeDocument/2006/relationships/image" Target="../media/image18.png"/><Relationship Id="rId2" Type="http://schemas.openxmlformats.org/officeDocument/2006/relationships/image" Target="../media/image3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ysicsandmathstutor.com/chemistry-revision/gcse-aqa/chemical-changes/" TargetMode="External"/><Relationship Id="rId2" Type="http://schemas.openxmlformats.org/officeDocument/2006/relationships/hyperlink" Target="https://www.youtube.com/watch?v=dRtSjJCKkIo" TargetMode="External"/><Relationship Id="rId1" Type="http://schemas.openxmlformats.org/officeDocument/2006/relationships/slideLayout" Target="../slideLayouts/slideLayout34.xml"/><Relationship Id="rId4" Type="http://schemas.openxmlformats.org/officeDocument/2006/relationships/hyperlink" Target="https://www.physicsandmathstutor.com/chemistry-revision/gcse-aqa/atomic-structure-and-periodic-tabl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2946922" y="98988"/>
            <a:ext cx="1702650" cy="342441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2.1-2.3 Reactions of acids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7664909" y="700957"/>
            <a:ext cx="1766580" cy="33299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3.1 Electrolysis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1617CE3-B5DB-4C6F-82E8-9E39F4EE16AC}"/>
              </a:ext>
            </a:extLst>
          </p:cNvPr>
          <p:cNvSpPr/>
          <p:nvPr/>
        </p:nvSpPr>
        <p:spPr>
          <a:xfrm>
            <a:off x="78071" y="80630"/>
            <a:ext cx="2421073" cy="49618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C4 Chemical Changes part 1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D661035F-E105-4B48-BFEF-75C243107DD4}"/>
              </a:ext>
            </a:extLst>
          </p:cNvPr>
          <p:cNvSpPr/>
          <p:nvPr/>
        </p:nvSpPr>
        <p:spPr>
          <a:xfrm>
            <a:off x="279689" y="3230742"/>
            <a:ext cx="1642829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Reactivity depends on tendency to form metal ion 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520F49C0-2E1A-4516-B206-562797A1E007}"/>
              </a:ext>
            </a:extLst>
          </p:cNvPr>
          <p:cNvSpPr/>
          <p:nvPr/>
        </p:nvSpPr>
        <p:spPr>
          <a:xfrm>
            <a:off x="2760901" y="1251742"/>
            <a:ext cx="2040055" cy="87304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dirty="0">
                <a:solidFill>
                  <a:srgbClr val="FF0000"/>
                </a:solidFill>
              </a:rPr>
              <a:t>HT</a:t>
            </a:r>
            <a:r>
              <a:rPr lang="en-GB" sz="1200" dirty="0">
                <a:solidFill>
                  <a:schemeClr val="tx1"/>
                </a:solidFill>
              </a:rPr>
              <a:t>: OILRIG</a:t>
            </a:r>
          </a:p>
          <a:p>
            <a:r>
              <a:rPr lang="en-GB" sz="1200" dirty="0">
                <a:solidFill>
                  <a:schemeClr val="tx1"/>
                </a:solidFill>
              </a:rPr>
              <a:t>e.g. 2HCl + Mg </a:t>
            </a:r>
            <a:r>
              <a:rPr lang="en-GB" sz="1200" dirty="0">
                <a:solidFill>
                  <a:schemeClr val="tx1"/>
                </a:solidFill>
                <a:sym typeface="Wingdings" panose="05000000000000000000" pitchFamily="2" charset="2"/>
              </a:rPr>
              <a:t> MgCl</a:t>
            </a:r>
            <a:r>
              <a:rPr lang="en-GB" sz="1200" baseline="-25000" dirty="0">
                <a:solidFill>
                  <a:schemeClr val="tx1"/>
                </a:solidFill>
                <a:sym typeface="Wingdings" panose="05000000000000000000" pitchFamily="2" charset="2"/>
              </a:rPr>
              <a:t>2</a:t>
            </a:r>
            <a:r>
              <a:rPr lang="en-GB" sz="1200" dirty="0">
                <a:solidFill>
                  <a:schemeClr val="tx1"/>
                </a:solidFill>
                <a:sym typeface="Wingdings" panose="05000000000000000000" pitchFamily="2" charset="2"/>
              </a:rPr>
              <a:t> +H</a:t>
            </a:r>
            <a:r>
              <a:rPr lang="en-GB" sz="1200" baseline="-25000" dirty="0">
                <a:solidFill>
                  <a:schemeClr val="tx1"/>
                </a:solidFill>
                <a:sym typeface="Wingdings" panose="05000000000000000000" pitchFamily="2" charset="2"/>
              </a:rPr>
              <a:t>2</a:t>
            </a:r>
            <a:r>
              <a:rPr lang="en-GB" sz="1200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</a:p>
          <a:p>
            <a:r>
              <a:rPr lang="en-GB" sz="1200" dirty="0">
                <a:solidFill>
                  <a:schemeClr val="tx1"/>
                </a:solidFill>
                <a:sym typeface="Wingdings" panose="05000000000000000000" pitchFamily="2" charset="2"/>
              </a:rPr>
              <a:t>Magnesium is oxidised</a:t>
            </a:r>
          </a:p>
          <a:p>
            <a:r>
              <a:rPr lang="en-GB" sz="1200" dirty="0">
                <a:solidFill>
                  <a:schemeClr val="tx1"/>
                </a:solidFill>
                <a:sym typeface="Wingdings" panose="05000000000000000000" pitchFamily="2" charset="2"/>
              </a:rPr>
              <a:t>Mg  Mg</a:t>
            </a:r>
            <a:r>
              <a:rPr lang="en-GB" sz="1200" baseline="30000" dirty="0">
                <a:solidFill>
                  <a:schemeClr val="tx1"/>
                </a:solidFill>
                <a:sym typeface="Wingdings" panose="05000000000000000000" pitchFamily="2" charset="2"/>
              </a:rPr>
              <a:t>2+ </a:t>
            </a:r>
            <a:r>
              <a:rPr lang="en-GB" sz="1200" dirty="0">
                <a:solidFill>
                  <a:schemeClr val="tx1"/>
                </a:solidFill>
                <a:sym typeface="Wingdings" panose="05000000000000000000" pitchFamily="2" charset="2"/>
              </a:rPr>
              <a:t>+2e</a:t>
            </a:r>
            <a:r>
              <a:rPr lang="en-GB" sz="1200" baseline="30000" dirty="0">
                <a:solidFill>
                  <a:schemeClr val="tx1"/>
                </a:solidFill>
                <a:sym typeface="Wingdings" panose="05000000000000000000" pitchFamily="2" charset="2"/>
              </a:rPr>
              <a:t>-</a:t>
            </a:r>
            <a:endParaRPr lang="en-GB" sz="1200" baseline="30000" dirty="0">
              <a:solidFill>
                <a:schemeClr val="tx1"/>
              </a:solidFill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813CE676-9373-47A8-B973-6A9B661C9CB1}"/>
              </a:ext>
            </a:extLst>
          </p:cNvPr>
          <p:cNvSpPr/>
          <p:nvPr/>
        </p:nvSpPr>
        <p:spPr>
          <a:xfrm>
            <a:off x="5458519" y="104873"/>
            <a:ext cx="1552110" cy="339851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2.4 Neutralisation</a:t>
            </a: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68C07852-624E-4341-BA00-0E2ACFFABB64}"/>
              </a:ext>
            </a:extLst>
          </p:cNvPr>
          <p:cNvSpPr/>
          <p:nvPr/>
        </p:nvSpPr>
        <p:spPr>
          <a:xfrm>
            <a:off x="5304283" y="1394828"/>
            <a:ext cx="1901665" cy="526659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dirty="0">
                <a:solidFill>
                  <a:schemeClr val="tx1"/>
                </a:solidFill>
              </a:rPr>
              <a:t>Acids produce      H</a:t>
            </a:r>
            <a:r>
              <a:rPr lang="en-GB" sz="1200" b="1" baseline="30000" dirty="0">
                <a:solidFill>
                  <a:schemeClr val="tx1"/>
                </a:solidFill>
              </a:rPr>
              <a:t>+</a:t>
            </a:r>
            <a:r>
              <a:rPr lang="en-GB" sz="1200" b="1" dirty="0">
                <a:solidFill>
                  <a:schemeClr val="tx1"/>
                </a:solidFill>
              </a:rPr>
              <a:t> ions 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Alkalis produce   OH</a:t>
            </a:r>
            <a:r>
              <a:rPr lang="en-GB" sz="1200" b="1" baseline="30000" dirty="0">
                <a:solidFill>
                  <a:schemeClr val="tx1"/>
                </a:solidFill>
              </a:rPr>
              <a:t>-</a:t>
            </a:r>
            <a:r>
              <a:rPr lang="en-GB" sz="1200" b="1" dirty="0">
                <a:solidFill>
                  <a:schemeClr val="tx1"/>
                </a:solidFill>
              </a:rPr>
              <a:t> ions</a:t>
            </a:r>
            <a:endParaRPr lang="en-GB" sz="1050" dirty="0">
              <a:solidFill>
                <a:schemeClr val="tx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DB35D59-39F1-4E8E-B7A2-550C495E02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549" y="988779"/>
            <a:ext cx="1581242" cy="2223349"/>
          </a:xfrm>
          <a:prstGeom prst="rect">
            <a:avLst/>
          </a:prstGeom>
        </p:spPr>
      </p:pic>
      <p:pic>
        <p:nvPicPr>
          <p:cNvPr id="43" name="Picture 2" descr="Image result for Electrolysis">
            <a:extLst>
              <a:ext uri="{FF2B5EF4-FFF2-40B4-BE49-F238E27FC236}">
                <a16:creationId xmlns:a16="http://schemas.microsoft.com/office/drawing/2014/main" id="{797E53E6-B0E2-4A73-A5DF-AD0E57D976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7201" y="1448667"/>
            <a:ext cx="1887984" cy="1010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7C34253-BF1F-45E4-9A1A-BE99325941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135" y="5096319"/>
            <a:ext cx="1851568" cy="66234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63623E4-709B-4BB5-B771-0D9CCD36CB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81535" y="456657"/>
            <a:ext cx="2598788" cy="706752"/>
          </a:xfrm>
          <a:prstGeom prst="rect">
            <a:avLst/>
          </a:prstGeom>
        </p:spPr>
      </p:pic>
      <p:sp>
        <p:nvSpPr>
          <p:cNvPr id="60" name="TextBox 59">
            <a:extLst>
              <a:ext uri="{FF2B5EF4-FFF2-40B4-BE49-F238E27FC236}">
                <a16:creationId xmlns:a16="http://schemas.microsoft.com/office/drawing/2014/main" id="{85F9CFCD-FD66-454E-8470-794AE57D551B}"/>
              </a:ext>
            </a:extLst>
          </p:cNvPr>
          <p:cNvSpPr txBox="1"/>
          <p:nvPr/>
        </p:nvSpPr>
        <p:spPr>
          <a:xfrm>
            <a:off x="2692269" y="2254221"/>
            <a:ext cx="2120183" cy="110799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rgbClr val="FF0000"/>
                </a:solidFill>
              </a:rPr>
              <a:t>Hydrochloric Acid </a:t>
            </a:r>
            <a:r>
              <a:rPr lang="en-GB" sz="1100" dirty="0">
                <a:solidFill>
                  <a:srgbClr val="FF0000"/>
                </a:solidFill>
                <a:sym typeface="Wingdings" panose="05000000000000000000" pitchFamily="2" charset="2"/>
              </a:rPr>
              <a:t> Chlorides</a:t>
            </a:r>
          </a:p>
          <a:p>
            <a:r>
              <a:rPr lang="en-GB" sz="1100" b="1" dirty="0">
                <a:solidFill>
                  <a:srgbClr val="FF0000"/>
                </a:solidFill>
                <a:sym typeface="Wingdings" panose="05000000000000000000" pitchFamily="2" charset="2"/>
              </a:rPr>
              <a:t>      </a:t>
            </a:r>
            <a:r>
              <a:rPr lang="en-GB" sz="1100" b="1" dirty="0" err="1">
                <a:solidFill>
                  <a:srgbClr val="FF0000"/>
                </a:solidFill>
                <a:latin typeface="Bradley Hand ITC" panose="03070402050302030203" pitchFamily="66" charset="0"/>
                <a:sym typeface="Wingdings" panose="05000000000000000000" pitchFamily="2" charset="2"/>
              </a:rPr>
              <a:t>HCl</a:t>
            </a:r>
            <a:endParaRPr lang="en-GB" sz="1100" b="1" dirty="0">
              <a:solidFill>
                <a:srgbClr val="FF0000"/>
              </a:solidFill>
              <a:latin typeface="Bradley Hand ITC" panose="03070402050302030203" pitchFamily="66" charset="0"/>
              <a:sym typeface="Wingdings" panose="05000000000000000000" pitchFamily="2" charset="2"/>
            </a:endParaRPr>
          </a:p>
          <a:p>
            <a:r>
              <a:rPr lang="en-GB" sz="1100" dirty="0">
                <a:solidFill>
                  <a:srgbClr val="FF0000"/>
                </a:solidFill>
                <a:sym typeface="Wingdings" panose="05000000000000000000" pitchFamily="2" charset="2"/>
              </a:rPr>
              <a:t>Nitric Acid 	     Nitrates</a:t>
            </a:r>
          </a:p>
          <a:p>
            <a:r>
              <a:rPr lang="en-GB" sz="1100" b="1" dirty="0">
                <a:solidFill>
                  <a:srgbClr val="FF0000"/>
                </a:solidFill>
                <a:latin typeface="Bradley Hand ITC" panose="03070402050302030203" pitchFamily="66" charset="0"/>
                <a:sym typeface="Wingdings" panose="05000000000000000000" pitchFamily="2" charset="2"/>
              </a:rPr>
              <a:t>     HNO</a:t>
            </a:r>
            <a:r>
              <a:rPr lang="en-GB" sz="1100" b="1" baseline="-25000" dirty="0">
                <a:solidFill>
                  <a:srgbClr val="FF0000"/>
                </a:solidFill>
                <a:latin typeface="Bradley Hand ITC" panose="03070402050302030203" pitchFamily="66" charset="0"/>
                <a:sym typeface="Wingdings" panose="05000000000000000000" pitchFamily="2" charset="2"/>
              </a:rPr>
              <a:t>3</a:t>
            </a:r>
          </a:p>
          <a:p>
            <a:r>
              <a:rPr lang="en-GB" sz="1100" dirty="0">
                <a:solidFill>
                  <a:srgbClr val="FF0000"/>
                </a:solidFill>
                <a:sym typeface="Wingdings" panose="05000000000000000000" pitchFamily="2" charset="2"/>
              </a:rPr>
              <a:t>Sulphuric Acid        Sulphates</a:t>
            </a:r>
          </a:p>
          <a:p>
            <a:r>
              <a:rPr lang="en-GB" sz="1100" dirty="0">
                <a:solidFill>
                  <a:srgbClr val="FF0000"/>
                </a:solidFill>
                <a:sym typeface="Wingdings" panose="05000000000000000000" pitchFamily="2" charset="2"/>
              </a:rPr>
              <a:t>      </a:t>
            </a:r>
            <a:r>
              <a:rPr lang="en-GB" sz="1100" b="1" dirty="0">
                <a:solidFill>
                  <a:srgbClr val="FF0000"/>
                </a:solidFill>
                <a:latin typeface="Bradley Hand ITC" panose="03070402050302030203" pitchFamily="66" charset="0"/>
                <a:sym typeface="Wingdings" panose="05000000000000000000" pitchFamily="2" charset="2"/>
              </a:rPr>
              <a:t>H</a:t>
            </a:r>
            <a:r>
              <a:rPr lang="en-GB" sz="1100" b="1" baseline="-25000" dirty="0">
                <a:solidFill>
                  <a:srgbClr val="FF0000"/>
                </a:solidFill>
                <a:latin typeface="Bradley Hand ITC" panose="03070402050302030203" pitchFamily="66" charset="0"/>
                <a:sym typeface="Wingdings" panose="05000000000000000000" pitchFamily="2" charset="2"/>
              </a:rPr>
              <a:t>2</a:t>
            </a:r>
            <a:r>
              <a:rPr lang="en-GB" sz="1100" b="1" dirty="0">
                <a:solidFill>
                  <a:srgbClr val="FF0000"/>
                </a:solidFill>
                <a:latin typeface="Bradley Hand ITC" panose="03070402050302030203" pitchFamily="66" charset="0"/>
                <a:sym typeface="Wingdings" panose="05000000000000000000" pitchFamily="2" charset="2"/>
              </a:rPr>
              <a:t>SO</a:t>
            </a:r>
            <a:r>
              <a:rPr lang="en-GB" sz="1100" b="1" baseline="-25000" dirty="0">
                <a:solidFill>
                  <a:srgbClr val="FF0000"/>
                </a:solidFill>
                <a:latin typeface="Bradley Hand ITC" panose="03070402050302030203" pitchFamily="66" charset="0"/>
                <a:sym typeface="Wingdings" panose="05000000000000000000" pitchFamily="2" charset="2"/>
              </a:rPr>
              <a:t>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6911FA-3566-47A4-B6FD-38B87F6467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6925" y="464319"/>
            <a:ext cx="2076721" cy="865939"/>
          </a:xfrm>
          <a:prstGeom prst="rect">
            <a:avLst/>
          </a:prstGeom>
        </p:spPr>
      </p:pic>
      <p:sp>
        <p:nvSpPr>
          <p:cNvPr id="61" name="Rectangle 60">
            <a:extLst>
              <a:ext uri="{FF2B5EF4-FFF2-40B4-BE49-F238E27FC236}">
                <a16:creationId xmlns:a16="http://schemas.microsoft.com/office/drawing/2014/main" id="{CE8D868A-D9ED-43BD-B621-8B5782991A47}"/>
              </a:ext>
            </a:extLst>
          </p:cNvPr>
          <p:cNvSpPr/>
          <p:nvPr/>
        </p:nvSpPr>
        <p:spPr>
          <a:xfrm>
            <a:off x="2850496" y="3478696"/>
            <a:ext cx="1885771" cy="45436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RP: Preparation of a dry sample of a soluble salt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07566EE-D247-4EC6-853E-626EFE7D6A5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01523" y="5512335"/>
            <a:ext cx="910695" cy="108619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EFD5249-79FE-46B0-BFC1-C81CC8DADECA}"/>
              </a:ext>
            </a:extLst>
          </p:cNvPr>
          <p:cNvSpPr txBox="1"/>
          <p:nvPr/>
        </p:nvSpPr>
        <p:spPr>
          <a:xfrm>
            <a:off x="5024233" y="1986057"/>
            <a:ext cx="2263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</a:t>
            </a:r>
            <a:r>
              <a:rPr lang="en-GB" baseline="30000" dirty="0"/>
              <a:t>+</a:t>
            </a:r>
            <a:r>
              <a:rPr lang="en-GB" baseline="-25000" dirty="0"/>
              <a:t>(</a:t>
            </a:r>
            <a:r>
              <a:rPr lang="en-GB" baseline="-25000" dirty="0" err="1"/>
              <a:t>aq</a:t>
            </a:r>
            <a:r>
              <a:rPr lang="en-GB" baseline="-25000" dirty="0"/>
              <a:t>) </a:t>
            </a:r>
            <a:r>
              <a:rPr lang="en-GB" dirty="0"/>
              <a:t>+ OH</a:t>
            </a:r>
            <a:r>
              <a:rPr lang="en-GB" baseline="30000" dirty="0"/>
              <a:t>-</a:t>
            </a:r>
            <a:r>
              <a:rPr lang="en-GB" baseline="-25000" dirty="0"/>
              <a:t>(</a:t>
            </a:r>
            <a:r>
              <a:rPr lang="en-GB" baseline="-25000" dirty="0" err="1"/>
              <a:t>aq</a:t>
            </a:r>
            <a:r>
              <a:rPr lang="en-GB" baseline="-25000" dirty="0"/>
              <a:t>) </a:t>
            </a:r>
            <a:r>
              <a:rPr lang="en-GB" dirty="0">
                <a:sym typeface="Wingdings" panose="05000000000000000000" pitchFamily="2" charset="2"/>
              </a:rPr>
              <a:t> H</a:t>
            </a:r>
            <a:r>
              <a:rPr lang="en-GB" baseline="-25000" dirty="0">
                <a:sym typeface="Wingdings" panose="05000000000000000000" pitchFamily="2" charset="2"/>
              </a:rPr>
              <a:t>2</a:t>
            </a:r>
            <a:r>
              <a:rPr lang="en-GB" dirty="0">
                <a:sym typeface="Wingdings" panose="05000000000000000000" pitchFamily="2" charset="2"/>
              </a:rPr>
              <a:t>O</a:t>
            </a:r>
            <a:r>
              <a:rPr lang="en-GB" baseline="-25000" dirty="0">
                <a:sym typeface="Wingdings" panose="05000000000000000000" pitchFamily="2" charset="2"/>
              </a:rPr>
              <a:t>(l)</a:t>
            </a:r>
            <a:endParaRPr lang="en-GB" baseline="-25000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2CFFADC3-8327-4F76-9A07-3E09CF769D6E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2468" r="48707"/>
          <a:stretch/>
        </p:blipFill>
        <p:spPr>
          <a:xfrm>
            <a:off x="5108644" y="3839287"/>
            <a:ext cx="1181821" cy="1211255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663B3A4E-8503-42D8-8926-60323BCDEE3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50603" t="11600"/>
          <a:stretch/>
        </p:blipFill>
        <p:spPr>
          <a:xfrm>
            <a:off x="6230884" y="3968427"/>
            <a:ext cx="1121318" cy="1081620"/>
          </a:xfrm>
          <a:prstGeom prst="rect">
            <a:avLst/>
          </a:prstGeom>
        </p:spPr>
      </p:pic>
      <p:sp>
        <p:nvSpPr>
          <p:cNvPr id="63" name="Rectangle 62">
            <a:extLst>
              <a:ext uri="{FF2B5EF4-FFF2-40B4-BE49-F238E27FC236}">
                <a16:creationId xmlns:a16="http://schemas.microsoft.com/office/drawing/2014/main" id="{7A34BA26-8261-4AEF-B2C6-0510810B553D}"/>
              </a:ext>
            </a:extLst>
          </p:cNvPr>
          <p:cNvSpPr/>
          <p:nvPr/>
        </p:nvSpPr>
        <p:spPr>
          <a:xfrm>
            <a:off x="5304283" y="2637649"/>
            <a:ext cx="1872319" cy="369332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dirty="0">
                <a:solidFill>
                  <a:srgbClr val="FF0000"/>
                </a:solidFill>
              </a:rPr>
              <a:t>HT</a:t>
            </a:r>
            <a:r>
              <a:rPr lang="en-GB" sz="1200" b="1" dirty="0">
                <a:solidFill>
                  <a:schemeClr val="tx1"/>
                </a:solidFill>
              </a:rPr>
              <a:t>: Strong and Weak acids</a:t>
            </a:r>
            <a:endParaRPr lang="en-GB" sz="1050" dirty="0">
              <a:solidFill>
                <a:schemeClr val="tx1"/>
              </a:solidFill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4535E14D-F6E2-4B25-BB6F-34A92554F61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81550" y="3065431"/>
            <a:ext cx="1131013" cy="725821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66EB12EE-AAF9-4ECB-A7C5-9B243A6DC073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t="61530" r="-3252" b="16966"/>
          <a:stretch/>
        </p:blipFill>
        <p:spPr>
          <a:xfrm>
            <a:off x="3912459" y="5721854"/>
            <a:ext cx="944211" cy="939996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84408622-922C-41DD-A6E9-8F26B5D66909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t="21180" r="-3148" b="38716"/>
          <a:stretch/>
        </p:blipFill>
        <p:spPr>
          <a:xfrm>
            <a:off x="3992056" y="3988811"/>
            <a:ext cx="729322" cy="1355411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31569C72-10D1-4645-B79E-1E94343A8534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r="946" b="80324"/>
          <a:stretch/>
        </p:blipFill>
        <p:spPr>
          <a:xfrm>
            <a:off x="2780916" y="4133462"/>
            <a:ext cx="754508" cy="716409"/>
          </a:xfrm>
          <a:prstGeom prst="rect">
            <a:avLst/>
          </a:prstGeom>
        </p:spPr>
      </p:pic>
      <p:sp>
        <p:nvSpPr>
          <p:cNvPr id="28" name="Arrow: Right 27">
            <a:extLst>
              <a:ext uri="{FF2B5EF4-FFF2-40B4-BE49-F238E27FC236}">
                <a16:creationId xmlns:a16="http://schemas.microsoft.com/office/drawing/2014/main" id="{5022C377-3B39-40EA-BA0B-A5389A3DCCCD}"/>
              </a:ext>
            </a:extLst>
          </p:cNvPr>
          <p:cNvSpPr/>
          <p:nvPr/>
        </p:nvSpPr>
        <p:spPr>
          <a:xfrm>
            <a:off x="3605375" y="4376727"/>
            <a:ext cx="368358" cy="3051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Arrow: Right 91">
            <a:extLst>
              <a:ext uri="{FF2B5EF4-FFF2-40B4-BE49-F238E27FC236}">
                <a16:creationId xmlns:a16="http://schemas.microsoft.com/office/drawing/2014/main" id="{3D625872-4ED2-4D25-AF5E-06FB36AE618E}"/>
              </a:ext>
            </a:extLst>
          </p:cNvPr>
          <p:cNvSpPr/>
          <p:nvPr/>
        </p:nvSpPr>
        <p:spPr>
          <a:xfrm rot="5400000">
            <a:off x="4168998" y="5367021"/>
            <a:ext cx="368358" cy="305169"/>
          </a:xfrm>
          <a:prstGeom prst="rightArrow">
            <a:avLst>
              <a:gd name="adj1" fmla="val 50000"/>
              <a:gd name="adj2" fmla="val 6161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Arrow: Right 92">
            <a:extLst>
              <a:ext uri="{FF2B5EF4-FFF2-40B4-BE49-F238E27FC236}">
                <a16:creationId xmlns:a16="http://schemas.microsoft.com/office/drawing/2014/main" id="{BA254F80-1528-49B2-9067-397A248FB529}"/>
              </a:ext>
            </a:extLst>
          </p:cNvPr>
          <p:cNvSpPr/>
          <p:nvPr/>
        </p:nvSpPr>
        <p:spPr>
          <a:xfrm rot="10800000">
            <a:off x="3510930" y="5854329"/>
            <a:ext cx="368358" cy="3051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5A878318-E290-4CFC-8FDE-AB2C345C599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320824" y="5466737"/>
            <a:ext cx="875423" cy="775184"/>
          </a:xfrm>
          <a:prstGeom prst="rect">
            <a:avLst/>
          </a:prstGeom>
        </p:spPr>
      </p:pic>
      <p:sp>
        <p:nvSpPr>
          <p:cNvPr id="94" name="Rectangle 93">
            <a:extLst>
              <a:ext uri="{FF2B5EF4-FFF2-40B4-BE49-F238E27FC236}">
                <a16:creationId xmlns:a16="http://schemas.microsoft.com/office/drawing/2014/main" id="{EB6B3006-634E-4AE3-8C69-AF115526C00C}"/>
              </a:ext>
            </a:extLst>
          </p:cNvPr>
          <p:cNvSpPr/>
          <p:nvPr/>
        </p:nvSpPr>
        <p:spPr>
          <a:xfrm>
            <a:off x="7515683" y="5289442"/>
            <a:ext cx="1230765" cy="160906"/>
          </a:xfrm>
          <a:prstGeom prst="rect">
            <a:avLst/>
          </a:prstGeom>
          <a:solidFill>
            <a:srgbClr val="65CCE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..of solutions: </a:t>
            </a:r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BE6D3AE0-83C2-459B-AA4F-A764EDC37990}"/>
              </a:ext>
            </a:extLst>
          </p:cNvPr>
          <p:cNvSpPr/>
          <p:nvPr/>
        </p:nvSpPr>
        <p:spPr>
          <a:xfrm>
            <a:off x="7998169" y="1073867"/>
            <a:ext cx="1100061" cy="288960"/>
          </a:xfrm>
          <a:prstGeom prst="rect">
            <a:avLst/>
          </a:prstGeom>
          <a:solidFill>
            <a:srgbClr val="65CCE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..of molten: </a:t>
            </a: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AE1F618F-0884-4992-A201-546187CE7F33}"/>
              </a:ext>
            </a:extLst>
          </p:cNvPr>
          <p:cNvSpPr/>
          <p:nvPr/>
        </p:nvSpPr>
        <p:spPr>
          <a:xfrm>
            <a:off x="7502161" y="5963169"/>
            <a:ext cx="924625" cy="753365"/>
          </a:xfrm>
          <a:prstGeom prst="rect">
            <a:avLst/>
          </a:prstGeom>
          <a:solidFill>
            <a:srgbClr val="A1E0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b="1" dirty="0">
                <a:solidFill>
                  <a:schemeClr val="tx1"/>
                </a:solidFill>
              </a:rPr>
              <a:t>At the anode:</a:t>
            </a:r>
          </a:p>
          <a:p>
            <a:r>
              <a:rPr lang="en-GB" sz="1100" dirty="0">
                <a:solidFill>
                  <a:schemeClr val="tx1"/>
                </a:solidFill>
              </a:rPr>
              <a:t>Halide (Gp7)</a:t>
            </a:r>
          </a:p>
          <a:p>
            <a:r>
              <a:rPr lang="en-GB" sz="1100" dirty="0">
                <a:solidFill>
                  <a:schemeClr val="tx1"/>
                </a:solidFill>
              </a:rPr>
              <a:t>Oxygen</a:t>
            </a: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8182470C-7276-47E5-8FF7-92E1CA83E044}"/>
              </a:ext>
            </a:extLst>
          </p:cNvPr>
          <p:cNvSpPr/>
          <p:nvPr/>
        </p:nvSpPr>
        <p:spPr>
          <a:xfrm>
            <a:off x="9107919" y="6005255"/>
            <a:ext cx="722958" cy="687502"/>
          </a:xfrm>
          <a:prstGeom prst="rect">
            <a:avLst/>
          </a:prstGeom>
          <a:solidFill>
            <a:srgbClr val="A1E0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b="1" dirty="0">
                <a:solidFill>
                  <a:schemeClr val="tx1"/>
                </a:solidFill>
              </a:rPr>
              <a:t>At the cathode:</a:t>
            </a:r>
          </a:p>
          <a:p>
            <a:r>
              <a:rPr lang="en-GB" sz="1100" dirty="0">
                <a:solidFill>
                  <a:schemeClr val="tx1"/>
                </a:solidFill>
              </a:rPr>
              <a:t>Least reactive</a:t>
            </a: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6C8336ED-4294-48A0-8AEA-DD577D25719F}"/>
              </a:ext>
            </a:extLst>
          </p:cNvPr>
          <p:cNvSpPr/>
          <p:nvPr/>
        </p:nvSpPr>
        <p:spPr>
          <a:xfrm>
            <a:off x="7813267" y="3497959"/>
            <a:ext cx="1642670" cy="146697"/>
          </a:xfrm>
          <a:prstGeom prst="rect">
            <a:avLst/>
          </a:prstGeom>
          <a:solidFill>
            <a:srgbClr val="65CCE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..to extract aluminium: </a:t>
            </a:r>
          </a:p>
        </p:txBody>
      </p:sp>
      <p:pic>
        <p:nvPicPr>
          <p:cNvPr id="1026" name="Picture 2" descr="Image result for aluminium electrolysis diagram">
            <a:extLst>
              <a:ext uri="{FF2B5EF4-FFF2-40B4-BE49-F238E27FC236}">
                <a16:creationId xmlns:a16="http://schemas.microsoft.com/office/drawing/2014/main" id="{017A717F-E219-4B57-A46E-593E930E45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8303" y="4196386"/>
            <a:ext cx="1599767" cy="77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9" name="Rectangle 98">
            <a:extLst>
              <a:ext uri="{FF2B5EF4-FFF2-40B4-BE49-F238E27FC236}">
                <a16:creationId xmlns:a16="http://schemas.microsoft.com/office/drawing/2014/main" id="{8F80B8EE-465E-4DAB-8456-FEA524D72632}"/>
              </a:ext>
            </a:extLst>
          </p:cNvPr>
          <p:cNvSpPr/>
          <p:nvPr/>
        </p:nvSpPr>
        <p:spPr>
          <a:xfrm>
            <a:off x="7603505" y="3716296"/>
            <a:ext cx="2018572" cy="433520"/>
          </a:xfrm>
          <a:prstGeom prst="rect">
            <a:avLst/>
          </a:prstGeom>
          <a:solidFill>
            <a:srgbClr val="A1E0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>
                <a:solidFill>
                  <a:schemeClr val="tx1"/>
                </a:solidFill>
              </a:rPr>
              <a:t>Oxygen goes to anode </a:t>
            </a:r>
            <a:r>
              <a:rPr lang="en-GB" sz="1000" b="1" dirty="0">
                <a:solidFill>
                  <a:schemeClr val="tx1"/>
                </a:solidFill>
                <a:sym typeface="Wingdings" panose="05000000000000000000" pitchFamily="2" charset="2"/>
              </a:rPr>
              <a:t> Carbon electrode reacts with it   CO</a:t>
            </a:r>
            <a:r>
              <a:rPr lang="en-GB" sz="1000" b="1" baseline="-25000" dirty="0">
                <a:solidFill>
                  <a:schemeClr val="tx1"/>
                </a:solidFill>
                <a:sym typeface="Wingdings" panose="05000000000000000000" pitchFamily="2" charset="2"/>
              </a:rPr>
              <a:t>2</a:t>
            </a:r>
            <a:r>
              <a:rPr lang="en-GB" sz="1000" b="1" dirty="0">
                <a:solidFill>
                  <a:schemeClr val="tx1"/>
                </a:solidFill>
                <a:sym typeface="Wingdings" panose="05000000000000000000" pitchFamily="2" charset="2"/>
              </a:rPr>
              <a:t> (needs replacing)</a:t>
            </a:r>
            <a:endParaRPr lang="en-GB" sz="1000" baseline="-25000" dirty="0">
              <a:solidFill>
                <a:schemeClr val="tx1"/>
              </a:solidFill>
            </a:endParaRP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05CEE354-B627-4F21-9187-D2FF65813C3D}"/>
              </a:ext>
            </a:extLst>
          </p:cNvPr>
          <p:cNvSpPr/>
          <p:nvPr/>
        </p:nvSpPr>
        <p:spPr>
          <a:xfrm>
            <a:off x="8706765" y="4814829"/>
            <a:ext cx="1126089" cy="409665"/>
          </a:xfrm>
          <a:prstGeom prst="rect">
            <a:avLst/>
          </a:prstGeom>
          <a:solidFill>
            <a:srgbClr val="A1E0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>
                <a:solidFill>
                  <a:schemeClr val="tx1"/>
                </a:solidFill>
              </a:rPr>
              <a:t>Cyolite reduces the melting point</a:t>
            </a:r>
            <a:endParaRPr lang="en-GB" sz="1000" baseline="-25000" dirty="0">
              <a:solidFill>
                <a:schemeClr val="tx1"/>
              </a:solidFill>
            </a:endParaRP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38345521-1DFB-4BC5-9FBE-ECB35894423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29066" y="3946681"/>
            <a:ext cx="1775420" cy="86009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5FDD93B-1365-4994-BFAB-791FF9BB7BA6}"/>
              </a:ext>
            </a:extLst>
          </p:cNvPr>
          <p:cNvSpPr txBox="1"/>
          <p:nvPr/>
        </p:nvSpPr>
        <p:spPr>
          <a:xfrm>
            <a:off x="2587484" y="4762673"/>
            <a:ext cx="117051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Add base to excess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DA31E62-4727-4087-B967-3EA8FB0EEB1A}"/>
              </a:ext>
            </a:extLst>
          </p:cNvPr>
          <p:cNvSpPr txBox="1"/>
          <p:nvPr/>
        </p:nvSpPr>
        <p:spPr>
          <a:xfrm>
            <a:off x="2587738" y="3966524"/>
            <a:ext cx="12121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Choose correct acid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302478A-2037-4FFD-91E4-74C4799099BC}"/>
              </a:ext>
            </a:extLst>
          </p:cNvPr>
          <p:cNvSpPr txBox="1"/>
          <p:nvPr/>
        </p:nvSpPr>
        <p:spPr>
          <a:xfrm>
            <a:off x="3782687" y="4651383"/>
            <a:ext cx="48442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warm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D7D5A95-BD59-4E50-A950-3A6A7F416BFC}"/>
              </a:ext>
            </a:extLst>
          </p:cNvPr>
          <p:cNvSpPr txBox="1"/>
          <p:nvPr/>
        </p:nvSpPr>
        <p:spPr>
          <a:xfrm>
            <a:off x="3502899" y="6238559"/>
            <a:ext cx="655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Filter off excess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825E9D1-9717-4617-89CA-C6E249ADEF46}"/>
              </a:ext>
            </a:extLst>
          </p:cNvPr>
          <p:cNvSpPr txBox="1"/>
          <p:nvPr/>
        </p:nvSpPr>
        <p:spPr>
          <a:xfrm>
            <a:off x="2569348" y="5334760"/>
            <a:ext cx="122020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Evaporate off water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D661035F-E105-4B48-BFEF-75C243107DD4}"/>
              </a:ext>
            </a:extLst>
          </p:cNvPr>
          <p:cNvSpPr/>
          <p:nvPr/>
        </p:nvSpPr>
        <p:spPr>
          <a:xfrm>
            <a:off x="733664" y="3641366"/>
            <a:ext cx="1642829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A more reactive metal will DISPLACE a less reactive metal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2944833-5814-4FC5-B667-D50FA76EBDC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28299" y="4475422"/>
            <a:ext cx="2008727" cy="612399"/>
          </a:xfrm>
          <a:prstGeom prst="rect">
            <a:avLst/>
          </a:prstGeom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id="{D661035F-E105-4B48-BFEF-75C243107DD4}"/>
              </a:ext>
            </a:extLst>
          </p:cNvPr>
          <p:cNvSpPr/>
          <p:nvPr/>
        </p:nvSpPr>
        <p:spPr>
          <a:xfrm>
            <a:off x="135641" y="5778503"/>
            <a:ext cx="2363503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Unreactive metals can be found in the Earth as themselves (</a:t>
            </a:r>
            <a:r>
              <a:rPr lang="en-GB" sz="900" dirty="0" err="1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eg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 Gold)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661035F-E105-4B48-BFEF-75C243107DD4}"/>
              </a:ext>
            </a:extLst>
          </p:cNvPr>
          <p:cNvSpPr/>
          <p:nvPr/>
        </p:nvSpPr>
        <p:spPr>
          <a:xfrm>
            <a:off x="146577" y="6167675"/>
            <a:ext cx="2363503" cy="5078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b="1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Carbon Reduction: 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Extracting metals less reactive than carbon – </a:t>
            </a:r>
          </a:p>
          <a:p>
            <a:pPr algn="ctr"/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Oxygen is taken away =  </a:t>
            </a:r>
            <a:r>
              <a:rPr lang="en-GB" sz="900" b="1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reduction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5104138" y="2514045"/>
            <a:ext cx="2248064" cy="2704116"/>
          </a:xfrm>
          <a:prstGeom prst="rect">
            <a:avLst/>
          </a:prstGeom>
          <a:noFill/>
          <a:ln w="63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5304283" y="2395535"/>
            <a:ext cx="1877840" cy="2123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HIGHER ONLY</a:t>
            </a:r>
          </a:p>
        </p:txBody>
      </p:sp>
      <p:sp>
        <p:nvSpPr>
          <p:cNvPr id="57" name="Rectangle 56"/>
          <p:cNvSpPr/>
          <p:nvPr/>
        </p:nvSpPr>
        <p:spPr>
          <a:xfrm>
            <a:off x="73731" y="625965"/>
            <a:ext cx="2447583" cy="612068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565161" y="27866"/>
            <a:ext cx="2466173" cy="6713502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5099813" y="27866"/>
            <a:ext cx="2252390" cy="2367174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7741258" y="2470231"/>
            <a:ext cx="1786687" cy="926315"/>
            <a:chOff x="7732343" y="1986057"/>
            <a:chExt cx="1786687" cy="926315"/>
          </a:xfrm>
        </p:grpSpPr>
        <p:grpSp>
          <p:nvGrpSpPr>
            <p:cNvPr id="4" name="Group 3"/>
            <p:cNvGrpSpPr/>
            <p:nvPr/>
          </p:nvGrpSpPr>
          <p:grpSpPr>
            <a:xfrm>
              <a:off x="7732343" y="2095583"/>
              <a:ext cx="1786687" cy="816789"/>
              <a:chOff x="7702817" y="2003968"/>
              <a:chExt cx="1786687" cy="816789"/>
            </a:xfrm>
          </p:grpSpPr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id="{1906B942-20FA-4363-92CF-A67E738EE0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7739532" y="2150465"/>
                <a:ext cx="846575" cy="482192"/>
              </a:xfrm>
              <a:prstGeom prst="rect">
                <a:avLst/>
              </a:prstGeom>
            </p:spPr>
          </p:pic>
          <p:pic>
            <p:nvPicPr>
              <p:cNvPr id="30" name="Picture 29">
                <a:extLst>
                  <a:ext uri="{FF2B5EF4-FFF2-40B4-BE49-F238E27FC236}">
                    <a16:creationId xmlns:a16="http://schemas.microsoft.com/office/drawing/2014/main" id="{8783CED3-42C9-447C-9DC0-6D8DDE95B3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8565671" y="2049589"/>
                <a:ext cx="889282" cy="765531"/>
              </a:xfrm>
              <a:prstGeom prst="rect">
                <a:avLst/>
              </a:prstGeom>
            </p:spPr>
          </p:pic>
          <p:sp>
            <p:nvSpPr>
              <p:cNvPr id="64" name="Rectangle 63"/>
              <p:cNvSpPr/>
              <p:nvPr/>
            </p:nvSpPr>
            <p:spPr>
              <a:xfrm>
                <a:off x="7702817" y="2003968"/>
                <a:ext cx="1786687" cy="816789"/>
              </a:xfrm>
              <a:prstGeom prst="rect">
                <a:avLst/>
              </a:prstGeom>
              <a:noFill/>
              <a:ln w="63500" cmpd="dbl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7D3140B4-A7E6-4447-9815-81A31BBDC4BA}"/>
                </a:ext>
              </a:extLst>
            </p:cNvPr>
            <p:cNvSpPr/>
            <p:nvPr/>
          </p:nvSpPr>
          <p:spPr>
            <a:xfrm>
              <a:off x="8018510" y="1986057"/>
              <a:ext cx="1194245" cy="154618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dirty="0">
                  <a:solidFill>
                    <a:schemeClr val="tx1"/>
                  </a:solidFill>
                </a:rPr>
                <a:t>HIGHER ONLY</a:t>
              </a:r>
            </a:p>
          </p:txBody>
        </p:sp>
      </p:grpSp>
      <p:sp>
        <p:nvSpPr>
          <p:cNvPr id="66" name="Rectangle 65"/>
          <p:cNvSpPr/>
          <p:nvPr/>
        </p:nvSpPr>
        <p:spPr>
          <a:xfrm>
            <a:off x="7406093" y="559234"/>
            <a:ext cx="2466173" cy="6254142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270481" y="648735"/>
            <a:ext cx="2019546" cy="3619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1.1 Displacement reactions and metal extraction</a:t>
            </a:r>
          </a:p>
        </p:txBody>
      </p:sp>
      <p:pic>
        <p:nvPicPr>
          <p:cNvPr id="70" name="Picture 69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2571" y="15295"/>
            <a:ext cx="688881" cy="6951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95487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1875534"/>
              </p:ext>
            </p:extLst>
          </p:nvPr>
        </p:nvGraphicFramePr>
        <p:xfrm>
          <a:off x="131619" y="3356992"/>
          <a:ext cx="4536504" cy="3377822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9361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04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248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Reactivity series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An arrangement of metals in order of reactivity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248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Displacement reaction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Reaction where a more reactive element takes the place of a less reactive</a:t>
                      </a:r>
                      <a:r>
                        <a:rPr lang="en-US" sz="1000" u="none" strike="noStrike" baseline="0" dirty="0">
                          <a:effectLst/>
                        </a:rPr>
                        <a:t> element in a compound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089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Oxidation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A reaction in which</a:t>
                      </a:r>
                      <a:r>
                        <a:rPr lang="en-US" sz="1000" u="none" strike="noStrike" baseline="0" dirty="0">
                          <a:effectLst/>
                        </a:rPr>
                        <a:t> a substance loses electrons (gains oxygen)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089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Reduction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Reaction in which a substance gains electrons (loses oxygen)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089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Ore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A rock from which a metal can be extracted</a:t>
                      </a:r>
                      <a:r>
                        <a:rPr lang="en-GB" sz="1000" baseline="0" dirty="0"/>
                        <a:t> for profit</a:t>
                      </a:r>
                      <a:endParaRPr lang="en-GB" sz="1000" dirty="0">
                        <a:solidFill>
                          <a:schemeClr val="tx1"/>
                        </a:solidFill>
                        <a:latin typeface="Tahoma"/>
                        <a:cs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163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Acid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Solution with a pH less than 7; produces H</a:t>
                      </a:r>
                      <a:r>
                        <a:rPr lang="en-US" sz="1000" u="none" strike="noStrike" baseline="30000" dirty="0">
                          <a:effectLst/>
                        </a:rPr>
                        <a:t>+</a:t>
                      </a:r>
                      <a:r>
                        <a:rPr lang="en-US" sz="1000" u="none" strike="noStrike" dirty="0">
                          <a:effectLst/>
                        </a:rPr>
                        <a:t> ions in water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089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Alkali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Solution with a pH more than 7; produces OH</a:t>
                      </a:r>
                      <a:r>
                        <a:rPr lang="en-US" sz="1000" u="none" strike="noStrike" baseline="30000" dirty="0">
                          <a:effectLst/>
                        </a:rPr>
                        <a:t>-</a:t>
                      </a:r>
                      <a:r>
                        <a:rPr lang="en-US" sz="1000" u="none" strike="noStrike" baseline="0" dirty="0">
                          <a:effectLst/>
                        </a:rPr>
                        <a:t> ions in water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2089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Aqueous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Dissolved in water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397239720"/>
                  </a:ext>
                </a:extLst>
              </a:tr>
              <a:tr h="12089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Strong acid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Acid in which all the molecules break into ions in water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3266235312"/>
                  </a:ext>
                </a:extLst>
              </a:tr>
              <a:tr h="23248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Weak acid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Acid in which only a small fraction of the molecules break into ions in water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578453511"/>
                  </a:ext>
                </a:extLst>
              </a:tr>
              <a:tr h="12089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Dilute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A solution in which</a:t>
                      </a:r>
                      <a:r>
                        <a:rPr lang="en-US" sz="1000" u="none" strike="noStrike" baseline="0" dirty="0">
                          <a:effectLst/>
                        </a:rPr>
                        <a:t> there is a small amount of solute dissolved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805233496"/>
                  </a:ext>
                </a:extLst>
              </a:tr>
              <a:tr h="12089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Concentrated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A solution in which there is a lot of solute dissolved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621204025"/>
                  </a:ext>
                </a:extLst>
              </a:tr>
              <a:tr h="12089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 err="1">
                          <a:effectLst/>
                        </a:rPr>
                        <a:t>Neutralisation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A reaction that uses up</a:t>
                      </a:r>
                      <a:r>
                        <a:rPr lang="en-US" sz="1000" u="none" strike="noStrike" baseline="0" dirty="0">
                          <a:effectLst/>
                        </a:rPr>
                        <a:t> some or all of the H</a:t>
                      </a:r>
                      <a:r>
                        <a:rPr lang="en-US" sz="1000" u="none" strike="noStrike" baseline="30000" dirty="0">
                          <a:effectLst/>
                        </a:rPr>
                        <a:t>+</a:t>
                      </a:r>
                      <a:r>
                        <a:rPr lang="en-US" sz="1000" u="none" strike="noStrike" baseline="0" dirty="0">
                          <a:effectLst/>
                        </a:rPr>
                        <a:t> ions from an acid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2081787592"/>
                  </a:ext>
                </a:extLst>
              </a:tr>
              <a:tr h="12089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Electrolysis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Decomposition</a:t>
                      </a:r>
                      <a:r>
                        <a:rPr lang="en-US" sz="1000" u="none" strike="noStrike" baseline="0" dirty="0">
                          <a:effectLst/>
                        </a:rPr>
                        <a:t> of ionic compounds using electricity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444255742"/>
                  </a:ext>
                </a:extLst>
              </a:tr>
              <a:tr h="12089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Electrolyte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A liquid that conducts electricity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30483309"/>
                  </a:ext>
                </a:extLst>
              </a:tr>
              <a:tr h="12089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Discharge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Gain or lose electrons to become electrically neutral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217960244"/>
                  </a:ext>
                </a:extLst>
              </a:tr>
              <a:tr h="23248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Inert electrodes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Electrodes that allow electrolysis to take place but do not react themselves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2071793348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6584609"/>
              </p:ext>
            </p:extLst>
          </p:nvPr>
        </p:nvGraphicFramePr>
        <p:xfrm>
          <a:off x="128464" y="128906"/>
          <a:ext cx="4536504" cy="3169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381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218123">
                  <a:extLst>
                    <a:ext uri="{9D8B030D-6E8A-4147-A177-3AD203B41FA5}">
                      <a16:colId xmlns:a16="http://schemas.microsoft.com/office/drawing/2014/main" val="1283085698"/>
                    </a:ext>
                  </a:extLst>
                </a:gridCol>
              </a:tblGrid>
              <a:tr h="212443">
                <a:tc>
                  <a:txBody>
                    <a:bodyPr/>
                    <a:lstStyle/>
                    <a:p>
                      <a:r>
                        <a:rPr lang="en-GB" sz="1000" b="1" dirty="0"/>
                        <a:t>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What is produced when metals react with oxygen? Give an example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212443">
                <a:tc>
                  <a:txBody>
                    <a:bodyPr/>
                    <a:lstStyle/>
                    <a:p>
                      <a:r>
                        <a:rPr lang="en-GB" sz="1000" b="1" dirty="0"/>
                        <a:t>2.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happens to a metal when it reacts with different substances?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212443">
                <a:tc>
                  <a:txBody>
                    <a:bodyPr/>
                    <a:lstStyle/>
                    <a:p>
                      <a:r>
                        <a:rPr lang="en-GB" sz="1000" b="1" dirty="0"/>
                        <a:t>3.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are unreactive metals found?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212443">
                <a:tc>
                  <a:txBody>
                    <a:bodyPr/>
                    <a:lstStyle/>
                    <a:p>
                      <a:r>
                        <a:rPr lang="en-GB" sz="1000" b="1" dirty="0"/>
                        <a:t>4.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are metals less reactive than carbon extracted?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212443">
                <a:tc>
                  <a:txBody>
                    <a:bodyPr/>
                    <a:lstStyle/>
                    <a:p>
                      <a:r>
                        <a:rPr lang="en-GB" sz="1000" b="1" dirty="0"/>
                        <a:t>5.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are metals more reactive than carbon extracted?</a:t>
                      </a:r>
                      <a:endParaRPr lang="en-GB" sz="1000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3786945"/>
                  </a:ext>
                </a:extLst>
              </a:tr>
              <a:tr h="212443">
                <a:tc>
                  <a:txBody>
                    <a:bodyPr/>
                    <a:lstStyle/>
                    <a:p>
                      <a:r>
                        <a:rPr lang="en-GB" sz="1000" b="1" dirty="0"/>
                        <a:t>6.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are oxidation and reduction reactions?</a:t>
                      </a:r>
                      <a:endParaRPr lang="en-GB" sz="1000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5410948"/>
                  </a:ext>
                </a:extLst>
              </a:tr>
              <a:tr h="2124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7.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electrolysis</a:t>
                      </a:r>
                      <a:endParaRPr lang="en-GB" sz="1000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212443">
                <a:tc>
                  <a:txBody>
                    <a:bodyPr/>
                    <a:lstStyle/>
                    <a:p>
                      <a:r>
                        <a:rPr lang="en-GB" sz="1000" b="1" dirty="0"/>
                        <a:t>8.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Which ion moves to which electrode in electrolysis?</a:t>
                      </a:r>
                      <a:endParaRPr lang="en-GB" sz="1000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212443">
                <a:tc>
                  <a:txBody>
                    <a:bodyPr/>
                    <a:lstStyle/>
                    <a:p>
                      <a:r>
                        <a:rPr lang="en-GB" sz="1000" b="1" dirty="0"/>
                        <a:t>9.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Draw an labelled diagram of the set up needed for simple electrolysis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510236"/>
                  </a:ext>
                </a:extLst>
              </a:tr>
              <a:tr h="212443">
                <a:tc>
                  <a:txBody>
                    <a:bodyPr/>
                    <a:lstStyle/>
                    <a:p>
                      <a:r>
                        <a:rPr lang="en-GB" sz="1000" b="1" dirty="0"/>
                        <a:t>10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What is produced when a metal</a:t>
                      </a:r>
                      <a:r>
                        <a:rPr lang="en-GB" sz="1000" baseline="0" dirty="0"/>
                        <a:t> reacts with an acid?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0773906"/>
                  </a:ext>
                </a:extLst>
              </a:tr>
              <a:tr h="212443">
                <a:tc>
                  <a:txBody>
                    <a:bodyPr/>
                    <a:lstStyle/>
                    <a:p>
                      <a:r>
                        <a:rPr lang="en-GB" sz="1000" b="1" dirty="0"/>
                        <a:t>11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makes a chemical an acid?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9521020"/>
                  </a:ext>
                </a:extLst>
              </a:tr>
              <a:tr h="212443">
                <a:tc>
                  <a:txBody>
                    <a:bodyPr/>
                    <a:lstStyle/>
                    <a:p>
                      <a:r>
                        <a:rPr lang="en-GB" sz="1000" b="1" dirty="0"/>
                        <a:t>12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the general equation for the reaction between an acid and an alkali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4388265"/>
                  </a:ext>
                </a:extLst>
              </a:tr>
              <a:tr h="212443">
                <a:tc>
                  <a:txBody>
                    <a:bodyPr/>
                    <a:lstStyle/>
                    <a:p>
                      <a:r>
                        <a:rPr lang="en-GB" sz="1000" b="1" dirty="0"/>
                        <a:t>13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the steps to make a soluble salt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1025"/>
                  </a:ext>
                </a:extLst>
              </a:tr>
            </a:tbl>
          </a:graphicData>
        </a:graphic>
      </p:graphicFrame>
      <p:sp>
        <p:nvSpPr>
          <p:cNvPr id="5" name="TextBox 1">
            <a:extLst>
              <a:ext uri="{FF2B5EF4-FFF2-40B4-BE49-F238E27FC236}">
                <a16:creationId xmlns:a16="http://schemas.microsoft.com/office/drawing/2014/main" id="{6E29C180-AD54-44DA-B3E3-DC185C1FF9EE}"/>
              </a:ext>
            </a:extLst>
          </p:cNvPr>
          <p:cNvSpPr txBox="1"/>
          <p:nvPr/>
        </p:nvSpPr>
        <p:spPr>
          <a:xfrm>
            <a:off x="4927895" y="545991"/>
            <a:ext cx="45365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Watch the video at </a:t>
            </a:r>
            <a:r>
              <a:rPr lang="en-GB" dirty="0">
                <a:hlinkClick r:id="rId2"/>
              </a:rPr>
              <a:t>https://www.youtube.com/watch?v=dRtSjJCKkIo</a:t>
            </a:r>
            <a:r>
              <a:rPr lang="en-GB" dirty="0"/>
              <a:t> . Explain how hydrogen, chlorine and sodium hydroxide are produced by electrolysis of brine (sodium chloride solution). Why is it not possible to electrolyse pure water?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1ED7009-7F1E-46B8-B91E-8CB9182B976A}"/>
              </a:ext>
            </a:extLst>
          </p:cNvPr>
          <p:cNvSpPr/>
          <p:nvPr/>
        </p:nvSpPr>
        <p:spPr>
          <a:xfrm>
            <a:off x="4927895" y="641497"/>
            <a:ext cx="4536504" cy="1816594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53E7C9-93FF-4791-BEA1-DE455A3DA4A3}"/>
              </a:ext>
            </a:extLst>
          </p:cNvPr>
          <p:cNvSpPr/>
          <p:nvPr/>
        </p:nvSpPr>
        <p:spPr>
          <a:xfrm>
            <a:off x="4927895" y="2608614"/>
            <a:ext cx="4536504" cy="144785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E11C9F8-B6FD-49AB-9AE3-8B89AB8B645D}"/>
              </a:ext>
            </a:extLst>
          </p:cNvPr>
          <p:cNvSpPr/>
          <p:nvPr/>
        </p:nvSpPr>
        <p:spPr>
          <a:xfrm>
            <a:off x="4927895" y="2579141"/>
            <a:ext cx="4248472" cy="147732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Follow this link to more notes and questions</a:t>
            </a:r>
          </a:p>
          <a:p>
            <a:r>
              <a:rPr lang="en-GB" dirty="0">
                <a:hlinkClick r:id="rId3"/>
              </a:rPr>
              <a:t>AQA GCSE Chemistry Topic 4: Chemical Changes Revision - PMT (physicsandmathstutor.com)</a:t>
            </a:r>
            <a:endParaRPr lang="en-GB" dirty="0"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6FF6400-2FE9-406E-908C-E608E8E96BA6}"/>
              </a:ext>
            </a:extLst>
          </p:cNvPr>
          <p:cNvSpPr/>
          <p:nvPr/>
        </p:nvSpPr>
        <p:spPr>
          <a:xfrm>
            <a:off x="6007166" y="128906"/>
            <a:ext cx="2233945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u="sng" dirty="0"/>
              <a:t>Stretch and Challenge</a:t>
            </a:r>
          </a:p>
        </p:txBody>
      </p:sp>
    </p:spTree>
    <p:extLst>
      <p:ext uri="{BB962C8B-B14F-4D97-AF65-F5344CB8AC3E}">
        <p14:creationId xmlns:p14="http://schemas.microsoft.com/office/powerpoint/2010/main" val="387888255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28548</TotalTime>
  <Words>637</Words>
  <Application>Microsoft Office PowerPoint</Application>
  <PresentationFormat>A4 Paper (210x297 mm)</PresentationFormat>
  <Paragraphs>106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3" baseType="lpstr">
      <vt:lpstr>Arial</vt:lpstr>
      <vt:lpstr>Bradley Hand ITC</vt:lpstr>
      <vt:lpstr>Calibri</vt:lpstr>
      <vt:lpstr>Calibri Light</vt:lpstr>
      <vt:lpstr>Gill Sans</vt:lpstr>
      <vt:lpstr>News Gothic MT</vt:lpstr>
      <vt:lpstr>Tahoma</vt:lpstr>
      <vt:lpstr>Wingdings</vt:lpstr>
      <vt:lpstr>Custom Design</vt:lpstr>
      <vt:lpstr>PIXL Sci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Dr R Berry (St Ambrose College)</cp:lastModifiedBy>
  <cp:revision>323</cp:revision>
  <cp:lastPrinted>2017-10-27T15:58:48Z</cp:lastPrinted>
  <dcterms:created xsi:type="dcterms:W3CDTF">2016-03-05T09:38:04Z</dcterms:created>
  <dcterms:modified xsi:type="dcterms:W3CDTF">2021-11-30T15:28:11Z</dcterms:modified>
</cp:coreProperties>
</file>