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4" r:id="rId4"/>
    <p:sldId id="345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F0F5"/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493" autoAdjust="0"/>
    <p:restoredTop sz="95046" autoAdjust="0"/>
  </p:normalViewPr>
  <p:slideViewPr>
    <p:cSldViewPr>
      <p:cViewPr varScale="1">
        <p:scale>
          <a:sx n="114" d="100"/>
          <a:sy n="114" d="100"/>
        </p:scale>
        <p:origin x="1890" y="11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1440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3424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9647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6069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4807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2025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10218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3627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5657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16206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8609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70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4kiqskK3ik" TargetMode="External"/><Relationship Id="rId2" Type="http://schemas.openxmlformats.org/officeDocument/2006/relationships/hyperlink" Target="https://www.youtube.com/watch?v=XF399zN36LE" TargetMode="External"/><Relationship Id="rId1" Type="http://schemas.openxmlformats.org/officeDocument/2006/relationships/slideLayout" Target="../slideLayouts/slideLayout34.xml"/><Relationship Id="rId5" Type="http://schemas.openxmlformats.org/officeDocument/2006/relationships/hyperlink" Target="https://www.physicsandmathstutor.com/chemistry-revision/gcse-aqa/atomic-structure-and-periodic-table" TargetMode="External"/><Relationship Id="rId4" Type="http://schemas.openxmlformats.org/officeDocument/2006/relationships/hyperlink" Target="https://www.physicsandmathstutor.com/chemistry-revision/gcse-aq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696985" y="2229517"/>
            <a:ext cx="1281956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What do we use the earth’s resources for?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Warmth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Shelter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Food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Transport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105763" y="391030"/>
            <a:ext cx="2158859" cy="26257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1.4 Alternative Metal Extraction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670539" y="120814"/>
            <a:ext cx="1951488" cy="25679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1.2 &amp; 1.3 Treating water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323030" y="559596"/>
            <a:ext cx="1929875" cy="18377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1.1 Finite and Renewable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767083" y="547855"/>
            <a:ext cx="1867610" cy="263107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2.1 &amp; 2.2 LCA and RRR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132117" y="106184"/>
            <a:ext cx="2399354" cy="30268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C10 Using Resources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160114" y="824084"/>
            <a:ext cx="2255708" cy="13388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What do the words mean??</a:t>
            </a:r>
          </a:p>
          <a:p>
            <a:endParaRPr lang="en-GB" sz="900" b="1" dirty="0">
              <a:solidFill>
                <a:schemeClr val="tx1"/>
              </a:solidFill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Finite =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Will run out eventually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Renewable=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We can replace them as we use them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Sustainable =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meets the needs of the current generation without compromising he ability of future generations to meet their needs.</a:t>
            </a:r>
            <a:endParaRPr lang="en-GB" sz="9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DED07864-4C5D-4646-89F6-128BDEEF3128}"/>
              </a:ext>
            </a:extLst>
          </p:cNvPr>
          <p:cNvSpPr/>
          <p:nvPr/>
        </p:nvSpPr>
        <p:spPr>
          <a:xfrm>
            <a:off x="7551313" y="842083"/>
            <a:ext cx="2169734" cy="21535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Life Cycle Assessments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97B0C209-6FB6-4B1B-8E1E-22D1E616715D}"/>
              </a:ext>
            </a:extLst>
          </p:cNvPr>
          <p:cNvSpPr/>
          <p:nvPr/>
        </p:nvSpPr>
        <p:spPr>
          <a:xfrm>
            <a:off x="190911" y="4660680"/>
            <a:ext cx="1171388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Cotton is natural and we grow cotton plants.  OR we can use synthetic materials e.g. nylon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656FAC3A-2CF0-4945-B62D-414729530193}"/>
              </a:ext>
            </a:extLst>
          </p:cNvPr>
          <p:cNvSpPr/>
          <p:nvPr/>
        </p:nvSpPr>
        <p:spPr>
          <a:xfrm>
            <a:off x="2593674" y="974925"/>
            <a:ext cx="1013142" cy="582300"/>
          </a:xfrm>
          <a:prstGeom prst="rect">
            <a:avLst/>
          </a:prstGeom>
          <a:solidFill>
            <a:srgbClr val="D9F0F5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Rainwater in lakes, rivers and reservoirs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AD594E1B-D45D-4D61-B8E1-F001D7E8E4EA}"/>
              </a:ext>
            </a:extLst>
          </p:cNvPr>
          <p:cNvSpPr/>
          <p:nvPr/>
        </p:nvSpPr>
        <p:spPr>
          <a:xfrm>
            <a:off x="2728966" y="456700"/>
            <a:ext cx="1834786" cy="4854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Potable water must have low levels of SALTS and MICROBES (it isn’t PURE water)</a:t>
            </a:r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B749ACD-5E07-4201-A8E3-AE968C64192E}"/>
              </a:ext>
            </a:extLst>
          </p:cNvPr>
          <p:cNvSpPr/>
          <p:nvPr/>
        </p:nvSpPr>
        <p:spPr>
          <a:xfrm>
            <a:off x="5471621" y="1182444"/>
            <a:ext cx="1511957" cy="30911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err="1">
                <a:solidFill>
                  <a:schemeClr val="tx1"/>
                </a:solidFill>
              </a:rPr>
              <a:t>Phytomining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70ABB78E-047D-4DDC-A6A5-EB386610E55E}"/>
              </a:ext>
            </a:extLst>
          </p:cNvPr>
          <p:cNvSpPr/>
          <p:nvPr/>
        </p:nvSpPr>
        <p:spPr>
          <a:xfrm>
            <a:off x="5486543" y="3453188"/>
            <a:ext cx="1530737" cy="306223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Bioleaching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6BB6C9FD-EDBE-4A5F-8625-21E617162808}"/>
              </a:ext>
            </a:extLst>
          </p:cNvPr>
          <p:cNvSpPr/>
          <p:nvPr/>
        </p:nvSpPr>
        <p:spPr>
          <a:xfrm>
            <a:off x="5483862" y="749098"/>
            <a:ext cx="1423489" cy="37600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Why bother? </a:t>
            </a:r>
          </a:p>
          <a:p>
            <a:r>
              <a:rPr lang="en-GB" sz="900" dirty="0">
                <a:solidFill>
                  <a:schemeClr val="tx1"/>
                </a:solidFill>
              </a:rPr>
              <a:t>Running out of metal ores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3127149-2AB9-41AF-986C-6043103F200F}"/>
              </a:ext>
            </a:extLst>
          </p:cNvPr>
          <p:cNvSpPr/>
          <p:nvPr/>
        </p:nvSpPr>
        <p:spPr>
          <a:xfrm>
            <a:off x="192889" y="3725118"/>
            <a:ext cx="1175940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‘Natural resources’ + agriculture provides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Food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Timber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Clothes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D961BA8-9E32-4F27-ACE7-48B4210060B9}"/>
              </a:ext>
            </a:extLst>
          </p:cNvPr>
          <p:cNvSpPr/>
          <p:nvPr/>
        </p:nvSpPr>
        <p:spPr>
          <a:xfrm>
            <a:off x="492213" y="3232394"/>
            <a:ext cx="1596827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We can use them as natural resources or process them.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DDB80501-154D-4C37-9D08-053DC6B33244}"/>
              </a:ext>
            </a:extLst>
          </p:cNvPr>
          <p:cNvSpPr/>
          <p:nvPr/>
        </p:nvSpPr>
        <p:spPr>
          <a:xfrm>
            <a:off x="1498745" y="3727416"/>
            <a:ext cx="939300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Finite resources are processed to get us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Energy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materials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52A0F80-3257-491E-BFFE-F38C0AAC1808}"/>
              </a:ext>
            </a:extLst>
          </p:cNvPr>
          <p:cNvSpPr/>
          <p:nvPr/>
        </p:nvSpPr>
        <p:spPr>
          <a:xfrm>
            <a:off x="1475031" y="5188428"/>
            <a:ext cx="951380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Coal, oil and gas are used for energy.</a:t>
            </a:r>
          </a:p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metal ores are mined to get metals.</a:t>
            </a:r>
            <a:endParaRPr lang="en-GB" sz="900" dirty="0">
              <a:solidFill>
                <a:schemeClr val="tx1"/>
              </a:solidFill>
              <a:cs typeface="Arial" pitchFamily="34" charset="0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E26EA983-65BE-4FA5-9868-6C7CEA91C498}"/>
              </a:ext>
            </a:extLst>
          </p:cNvPr>
          <p:cNvCxnSpPr/>
          <p:nvPr/>
        </p:nvCxnSpPr>
        <p:spPr>
          <a:xfrm>
            <a:off x="3085240" y="1587290"/>
            <a:ext cx="0" cy="32284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Rectangle 54">
            <a:extLst>
              <a:ext uri="{FF2B5EF4-FFF2-40B4-BE49-F238E27FC236}">
                <a16:creationId xmlns:a16="http://schemas.microsoft.com/office/drawing/2014/main" id="{DEE3DBC9-F518-408A-B104-B3DCAE73314D}"/>
              </a:ext>
            </a:extLst>
          </p:cNvPr>
          <p:cNvSpPr/>
          <p:nvPr/>
        </p:nvSpPr>
        <p:spPr>
          <a:xfrm>
            <a:off x="2696203" y="1934469"/>
            <a:ext cx="524269" cy="35140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Filter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445CFDD3-783D-42A7-B235-B20EF00187DB}"/>
              </a:ext>
            </a:extLst>
          </p:cNvPr>
          <p:cNvSpPr/>
          <p:nvPr/>
        </p:nvSpPr>
        <p:spPr>
          <a:xfrm>
            <a:off x="2621903" y="2744768"/>
            <a:ext cx="1097647" cy="46956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Sterilise – chlorine, ozone, or UV light</a:t>
            </a:r>
          </a:p>
        </p:txBody>
      </p:sp>
      <p:cxnSp>
        <p:nvCxnSpPr>
          <p:cNvPr id="58" name="Straight Arrow Connector 57">
            <a:extLst>
              <a:ext uri="{FF2B5EF4-FFF2-40B4-BE49-F238E27FC236}">
                <a16:creationId xmlns:a16="http://schemas.microsoft.com/office/drawing/2014/main" id="{D3013FEB-5CEF-475D-B786-927B3A97EC20}"/>
              </a:ext>
            </a:extLst>
          </p:cNvPr>
          <p:cNvCxnSpPr/>
          <p:nvPr/>
        </p:nvCxnSpPr>
        <p:spPr>
          <a:xfrm>
            <a:off x="2846420" y="2341871"/>
            <a:ext cx="0" cy="32284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>
            <a:extLst>
              <a:ext uri="{FF2B5EF4-FFF2-40B4-BE49-F238E27FC236}">
                <a16:creationId xmlns:a16="http://schemas.microsoft.com/office/drawing/2014/main" id="{A8CEA0B2-7646-491E-83E7-0F1864959E96}"/>
              </a:ext>
            </a:extLst>
          </p:cNvPr>
          <p:cNvSpPr/>
          <p:nvPr/>
        </p:nvSpPr>
        <p:spPr>
          <a:xfrm>
            <a:off x="3261081" y="4899381"/>
            <a:ext cx="804082" cy="281897"/>
          </a:xfrm>
          <a:prstGeom prst="rect">
            <a:avLst/>
          </a:prstGeom>
          <a:solidFill>
            <a:srgbClr val="D9F0F5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Salt water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B808E59-475D-4B66-BDFE-F6A505A22D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7330" y="5644732"/>
            <a:ext cx="1150516" cy="603267"/>
          </a:xfrm>
          <a:prstGeom prst="rect">
            <a:avLst/>
          </a:prstGeom>
        </p:spPr>
      </p:pic>
      <p:cxnSp>
        <p:nvCxnSpPr>
          <p:cNvPr id="68" name="Straight Arrow Connector 67">
            <a:extLst>
              <a:ext uri="{FF2B5EF4-FFF2-40B4-BE49-F238E27FC236}">
                <a16:creationId xmlns:a16="http://schemas.microsoft.com/office/drawing/2014/main" id="{D01D8B97-217E-45FF-B65A-D41873365B2D}"/>
              </a:ext>
            </a:extLst>
          </p:cNvPr>
          <p:cNvCxnSpPr>
            <a:cxnSpLocks/>
          </p:cNvCxnSpPr>
          <p:nvPr/>
        </p:nvCxnSpPr>
        <p:spPr>
          <a:xfrm>
            <a:off x="4075695" y="5190656"/>
            <a:ext cx="384856" cy="349860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07CCA394-80B0-49A5-ACCE-8725E83DC1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6133" y="5758936"/>
            <a:ext cx="992063" cy="83190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78BC983-0220-43EF-BEF1-B1306217A282}"/>
              </a:ext>
            </a:extLst>
          </p:cNvPr>
          <p:cNvSpPr txBox="1"/>
          <p:nvPr/>
        </p:nvSpPr>
        <p:spPr>
          <a:xfrm>
            <a:off x="3232003" y="5243353"/>
            <a:ext cx="9879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b="1" dirty="0"/>
              <a:t>Desalination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BD84308E-AAB1-4C2C-AAC6-EFA90DE6B333}"/>
              </a:ext>
            </a:extLst>
          </p:cNvPr>
          <p:cNvSpPr txBox="1"/>
          <p:nvPr/>
        </p:nvSpPr>
        <p:spPr>
          <a:xfrm>
            <a:off x="2560258" y="5441352"/>
            <a:ext cx="8515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i="1" dirty="0"/>
              <a:t>Distillation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6BFAFB53-F434-4505-9445-46D261CD1BBB}"/>
              </a:ext>
            </a:extLst>
          </p:cNvPr>
          <p:cNvSpPr txBox="1"/>
          <p:nvPr/>
        </p:nvSpPr>
        <p:spPr>
          <a:xfrm>
            <a:off x="2740725" y="6331763"/>
            <a:ext cx="111506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1200" dirty="0">
                <a:sym typeface="Wingdings" panose="05000000000000000000" pitchFamily="2" charset="2"/>
              </a:rPr>
              <a:t> Both use a lot of energy</a:t>
            </a:r>
            <a:endParaRPr lang="en-GB" sz="12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A603B1C-D7D9-4F6B-8EB4-AC9E2F70A06F}"/>
              </a:ext>
            </a:extLst>
          </p:cNvPr>
          <p:cNvSpPr txBox="1"/>
          <p:nvPr/>
        </p:nvSpPr>
        <p:spPr>
          <a:xfrm>
            <a:off x="2882983" y="2332485"/>
            <a:ext cx="1229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Why? To remove insoluble solids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912FAAD3-1429-47CB-BECC-F25048CD0E58}"/>
              </a:ext>
            </a:extLst>
          </p:cNvPr>
          <p:cNvSpPr txBox="1"/>
          <p:nvPr/>
        </p:nvSpPr>
        <p:spPr>
          <a:xfrm>
            <a:off x="2945374" y="3294386"/>
            <a:ext cx="85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Why? To kill microbes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8287986E-3DB6-4150-8F60-11E8F3E61A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8220" y="1654325"/>
            <a:ext cx="1273703" cy="1332946"/>
          </a:xfrm>
          <a:prstGeom prst="rect">
            <a:avLst/>
          </a:prstGeom>
        </p:spPr>
      </p:pic>
      <p:sp>
        <p:nvSpPr>
          <p:cNvPr id="75" name="TextBox 74">
            <a:extLst>
              <a:ext uri="{FF2B5EF4-FFF2-40B4-BE49-F238E27FC236}">
                <a16:creationId xmlns:a16="http://schemas.microsoft.com/office/drawing/2014/main" id="{AC80091C-3925-464D-BF2B-11B21E932CB4}"/>
              </a:ext>
            </a:extLst>
          </p:cNvPr>
          <p:cNvSpPr txBox="1"/>
          <p:nvPr/>
        </p:nvSpPr>
        <p:spPr>
          <a:xfrm>
            <a:off x="5713771" y="1644167"/>
            <a:ext cx="85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Plants take in copper</a:t>
            </a:r>
          </a:p>
        </p:txBody>
      </p: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EF4DFED3-80D4-4FF2-BC1E-FD1C710CC1CA}"/>
              </a:ext>
            </a:extLst>
          </p:cNvPr>
          <p:cNvCxnSpPr>
            <a:cxnSpLocks/>
          </p:cNvCxnSpPr>
          <p:nvPr/>
        </p:nvCxnSpPr>
        <p:spPr>
          <a:xfrm>
            <a:off x="6143067" y="2219980"/>
            <a:ext cx="352969" cy="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1B82E9B6-6EB2-4B5F-B868-FA6DEADF867B}"/>
              </a:ext>
            </a:extLst>
          </p:cNvPr>
          <p:cNvSpPr txBox="1"/>
          <p:nvPr/>
        </p:nvSpPr>
        <p:spPr>
          <a:xfrm>
            <a:off x="6427803" y="1976254"/>
            <a:ext cx="10505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indent="-92075">
              <a:buFont typeface="Arial" panose="020B0604020202020204" pitchFamily="34" charset="0"/>
              <a:buChar char="•"/>
            </a:pPr>
            <a:r>
              <a:rPr lang="en-GB" sz="1000" dirty="0"/>
              <a:t>BURN plants</a:t>
            </a:r>
          </a:p>
          <a:p>
            <a:pPr marL="92075" indent="-92075">
              <a:buFont typeface="Arial" panose="020B0604020202020204" pitchFamily="34" charset="0"/>
              <a:buChar char="•"/>
            </a:pPr>
            <a:r>
              <a:rPr lang="en-GB" sz="1000" dirty="0"/>
              <a:t>React ASH with sulphuric acid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CC2BCC4-9FF6-42E4-B2F9-5BC150BF5E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4111" y="1565154"/>
            <a:ext cx="209943" cy="41235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2C722DA-D626-48B7-92BD-1D6C75EB10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36928" y="4075969"/>
            <a:ext cx="810705" cy="557718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43529321-CCED-424C-BC04-D4F13BD4BCAD}"/>
              </a:ext>
            </a:extLst>
          </p:cNvPr>
          <p:cNvSpPr txBox="1"/>
          <p:nvPr/>
        </p:nvSpPr>
        <p:spPr>
          <a:xfrm>
            <a:off x="5068220" y="3843623"/>
            <a:ext cx="174889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Bacteria feed on metal ore</a:t>
            </a:r>
          </a:p>
        </p:txBody>
      </p:sp>
      <p:cxnSp>
        <p:nvCxnSpPr>
          <p:cNvPr id="83" name="Straight Arrow Connector 82">
            <a:extLst>
              <a:ext uri="{FF2B5EF4-FFF2-40B4-BE49-F238E27FC236}">
                <a16:creationId xmlns:a16="http://schemas.microsoft.com/office/drawing/2014/main" id="{7E6F4E7F-7C27-4BDC-B6F3-8FB3F410FBD4}"/>
              </a:ext>
            </a:extLst>
          </p:cNvPr>
          <p:cNvCxnSpPr>
            <a:cxnSpLocks/>
          </p:cNvCxnSpPr>
          <p:nvPr/>
        </p:nvCxnSpPr>
        <p:spPr>
          <a:xfrm>
            <a:off x="5966582" y="4394591"/>
            <a:ext cx="352969" cy="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>
            <a:extLst>
              <a:ext uri="{FF2B5EF4-FFF2-40B4-BE49-F238E27FC236}">
                <a16:creationId xmlns:a16="http://schemas.microsoft.com/office/drawing/2014/main" id="{3A8307DE-0556-4ED0-B25D-58B95507B8A1}"/>
              </a:ext>
            </a:extLst>
          </p:cNvPr>
          <p:cNvSpPr txBox="1"/>
          <p:nvPr/>
        </p:nvSpPr>
        <p:spPr>
          <a:xfrm>
            <a:off x="6282892" y="4084830"/>
            <a:ext cx="10505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‘leachate solution’ contains copper compounds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B2107256-281B-49E9-AD78-99FFE4A53FBB}"/>
              </a:ext>
            </a:extLst>
          </p:cNvPr>
          <p:cNvSpPr/>
          <p:nvPr/>
        </p:nvSpPr>
        <p:spPr>
          <a:xfrm>
            <a:off x="5094609" y="4923809"/>
            <a:ext cx="2170013" cy="38710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How to get the copper from the compound</a:t>
            </a:r>
            <a:endParaRPr lang="en-GB" sz="1050" dirty="0">
              <a:solidFill>
                <a:schemeClr val="tx1"/>
              </a:solidFill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3B6C6EB4-C526-4B0A-B5C7-AA27B5A4FE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33571" y="5798085"/>
            <a:ext cx="1177968" cy="87204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94C37A2-7A91-4F51-8619-A752804613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58028" y="5814504"/>
            <a:ext cx="914094" cy="807885"/>
          </a:xfrm>
          <a:prstGeom prst="rect">
            <a:avLst/>
          </a:prstGeom>
        </p:spPr>
      </p:pic>
      <p:sp>
        <p:nvSpPr>
          <p:cNvPr id="86" name="TextBox 85">
            <a:extLst>
              <a:ext uri="{FF2B5EF4-FFF2-40B4-BE49-F238E27FC236}">
                <a16:creationId xmlns:a16="http://schemas.microsoft.com/office/drawing/2014/main" id="{5FC3CC03-48D0-4663-8477-EFCCF2913235}"/>
              </a:ext>
            </a:extLst>
          </p:cNvPr>
          <p:cNvSpPr txBox="1"/>
          <p:nvPr/>
        </p:nvSpPr>
        <p:spPr>
          <a:xfrm>
            <a:off x="5237752" y="5404224"/>
            <a:ext cx="1088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Displacement using scrap iron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D274892A-839B-4E4E-9C30-FE4CC2B6B73B}"/>
              </a:ext>
            </a:extLst>
          </p:cNvPr>
          <p:cNvSpPr txBox="1"/>
          <p:nvPr/>
        </p:nvSpPr>
        <p:spPr>
          <a:xfrm>
            <a:off x="6427803" y="5410559"/>
            <a:ext cx="11474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Electrolysis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F26CB998-828F-46A5-8AAD-D81790C135AB}"/>
              </a:ext>
            </a:extLst>
          </p:cNvPr>
          <p:cNvSpPr/>
          <p:nvPr/>
        </p:nvSpPr>
        <p:spPr>
          <a:xfrm>
            <a:off x="3962520" y="1056815"/>
            <a:ext cx="676635" cy="307177"/>
          </a:xfrm>
          <a:prstGeom prst="rect">
            <a:avLst/>
          </a:prstGeom>
          <a:solidFill>
            <a:srgbClr val="D9F0F5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Sewage</a:t>
            </a:r>
          </a:p>
        </p:txBody>
      </p: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5C4172DD-85AB-463E-80D8-48C048FF83E6}"/>
              </a:ext>
            </a:extLst>
          </p:cNvPr>
          <p:cNvCxnSpPr>
            <a:cxnSpLocks/>
          </p:cNvCxnSpPr>
          <p:nvPr/>
        </p:nvCxnSpPr>
        <p:spPr>
          <a:xfrm flipH="1">
            <a:off x="4299232" y="1425867"/>
            <a:ext cx="1607" cy="13526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>
            <a:extLst>
              <a:ext uri="{FF2B5EF4-FFF2-40B4-BE49-F238E27FC236}">
                <a16:creationId xmlns:a16="http://schemas.microsoft.com/office/drawing/2014/main" id="{FF977A3D-AE8E-4458-BE9A-977476DCBFB4}"/>
              </a:ext>
            </a:extLst>
          </p:cNvPr>
          <p:cNvSpPr/>
          <p:nvPr/>
        </p:nvSpPr>
        <p:spPr>
          <a:xfrm>
            <a:off x="3883775" y="1631263"/>
            <a:ext cx="905863" cy="35140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Screening and grit removal</a:t>
            </a:r>
          </a:p>
        </p:txBody>
      </p:sp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DA0C93F2-F591-45A6-90C9-270008066BBB}"/>
              </a:ext>
            </a:extLst>
          </p:cNvPr>
          <p:cNvCxnSpPr>
            <a:cxnSpLocks/>
          </p:cNvCxnSpPr>
          <p:nvPr/>
        </p:nvCxnSpPr>
        <p:spPr>
          <a:xfrm>
            <a:off x="4311636" y="2133727"/>
            <a:ext cx="0" cy="7729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91">
            <a:extLst>
              <a:ext uri="{FF2B5EF4-FFF2-40B4-BE49-F238E27FC236}">
                <a16:creationId xmlns:a16="http://schemas.microsoft.com/office/drawing/2014/main" id="{CFAEDC9D-4161-4031-9D72-A0515B1B1D89}"/>
              </a:ext>
            </a:extLst>
          </p:cNvPr>
          <p:cNvSpPr/>
          <p:nvPr/>
        </p:nvSpPr>
        <p:spPr>
          <a:xfrm>
            <a:off x="3893655" y="2271126"/>
            <a:ext cx="905863" cy="35140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Sedimentation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3BBB7BF2-7BA8-4C91-B34F-09479E0EF04D}"/>
              </a:ext>
            </a:extLst>
          </p:cNvPr>
          <p:cNvSpPr/>
          <p:nvPr/>
        </p:nvSpPr>
        <p:spPr>
          <a:xfrm>
            <a:off x="3773186" y="2789408"/>
            <a:ext cx="755711" cy="39908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Anaerobic digestion of sludge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8EBA0620-5161-4246-AF46-152F069CF188}"/>
              </a:ext>
            </a:extLst>
          </p:cNvPr>
          <p:cNvSpPr/>
          <p:nvPr/>
        </p:nvSpPr>
        <p:spPr>
          <a:xfrm>
            <a:off x="4198245" y="3279451"/>
            <a:ext cx="698064" cy="4150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Aerobic treatment of effluent</a:t>
            </a:r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D315B78B-E741-4D8A-A687-F70153DFD55D}"/>
              </a:ext>
            </a:extLst>
          </p:cNvPr>
          <p:cNvCxnSpPr>
            <a:stCxn id="92" idx="2"/>
            <a:endCxn id="93" idx="0"/>
          </p:cNvCxnSpPr>
          <p:nvPr/>
        </p:nvCxnSpPr>
        <p:spPr>
          <a:xfrm flipH="1">
            <a:off x="4151042" y="2622533"/>
            <a:ext cx="195545" cy="1668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>
            <a:extLst>
              <a:ext uri="{FF2B5EF4-FFF2-40B4-BE49-F238E27FC236}">
                <a16:creationId xmlns:a16="http://schemas.microsoft.com/office/drawing/2014/main" id="{0D34925C-A4A1-425A-850C-4E5DAEF8145F}"/>
              </a:ext>
            </a:extLst>
          </p:cNvPr>
          <p:cNvCxnSpPr>
            <a:cxnSpLocks/>
          </p:cNvCxnSpPr>
          <p:nvPr/>
        </p:nvCxnSpPr>
        <p:spPr>
          <a:xfrm>
            <a:off x="4537637" y="2639588"/>
            <a:ext cx="265238" cy="6057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Rectangle 101">
            <a:extLst>
              <a:ext uri="{FF2B5EF4-FFF2-40B4-BE49-F238E27FC236}">
                <a16:creationId xmlns:a16="http://schemas.microsoft.com/office/drawing/2014/main" id="{5F83CFF7-8F6C-42F8-AF87-41316D21A33B}"/>
              </a:ext>
            </a:extLst>
          </p:cNvPr>
          <p:cNvSpPr/>
          <p:nvPr/>
        </p:nvSpPr>
        <p:spPr>
          <a:xfrm>
            <a:off x="2819631" y="4067634"/>
            <a:ext cx="1797438" cy="615553"/>
          </a:xfrm>
          <a:prstGeom prst="rect">
            <a:avLst/>
          </a:prstGeom>
          <a:solidFill>
            <a:srgbClr val="D9F0F5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</a:rPr>
              <a:t>Industrial and agricultural waste water – remove organic matter and harmful chemicals</a:t>
            </a:r>
          </a:p>
        </p:txBody>
      </p:sp>
      <p:cxnSp>
        <p:nvCxnSpPr>
          <p:cNvPr id="67" name="Straight Arrow Connector 66">
            <a:extLst>
              <a:ext uri="{FF2B5EF4-FFF2-40B4-BE49-F238E27FC236}">
                <a16:creationId xmlns:a16="http://schemas.microsoft.com/office/drawing/2014/main" id="{5AA7A248-DF2A-44C7-9FBA-1AEA31DC4528}"/>
              </a:ext>
            </a:extLst>
          </p:cNvPr>
          <p:cNvCxnSpPr>
            <a:cxnSpLocks/>
          </p:cNvCxnSpPr>
          <p:nvPr/>
        </p:nvCxnSpPr>
        <p:spPr>
          <a:xfrm flipH="1">
            <a:off x="3016571" y="5218357"/>
            <a:ext cx="364573" cy="255155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0" name="Picture 99">
            <a:extLst>
              <a:ext uri="{FF2B5EF4-FFF2-40B4-BE49-F238E27FC236}">
                <a16:creationId xmlns:a16="http://schemas.microsoft.com/office/drawing/2014/main" id="{7B40A36E-9BE9-4064-8DB1-8F157172AB3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68264" y="1784293"/>
            <a:ext cx="1535832" cy="907537"/>
          </a:xfrm>
          <a:prstGeom prst="rect">
            <a:avLst/>
          </a:prstGeom>
        </p:spPr>
      </p:pic>
      <p:sp>
        <p:nvSpPr>
          <p:cNvPr id="101" name="Arrow: Right 100">
            <a:extLst>
              <a:ext uri="{FF2B5EF4-FFF2-40B4-BE49-F238E27FC236}">
                <a16:creationId xmlns:a16="http://schemas.microsoft.com/office/drawing/2014/main" id="{B6C64B8C-0B1A-4E3B-9DDA-DE380732423D}"/>
              </a:ext>
            </a:extLst>
          </p:cNvPr>
          <p:cNvSpPr/>
          <p:nvPr/>
        </p:nvSpPr>
        <p:spPr>
          <a:xfrm rot="3186256">
            <a:off x="7972066" y="1565536"/>
            <a:ext cx="487487" cy="229257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AE7FD155-4586-4A65-A76F-B721F0B7EE5D}"/>
              </a:ext>
            </a:extLst>
          </p:cNvPr>
          <p:cNvSpPr/>
          <p:nvPr/>
        </p:nvSpPr>
        <p:spPr>
          <a:xfrm>
            <a:off x="7697871" y="1205968"/>
            <a:ext cx="588243" cy="1837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Water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7A66118C-7C47-4850-A690-8F28BF451E98}"/>
              </a:ext>
            </a:extLst>
          </p:cNvPr>
          <p:cNvSpPr/>
          <p:nvPr/>
        </p:nvSpPr>
        <p:spPr>
          <a:xfrm>
            <a:off x="8420793" y="1194030"/>
            <a:ext cx="780237" cy="1837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Resources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3728CDC2-0244-4751-97B3-EFF813D703B4}"/>
              </a:ext>
            </a:extLst>
          </p:cNvPr>
          <p:cNvSpPr/>
          <p:nvPr/>
        </p:nvSpPr>
        <p:spPr>
          <a:xfrm>
            <a:off x="9099689" y="1425312"/>
            <a:ext cx="627837" cy="31974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Energy sources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35AE4AEA-4533-4791-9FDD-ABA0E88B70DF}"/>
              </a:ext>
            </a:extLst>
          </p:cNvPr>
          <p:cNvSpPr/>
          <p:nvPr/>
        </p:nvSpPr>
        <p:spPr>
          <a:xfrm>
            <a:off x="8415427" y="3059707"/>
            <a:ext cx="627837" cy="2138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Waste</a:t>
            </a:r>
          </a:p>
        </p:txBody>
      </p:sp>
      <p:sp>
        <p:nvSpPr>
          <p:cNvPr id="111" name="Arrow: Right 110">
            <a:extLst>
              <a:ext uri="{FF2B5EF4-FFF2-40B4-BE49-F238E27FC236}">
                <a16:creationId xmlns:a16="http://schemas.microsoft.com/office/drawing/2014/main" id="{BD9A9A18-685B-4AB2-9C27-B45B2CE9EE0C}"/>
              </a:ext>
            </a:extLst>
          </p:cNvPr>
          <p:cNvSpPr/>
          <p:nvPr/>
        </p:nvSpPr>
        <p:spPr>
          <a:xfrm rot="8051773">
            <a:off x="9276444" y="1870736"/>
            <a:ext cx="487487" cy="229257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Arrow: Right 111">
            <a:extLst>
              <a:ext uri="{FF2B5EF4-FFF2-40B4-BE49-F238E27FC236}">
                <a16:creationId xmlns:a16="http://schemas.microsoft.com/office/drawing/2014/main" id="{74794566-24A4-43B4-A4FE-E094923F6420}"/>
              </a:ext>
            </a:extLst>
          </p:cNvPr>
          <p:cNvSpPr/>
          <p:nvPr/>
        </p:nvSpPr>
        <p:spPr>
          <a:xfrm rot="5249117">
            <a:off x="8569318" y="1451787"/>
            <a:ext cx="320057" cy="263824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Arrow: Right 112">
            <a:extLst>
              <a:ext uri="{FF2B5EF4-FFF2-40B4-BE49-F238E27FC236}">
                <a16:creationId xmlns:a16="http://schemas.microsoft.com/office/drawing/2014/main" id="{0337D5F3-1621-49E0-B196-8D70A5CCFE1E}"/>
              </a:ext>
            </a:extLst>
          </p:cNvPr>
          <p:cNvSpPr/>
          <p:nvPr/>
        </p:nvSpPr>
        <p:spPr>
          <a:xfrm rot="5210964">
            <a:off x="8591849" y="2768571"/>
            <a:ext cx="274997" cy="195852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70125E66-A96D-48A6-A886-D51AE28B7CCE}"/>
              </a:ext>
            </a:extLst>
          </p:cNvPr>
          <p:cNvSpPr/>
          <p:nvPr/>
        </p:nvSpPr>
        <p:spPr>
          <a:xfrm>
            <a:off x="7582443" y="3384928"/>
            <a:ext cx="2169734" cy="2313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Reducing use of resources</a:t>
            </a:r>
            <a:endParaRPr lang="en-GB" sz="1050" dirty="0">
              <a:solidFill>
                <a:schemeClr val="tx1"/>
              </a:solidFill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CAAF09F4-786A-4998-8894-5BE748E8FBA7}"/>
              </a:ext>
            </a:extLst>
          </p:cNvPr>
          <p:cNvSpPr/>
          <p:nvPr/>
        </p:nvSpPr>
        <p:spPr>
          <a:xfrm>
            <a:off x="7558901" y="3732459"/>
            <a:ext cx="1016392" cy="50405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Why bother?   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Reduce…</a:t>
            </a:r>
            <a:r>
              <a:rPr lang="en-GB" sz="900" dirty="0">
                <a:solidFill>
                  <a:schemeClr val="tx1"/>
                </a:solidFill>
              </a:rPr>
              <a:t>use of limited resources</a:t>
            </a:r>
            <a:endParaRPr lang="en-GB" sz="700" dirty="0">
              <a:solidFill>
                <a:schemeClr val="tx1"/>
              </a:solidFill>
            </a:endParaRPr>
          </a:p>
        </p:txBody>
      </p:sp>
      <p:pic>
        <p:nvPicPr>
          <p:cNvPr id="103" name="Picture 102">
            <a:extLst>
              <a:ext uri="{FF2B5EF4-FFF2-40B4-BE49-F238E27FC236}">
                <a16:creationId xmlns:a16="http://schemas.microsoft.com/office/drawing/2014/main" id="{49257017-9997-4C61-8599-4A61F097D1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800752">
            <a:off x="9502289" y="3839898"/>
            <a:ext cx="172123" cy="447668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6A424F19-D510-49CC-AF20-2184143CF40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57094" y="5087685"/>
            <a:ext cx="729176" cy="346962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F12E84B1-AB8E-433C-8756-11C0E11295A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635938" y="4352671"/>
            <a:ext cx="1057435" cy="664318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F1F5684B-7981-46E3-892A-C85D2BA486E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27873" y="5665957"/>
            <a:ext cx="772233" cy="514319"/>
          </a:xfrm>
          <a:prstGeom prst="rect">
            <a:avLst/>
          </a:prstGeom>
        </p:spPr>
      </p:pic>
      <p:sp>
        <p:nvSpPr>
          <p:cNvPr id="121" name="Rectangle 120">
            <a:extLst>
              <a:ext uri="{FF2B5EF4-FFF2-40B4-BE49-F238E27FC236}">
                <a16:creationId xmlns:a16="http://schemas.microsoft.com/office/drawing/2014/main" id="{5B07EE34-DF46-491C-BEB6-8B0286AAC62B}"/>
              </a:ext>
            </a:extLst>
          </p:cNvPr>
          <p:cNvSpPr/>
          <p:nvPr/>
        </p:nvSpPr>
        <p:spPr>
          <a:xfrm>
            <a:off x="7662200" y="5863880"/>
            <a:ext cx="1086717" cy="66431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Why bother?   Reduce…</a:t>
            </a:r>
            <a:r>
              <a:rPr lang="en-GB" sz="900" dirty="0">
                <a:solidFill>
                  <a:schemeClr val="tx1"/>
                </a:solidFill>
              </a:rPr>
              <a:t>waste and environmental impacts</a:t>
            </a:r>
            <a:endParaRPr lang="en-GB" sz="700" dirty="0">
              <a:solidFill>
                <a:schemeClr val="tx1"/>
              </a:solidFill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0D3C456A-F907-44CE-8851-74AC3FFC170B}"/>
              </a:ext>
            </a:extLst>
          </p:cNvPr>
          <p:cNvSpPr/>
          <p:nvPr/>
        </p:nvSpPr>
        <p:spPr>
          <a:xfrm>
            <a:off x="7631901" y="5062565"/>
            <a:ext cx="986419" cy="41245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Why bother?   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Reduce…</a:t>
            </a:r>
            <a:r>
              <a:rPr lang="en-GB" sz="900" dirty="0">
                <a:solidFill>
                  <a:schemeClr val="tx1"/>
                </a:solidFill>
              </a:rPr>
              <a:t>use of energy resources</a:t>
            </a:r>
          </a:p>
        </p:txBody>
      </p:sp>
      <p:pic>
        <p:nvPicPr>
          <p:cNvPr id="118" name="Picture 117">
            <a:extLst>
              <a:ext uri="{FF2B5EF4-FFF2-40B4-BE49-F238E27FC236}">
                <a16:creationId xmlns:a16="http://schemas.microsoft.com/office/drawing/2014/main" id="{DFC8A008-4C3C-4316-A230-C2128B0765F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700887" y="3730496"/>
            <a:ext cx="762023" cy="578901"/>
          </a:xfrm>
          <a:prstGeom prst="rect">
            <a:avLst/>
          </a:prstGeom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61B2370B-F4FB-42C6-AEFD-8390DA7A1D0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956675" y="944194"/>
            <a:ext cx="314217" cy="314217"/>
          </a:xfrm>
          <a:prstGeom prst="rect">
            <a:avLst/>
          </a:prstGeom>
        </p:spPr>
      </p:pic>
      <p:pic>
        <p:nvPicPr>
          <p:cNvPr id="125" name="Picture 124">
            <a:extLst>
              <a:ext uri="{FF2B5EF4-FFF2-40B4-BE49-F238E27FC236}">
                <a16:creationId xmlns:a16="http://schemas.microsoft.com/office/drawing/2014/main" id="{A3067729-AC38-4992-9A93-2F05BCF2ABA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21813" y="4637935"/>
            <a:ext cx="967861" cy="460535"/>
          </a:xfrm>
          <a:prstGeom prst="rect">
            <a:avLst/>
          </a:prstGeom>
        </p:spPr>
      </p:pic>
      <p:pic>
        <p:nvPicPr>
          <p:cNvPr id="120" name="Picture 119">
            <a:extLst>
              <a:ext uri="{FF2B5EF4-FFF2-40B4-BE49-F238E27FC236}">
                <a16:creationId xmlns:a16="http://schemas.microsoft.com/office/drawing/2014/main" id="{2156D35B-FCCC-4CF3-9E0A-188BA60A75E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00567" y="5577721"/>
            <a:ext cx="1170506" cy="558159"/>
          </a:xfrm>
          <a:prstGeom prst="rect">
            <a:avLst/>
          </a:prstGeom>
        </p:spPr>
      </p:pic>
      <p:pic>
        <p:nvPicPr>
          <p:cNvPr id="123" name="Picture 122">
            <a:extLst>
              <a:ext uri="{FF2B5EF4-FFF2-40B4-BE49-F238E27FC236}">
                <a16:creationId xmlns:a16="http://schemas.microsoft.com/office/drawing/2014/main" id="{4B88A283-6046-4B80-97E3-E884F1E65A06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r="2605" b="13328"/>
          <a:stretch/>
        </p:blipFill>
        <p:spPr>
          <a:xfrm>
            <a:off x="2673530" y="3330930"/>
            <a:ext cx="298138" cy="283001"/>
          </a:xfrm>
          <a:prstGeom prst="rect">
            <a:avLst/>
          </a:prstGeom>
        </p:spPr>
      </p:pic>
      <p:sp>
        <p:nvSpPr>
          <p:cNvPr id="128" name="TextBox 127">
            <a:extLst>
              <a:ext uri="{FF2B5EF4-FFF2-40B4-BE49-F238E27FC236}">
                <a16:creationId xmlns:a16="http://schemas.microsoft.com/office/drawing/2014/main" id="{6A85CC57-3CA9-497F-809C-E6F8258B4E5E}"/>
              </a:ext>
            </a:extLst>
          </p:cNvPr>
          <p:cNvSpPr txBox="1"/>
          <p:nvPr/>
        </p:nvSpPr>
        <p:spPr>
          <a:xfrm>
            <a:off x="3814642" y="5493367"/>
            <a:ext cx="1194109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sz="1200" i="1" dirty="0"/>
              <a:t>Reverse osmosis</a:t>
            </a:r>
          </a:p>
        </p:txBody>
      </p:sp>
      <p:pic>
        <p:nvPicPr>
          <p:cNvPr id="124" name="Picture 123">
            <a:extLst>
              <a:ext uri="{FF2B5EF4-FFF2-40B4-BE49-F238E27FC236}">
                <a16:creationId xmlns:a16="http://schemas.microsoft.com/office/drawing/2014/main" id="{9C81C578-634D-436E-9E1D-C6F264C9D46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845005" y="6293385"/>
            <a:ext cx="878750" cy="437063"/>
          </a:xfrm>
          <a:prstGeom prst="rect">
            <a:avLst/>
          </a:prstGeom>
        </p:spPr>
      </p:pic>
      <p:sp>
        <p:nvSpPr>
          <p:cNvPr id="126" name="TextBox 125">
            <a:extLst>
              <a:ext uri="{FF2B5EF4-FFF2-40B4-BE49-F238E27FC236}">
                <a16:creationId xmlns:a16="http://schemas.microsoft.com/office/drawing/2014/main" id="{165385EC-F8C9-447B-97A3-123675B73606}"/>
              </a:ext>
            </a:extLst>
          </p:cNvPr>
          <p:cNvSpPr txBox="1"/>
          <p:nvPr/>
        </p:nvSpPr>
        <p:spPr>
          <a:xfrm>
            <a:off x="8767765" y="6037158"/>
            <a:ext cx="429494" cy="2000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700" dirty="0"/>
              <a:t>mining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F4DFFDF5-C254-41CE-8164-49AF16C46F98}"/>
              </a:ext>
            </a:extLst>
          </p:cNvPr>
          <p:cNvSpPr txBox="1"/>
          <p:nvPr/>
        </p:nvSpPr>
        <p:spPr>
          <a:xfrm>
            <a:off x="8594363" y="6582587"/>
            <a:ext cx="429494" cy="2000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700" dirty="0"/>
              <a:t>landfill</a:t>
            </a:r>
          </a:p>
        </p:txBody>
      </p:sp>
      <p:sp>
        <p:nvSpPr>
          <p:cNvPr id="98" name="Rectangle 97"/>
          <p:cNvSpPr/>
          <p:nvPr/>
        </p:nvSpPr>
        <p:spPr>
          <a:xfrm>
            <a:off x="81370" y="466800"/>
            <a:ext cx="2437042" cy="586496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Rectangle 103"/>
          <p:cNvSpPr/>
          <p:nvPr/>
        </p:nvSpPr>
        <p:spPr>
          <a:xfrm>
            <a:off x="2557928" y="58153"/>
            <a:ext cx="2376797" cy="673527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Rectangle 126"/>
          <p:cNvSpPr/>
          <p:nvPr/>
        </p:nvSpPr>
        <p:spPr>
          <a:xfrm>
            <a:off x="7436258" y="502255"/>
            <a:ext cx="2336032" cy="628038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Rectangle 128"/>
          <p:cNvSpPr/>
          <p:nvPr/>
        </p:nvSpPr>
        <p:spPr>
          <a:xfrm>
            <a:off x="5020160" y="89004"/>
            <a:ext cx="2350895" cy="6704424"/>
          </a:xfrm>
          <a:prstGeom prst="rect">
            <a:avLst/>
          </a:prstGeom>
          <a:noFill/>
          <a:ln w="63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5312991" y="41247"/>
            <a:ext cx="1877840" cy="2123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pic>
        <p:nvPicPr>
          <p:cNvPr id="107" name="Picture 106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7259" y="0"/>
            <a:ext cx="569634" cy="6200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6653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6418365"/>
              </p:ext>
            </p:extLst>
          </p:nvPr>
        </p:nvGraphicFramePr>
        <p:xfrm>
          <a:off x="274820" y="116632"/>
          <a:ext cx="4534164" cy="2514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8240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185924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What is a finite</a:t>
                      </a:r>
                      <a:r>
                        <a:rPr lang="en-GB" sz="900" baseline="0" dirty="0"/>
                        <a:t> resource? (also called non-renewable resources)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 renewable resource?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potable water?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sterilising agents use to make water potable in the UK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desalination?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process of distillation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process of reverse osmosis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stages in waste water treatment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9759332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 ONLY 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Describe phytomining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1377738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HY ONLY 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Describe bioleaching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7746798"/>
                  </a:ext>
                </a:extLst>
              </a:tr>
              <a:tr h="150562">
                <a:tc>
                  <a:txBody>
                    <a:bodyPr/>
                    <a:lstStyle/>
                    <a:p>
                      <a:r>
                        <a:rPr lang="en-GB" sz="900" b="1" dirty="0"/>
                        <a:t>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 life cycle assessment (LCA)?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766773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6209116"/>
              </p:ext>
            </p:extLst>
          </p:nvPr>
        </p:nvGraphicFramePr>
        <p:xfrm>
          <a:off x="274820" y="2708920"/>
          <a:ext cx="4534164" cy="4089144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077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3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40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Finite resource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u="none" strike="noStrike" dirty="0">
                          <a:effectLst/>
                        </a:rPr>
                        <a:t>A resource that cannot be replaced once it has been used.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91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Renewable resource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A resource that we can replace once we</a:t>
                      </a:r>
                      <a:r>
                        <a:rPr lang="en-US" sz="900" u="none" strike="noStrike" baseline="0" dirty="0">
                          <a:effectLst/>
                        </a:rPr>
                        <a:t> have used it.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Sustainable development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baseline="0" dirty="0">
                          <a:effectLst/>
                        </a:rPr>
                        <a:t>Using resources to meet the needs of people today without preventing people in the future from meeting theirs.</a:t>
                      </a:r>
                      <a:endParaRPr lang="en-US" sz="900" b="0" i="0" u="none" strike="noStrike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Life cycle assessment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An examination of the impact of a product on the environment throughout its life.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Value judgement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An assessment of a situation that may be subjective, based on a persons opinion</a:t>
                      </a:r>
                      <a:r>
                        <a:rPr lang="en-GB" sz="900" baseline="0" dirty="0"/>
                        <a:t> and / or values.</a:t>
                      </a:r>
                      <a:endParaRPr lang="en-GB" sz="900" dirty="0">
                        <a:solidFill>
                          <a:schemeClr val="tx1"/>
                        </a:solidFill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Desalination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Process to remove dissolved substances</a:t>
                      </a:r>
                      <a:r>
                        <a:rPr lang="en-US" sz="900" u="none" strike="noStrike" baseline="0" dirty="0">
                          <a:effectLst/>
                        </a:rPr>
                        <a:t> from sea water to make it potable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40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Ore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A rock from which a metal can be</a:t>
                      </a:r>
                      <a:r>
                        <a:rPr lang="en-US" sz="900" u="none" strike="noStrike" baseline="0" dirty="0">
                          <a:effectLst/>
                        </a:rPr>
                        <a:t> extracted for profit.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 err="1">
                          <a:effectLst/>
                        </a:rPr>
                        <a:t>Phytomining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The use of plants to absorb metal compounds</a:t>
                      </a:r>
                      <a:r>
                        <a:rPr lang="en-US" sz="900" u="none" strike="noStrike" baseline="0" dirty="0">
                          <a:effectLst/>
                        </a:rPr>
                        <a:t> from soil as part of metal extraction.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Bioleaching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The use of dilute acid to produce soluble metal compounds from insoluble metal compounds.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40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u="none" strike="noStrike" dirty="0">
                          <a:effectLst/>
                        </a:rPr>
                        <a:t>Leachate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u="none" strike="noStrike" dirty="0">
                          <a:effectLst/>
                        </a:rPr>
                        <a:t>A solution produced by leaching or bioleaching.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481408894"/>
                  </a:ext>
                </a:extLst>
              </a:tr>
              <a:tr h="1440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Aerobic digestion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Process used to treat the effluent from sewage – requires oxygen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2014834142"/>
                  </a:ext>
                </a:extLst>
              </a:tr>
              <a:tr h="1440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Potable water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Water that is safe to drink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687237893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Reverse osmosis 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Process used to remove salt</a:t>
                      </a:r>
                      <a:r>
                        <a:rPr lang="en-US" sz="9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from sea water – uses lots of energy because a high pressure is needed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305214558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Distillation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Process</a:t>
                      </a:r>
                      <a:r>
                        <a:rPr lang="en-US" sz="9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used to create potable water from sea water by heating it to evaporate and then condensing it. Uses lots of heat energy.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911816073"/>
                  </a:ext>
                </a:extLst>
              </a:tr>
              <a:tr h="1891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Anaerobic digestion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Process used to treat the sludge from sewage</a:t>
                      </a:r>
                      <a:r>
                        <a:rPr lang="en-US" sz="9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in the absence of oxygen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4189151096"/>
                  </a:ext>
                </a:extLst>
              </a:tr>
              <a:tr h="275935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Disinfection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Process used to kill microbes to make</a:t>
                      </a:r>
                      <a:r>
                        <a:rPr lang="en-US" sz="9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water safe to drink (UV light or chlorine are often used)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2091556999"/>
                  </a:ext>
                </a:extLst>
              </a:tr>
              <a:tr h="1891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Screening 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Removal of large solids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23187661"/>
                  </a:ext>
                </a:extLst>
              </a:tr>
              <a:tr h="189166"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Sedimentation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Removal of small solids</a:t>
                      </a:r>
                      <a:r>
                        <a:rPr lang="en-US" sz="9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by letting them settle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40007002"/>
                  </a:ext>
                </a:extLst>
              </a:tr>
            </a:tbl>
          </a:graphicData>
        </a:graphic>
      </p:graphicFrame>
      <p:sp>
        <p:nvSpPr>
          <p:cNvPr id="6" name="TextBox 1">
            <a:extLst>
              <a:ext uri="{FF2B5EF4-FFF2-40B4-BE49-F238E27FC236}">
                <a16:creationId xmlns:a16="http://schemas.microsoft.com/office/drawing/2014/main" id="{24E59565-C813-4B66-9CDB-B62BCCE2EEFE}"/>
              </a:ext>
            </a:extLst>
          </p:cNvPr>
          <p:cNvSpPr txBox="1"/>
          <p:nvPr/>
        </p:nvSpPr>
        <p:spPr>
          <a:xfrm>
            <a:off x="5090748" y="749741"/>
            <a:ext cx="45365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https://www.youtube.com/watch?v=XF399zN36LE</a:t>
            </a:r>
            <a:r>
              <a:rPr lang="en-GB" dirty="0"/>
              <a:t> about </a:t>
            </a:r>
            <a:r>
              <a:rPr lang="en-GB" dirty="0" err="1"/>
              <a:t>phytomining</a:t>
            </a:r>
            <a:r>
              <a:rPr lang="en-GB" dirty="0"/>
              <a:t> and bioleaching.</a:t>
            </a:r>
          </a:p>
          <a:p>
            <a:r>
              <a:rPr lang="en-GB" dirty="0"/>
              <a:t>How can copper be purified using electricity?</a:t>
            </a:r>
          </a:p>
          <a:p>
            <a:r>
              <a:rPr lang="en-GB" dirty="0">
                <a:hlinkClick r:id="rId3"/>
              </a:rPr>
              <a:t>https://www.youtube.com/watch?v=F4kiqskK3ik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6421D71-44E0-464D-B031-74413A91A087}"/>
              </a:ext>
            </a:extLst>
          </p:cNvPr>
          <p:cNvSpPr/>
          <p:nvPr/>
        </p:nvSpPr>
        <p:spPr>
          <a:xfrm>
            <a:off x="5090748" y="845246"/>
            <a:ext cx="4536504" cy="178598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316E54F-3A86-40E7-ADAD-68D9DE7B725D}"/>
              </a:ext>
            </a:extLst>
          </p:cNvPr>
          <p:cNvSpPr/>
          <p:nvPr/>
        </p:nvSpPr>
        <p:spPr>
          <a:xfrm>
            <a:off x="5104248" y="2708920"/>
            <a:ext cx="4536504" cy="118037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16C87A8-EB39-48BC-AF82-5A55DEAE7715}"/>
              </a:ext>
            </a:extLst>
          </p:cNvPr>
          <p:cNvSpPr/>
          <p:nvPr/>
        </p:nvSpPr>
        <p:spPr>
          <a:xfrm>
            <a:off x="5104248" y="2688969"/>
            <a:ext cx="4248472" cy="120032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4"/>
              </a:rPr>
              <a:t>AQA GCSE (9-1) Chemistry Revision - PMT (physicsandmathstutor.com)</a:t>
            </a:r>
            <a:endParaRPr lang="en-GB" dirty="0">
              <a:hlinkClick r:id="rId5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589EF65-225B-4C27-9028-BD549EA189ED}"/>
              </a:ext>
            </a:extLst>
          </p:cNvPr>
          <p:cNvSpPr/>
          <p:nvPr/>
        </p:nvSpPr>
        <p:spPr>
          <a:xfrm>
            <a:off x="6170019" y="332656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241951284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28811</TotalTime>
  <Words>761</Words>
  <Application>Microsoft Office PowerPoint</Application>
  <PresentationFormat>A4 Paper (210x297 mm)</PresentationFormat>
  <Paragraphs>133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Tahoma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Dr R Berry (St Ambrose College)</cp:lastModifiedBy>
  <cp:revision>319</cp:revision>
  <cp:lastPrinted>2017-10-27T15:58:48Z</cp:lastPrinted>
  <dcterms:created xsi:type="dcterms:W3CDTF">2016-03-05T09:38:04Z</dcterms:created>
  <dcterms:modified xsi:type="dcterms:W3CDTF">2021-11-30T15:44:23Z</dcterms:modified>
</cp:coreProperties>
</file>