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372" r:id="rId3"/>
    <p:sldId id="259" r:id="rId4"/>
    <p:sldId id="373" r:id="rId5"/>
    <p:sldId id="374" r:id="rId6"/>
    <p:sldId id="376" r:id="rId7"/>
    <p:sldId id="375" r:id="rId8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85"/>
    <p:restoredTop sz="94760"/>
  </p:normalViewPr>
  <p:slideViewPr>
    <p:cSldViewPr snapToGrid="0">
      <p:cViewPr varScale="1">
        <p:scale>
          <a:sx n="75" d="100"/>
          <a:sy n="75" d="100"/>
        </p:scale>
        <p:origin x="2928" y="16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B401D-283D-A74B-B451-0817F9FBE542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46C11-9815-AB47-873D-F8A1F1CF0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672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46C11-9815-AB47-873D-F8A1F1CF0BA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161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46C11-9815-AB47-873D-F8A1F1CF0BA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463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D52DD-9F47-0598-1FD4-001DFE953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440463-A2C3-DDDA-A224-BB29C26707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734C9E-0428-2802-6C9E-8A20CE4F7E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0E6277-BD1C-49B4-EB2F-1B51A53758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46C11-9815-AB47-873D-F8A1F1CF0BA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93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3A365-A313-FF8A-7707-713E58D98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669237-09CA-BA06-C6DC-B8EC631D19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3F7F6E-A9C4-65EA-5E0E-0175BFB28C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71B193-8804-7CEE-FB01-48909F4937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46C11-9815-AB47-873D-F8A1F1CF0BA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459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C323FE-AE26-8178-696B-EAD43F2A3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16A502-F3A6-DE5C-BEE1-ECF4326273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5B57F5-09BD-4B2F-57E6-38171E5D2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474C95-ACE1-44B5-3EA5-07B726E5CD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46C11-9815-AB47-873D-F8A1F1CF0BA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333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32C-3034-8A49-AA19-A5B27054C504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402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E603B-B4D5-294C-9090-A99FD175D284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068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1D4B9-D56B-7648-AA8E-3CDE0977F3A9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73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702BC-5EF9-D647-812B-0ED6CCA135E1}" type="datetime1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890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8723D-F7A6-CD48-83E7-D208C4CDB5B4}" type="datetime1">
              <a:rPr lang="en-GB" smtClean="0"/>
              <a:t>27/06/2025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731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1D9BD-22A6-B14E-A4B4-E81E528169E3}" type="datetime1">
              <a:rPr lang="en-GB" smtClean="0"/>
              <a:t>27/06/2025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072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A1B34-64F7-4548-BC40-B5861A35F211}" type="datetime1">
              <a:rPr lang="en-GB" smtClean="0"/>
              <a:t>27/06/2025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417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6AF87-CBCF-8A4A-B233-8D4A56B380F4}" type="datetime1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089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D4180-2DCD-274F-A851-C0339173CF5A}" type="datetime1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02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2F63D-3719-A84A-B5F9-04A131E1C88E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604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554FD-ACFE-5B47-B325-3DC31548A87C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394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A9AE54-6052-AD4A-B9C5-633DC9E78C3A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B96B35-BDBE-1F49-83E4-625567A04D0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EF3059-5CFB-EEED-3587-FDED8405C3B2}"/>
              </a:ext>
            </a:extLst>
          </p:cNvPr>
          <p:cNvSpPr txBox="1"/>
          <p:nvPr userDrawn="1"/>
        </p:nvSpPr>
        <p:spPr>
          <a:xfrm>
            <a:off x="6094149" y="0"/>
            <a:ext cx="87614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i="1" dirty="0"/>
              <a:t>Mr M Bancroft</a:t>
            </a:r>
          </a:p>
        </p:txBody>
      </p:sp>
    </p:spTree>
    <p:extLst>
      <p:ext uri="{BB962C8B-B14F-4D97-AF65-F5344CB8AC3E}">
        <p14:creationId xmlns:p14="http://schemas.microsoft.com/office/powerpoint/2010/main" val="2552021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archive.org/details/extensionoffranc0000whit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www.andrewchater.com/timelines-tv/" TargetMode="External"/><Relationship Id="rId4" Type="http://schemas.openxmlformats.org/officeDocument/2006/relationships/hyperlink" Target="https://archive.org/details/50politicalideas0000dupr_n1j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A37B5FA-6664-7A58-7C5C-E0C15B9A9DA4}"/>
              </a:ext>
            </a:extLst>
          </p:cNvPr>
          <p:cNvSpPr txBox="1"/>
          <p:nvPr/>
        </p:nvSpPr>
        <p:spPr>
          <a:xfrm>
            <a:off x="422030" y="175847"/>
            <a:ext cx="60139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Challenge and Transformation: Britain c.1851 – 1964</a:t>
            </a:r>
          </a:p>
          <a:p>
            <a:pPr algn="ctr"/>
            <a:endParaRPr lang="en-GB" sz="2400" b="1" dirty="0"/>
          </a:p>
          <a:p>
            <a:pPr algn="ctr"/>
            <a:r>
              <a:rPr lang="en-GB" sz="2400" b="1" dirty="0"/>
              <a:t>Component 1G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79FAD6-BD66-DC6B-D188-614D717F03E3}"/>
              </a:ext>
            </a:extLst>
          </p:cNvPr>
          <p:cNvSpPr txBox="1"/>
          <p:nvPr/>
        </p:nvSpPr>
        <p:spPr>
          <a:xfrm>
            <a:off x="572192" y="6745397"/>
            <a:ext cx="6013939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Transition Resources</a:t>
            </a:r>
          </a:p>
          <a:p>
            <a:pPr algn="ctr"/>
            <a:endParaRPr lang="en-GB" sz="2400" b="1" dirty="0"/>
          </a:p>
          <a:p>
            <a:pPr algn="ctr"/>
            <a:endParaRPr lang="en-GB" sz="2400" b="1" dirty="0"/>
          </a:p>
          <a:p>
            <a:pPr algn="ctr"/>
            <a:r>
              <a:rPr lang="en-GB" sz="2000" b="1" i="1" dirty="0"/>
              <a:t>Complete these resources over the summer, ready to begin A Level British History</a:t>
            </a:r>
          </a:p>
          <a:p>
            <a:pPr algn="ctr"/>
            <a:endParaRPr lang="en-GB" sz="2000" b="1" i="1" dirty="0"/>
          </a:p>
          <a:p>
            <a:pPr algn="ctr"/>
            <a:r>
              <a:rPr lang="en-GB" sz="2000" b="1" i="1" dirty="0"/>
              <a:t>These will be checked by your teacher in your first British History lesson</a:t>
            </a:r>
          </a:p>
        </p:txBody>
      </p:sp>
      <p:pic>
        <p:nvPicPr>
          <p:cNvPr id="1026" name="Picture 2" descr="Trombone in 19th Century Political Cartoons: Six Images - Will Kimball">
            <a:extLst>
              <a:ext uri="{FF2B5EF4-FFF2-40B4-BE49-F238E27FC236}">
                <a16:creationId xmlns:a16="http://schemas.microsoft.com/office/drawing/2014/main" id="{B6791C21-A296-AE79-8679-E07E8C771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0" y="1872723"/>
            <a:ext cx="6013939" cy="462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329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C3A8-AC6D-1978-3953-5BA3EBFC8E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108482"/>
            <a:ext cx="5829300" cy="238196"/>
          </a:xfrm>
        </p:spPr>
        <p:txBody>
          <a:bodyPr>
            <a:noAutofit/>
          </a:bodyPr>
          <a:lstStyle/>
          <a:p>
            <a:r>
              <a:rPr lang="en-GB" sz="1400" b="1" u="sng" dirty="0"/>
              <a:t>Challenge and Transformation Overview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BE0EC9-1F71-AD57-48BC-C6A176922516}"/>
              </a:ext>
            </a:extLst>
          </p:cNvPr>
          <p:cNvSpPr txBox="1"/>
          <p:nvPr/>
        </p:nvSpPr>
        <p:spPr>
          <a:xfrm>
            <a:off x="79407" y="446653"/>
            <a:ext cx="521168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/>
              <a:t>Challenge and Transformation (Your British A Level) is split into 4 time periods: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A4BE0B9-1C6D-2071-6CD4-E7253F117958}"/>
              </a:ext>
            </a:extLst>
          </p:cNvPr>
          <p:cNvSpPr/>
          <p:nvPr/>
        </p:nvSpPr>
        <p:spPr>
          <a:xfrm>
            <a:off x="101601" y="812399"/>
            <a:ext cx="1591734" cy="982534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c. 1851 - 1885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29049DC-1742-9585-89D2-BB0D34FBACB9}"/>
              </a:ext>
            </a:extLst>
          </p:cNvPr>
          <p:cNvSpPr/>
          <p:nvPr/>
        </p:nvSpPr>
        <p:spPr>
          <a:xfrm>
            <a:off x="1797276" y="812399"/>
            <a:ext cx="1591734" cy="982534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1885 - 1914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CBF12B1-0446-C929-09D5-D379F7B1255C}"/>
              </a:ext>
            </a:extLst>
          </p:cNvPr>
          <p:cNvSpPr/>
          <p:nvPr/>
        </p:nvSpPr>
        <p:spPr>
          <a:xfrm>
            <a:off x="3468990" y="812399"/>
            <a:ext cx="1591734" cy="982534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1914 - 1939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E5CC087-6C42-20A9-5331-D1986350CF82}"/>
              </a:ext>
            </a:extLst>
          </p:cNvPr>
          <p:cNvSpPr/>
          <p:nvPr/>
        </p:nvSpPr>
        <p:spPr>
          <a:xfrm>
            <a:off x="5164665" y="812399"/>
            <a:ext cx="1591734" cy="982534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1939 - 1964</a:t>
            </a:r>
          </a:p>
        </p:txBody>
      </p:sp>
      <p:sp>
        <p:nvSpPr>
          <p:cNvPr id="12" name="Left Arrow 11">
            <a:extLst>
              <a:ext uri="{FF2B5EF4-FFF2-40B4-BE49-F238E27FC236}">
                <a16:creationId xmlns:a16="http://schemas.microsoft.com/office/drawing/2014/main" id="{F3B33D23-7968-CB4D-8EEF-C4B758DF3FEB}"/>
              </a:ext>
            </a:extLst>
          </p:cNvPr>
          <p:cNvSpPr/>
          <p:nvPr/>
        </p:nvSpPr>
        <p:spPr>
          <a:xfrm>
            <a:off x="151019" y="2062065"/>
            <a:ext cx="1201920" cy="45719"/>
          </a:xfrm>
          <a:prstGeom prst="lef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8E3D1972-14C5-5121-CF06-3E122EA66D6A}"/>
              </a:ext>
            </a:extLst>
          </p:cNvPr>
          <p:cNvSpPr/>
          <p:nvPr/>
        </p:nvSpPr>
        <p:spPr>
          <a:xfrm>
            <a:off x="2174214" y="2066263"/>
            <a:ext cx="1201920" cy="45719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eft Arrow 14">
            <a:extLst>
              <a:ext uri="{FF2B5EF4-FFF2-40B4-BE49-F238E27FC236}">
                <a16:creationId xmlns:a16="http://schemas.microsoft.com/office/drawing/2014/main" id="{2CFF4E8C-19C8-85FD-B484-81661EBADFB5}"/>
              </a:ext>
            </a:extLst>
          </p:cNvPr>
          <p:cNvSpPr/>
          <p:nvPr/>
        </p:nvSpPr>
        <p:spPr>
          <a:xfrm>
            <a:off x="3596449" y="2071396"/>
            <a:ext cx="1201920" cy="45719"/>
          </a:xfrm>
          <a:prstGeom prst="lef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DF9E24CB-CD65-0F0E-541C-1A1641878CE1}"/>
              </a:ext>
            </a:extLst>
          </p:cNvPr>
          <p:cNvSpPr/>
          <p:nvPr/>
        </p:nvSpPr>
        <p:spPr>
          <a:xfrm>
            <a:off x="5505061" y="2071396"/>
            <a:ext cx="1201920" cy="45719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6B7C84-A150-9025-1A07-D08C04D1A7D3}"/>
              </a:ext>
            </a:extLst>
          </p:cNvPr>
          <p:cNvSpPr txBox="1"/>
          <p:nvPr/>
        </p:nvSpPr>
        <p:spPr>
          <a:xfrm>
            <a:off x="1469301" y="1954119"/>
            <a:ext cx="6559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/>
              <a:t>Year 12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171E8EE-61C5-DA1C-D3F0-2BCDFF198C68}"/>
              </a:ext>
            </a:extLst>
          </p:cNvPr>
          <p:cNvSpPr txBox="1"/>
          <p:nvPr/>
        </p:nvSpPr>
        <p:spPr>
          <a:xfrm>
            <a:off x="4836690" y="1954119"/>
            <a:ext cx="6559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/>
              <a:t>Year 13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80A20C7-A552-5892-54D9-C7D847B8CC58}"/>
              </a:ext>
            </a:extLst>
          </p:cNvPr>
          <p:cNvSpPr txBox="1"/>
          <p:nvPr/>
        </p:nvSpPr>
        <p:spPr>
          <a:xfrm>
            <a:off x="101601" y="2352056"/>
            <a:ext cx="31309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/>
              <a:t>For each timer period, you will have four units: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5EA9701-D8B2-86CB-E689-D9C0D6BE58A0}"/>
              </a:ext>
            </a:extLst>
          </p:cNvPr>
          <p:cNvSpPr/>
          <p:nvPr/>
        </p:nvSpPr>
        <p:spPr>
          <a:xfrm>
            <a:off x="2580267" y="2749993"/>
            <a:ext cx="1591734" cy="982534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c. 1851 - 1885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5287D98-C5A2-36DA-7D6E-E1E4C747C5A1}"/>
              </a:ext>
            </a:extLst>
          </p:cNvPr>
          <p:cNvCxnSpPr>
            <a:stCxn id="20" idx="2"/>
          </p:cNvCxnSpPr>
          <p:nvPr/>
        </p:nvCxnSpPr>
        <p:spPr>
          <a:xfrm>
            <a:off x="3376134" y="3732527"/>
            <a:ext cx="0" cy="28288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020D6AF-0DFF-A20E-3B5E-6893BDFCD734}"/>
              </a:ext>
            </a:extLst>
          </p:cNvPr>
          <p:cNvCxnSpPr>
            <a:cxnSpLocks/>
          </p:cNvCxnSpPr>
          <p:nvPr/>
        </p:nvCxnSpPr>
        <p:spPr>
          <a:xfrm>
            <a:off x="357809" y="4015409"/>
            <a:ext cx="616226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FE70A3C-F75E-E77F-DE5F-1BF4CEA99F53}"/>
              </a:ext>
            </a:extLst>
          </p:cNvPr>
          <p:cNvCxnSpPr>
            <a:cxnSpLocks/>
          </p:cNvCxnSpPr>
          <p:nvPr/>
        </p:nvCxnSpPr>
        <p:spPr>
          <a:xfrm flipH="1">
            <a:off x="364889" y="4006078"/>
            <a:ext cx="5110" cy="72886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6A79CAE-7BDF-BC9F-4B3B-AE02DB73DCB9}"/>
              </a:ext>
            </a:extLst>
          </p:cNvPr>
          <p:cNvCxnSpPr>
            <a:cxnSpLocks/>
          </p:cNvCxnSpPr>
          <p:nvPr/>
        </p:nvCxnSpPr>
        <p:spPr>
          <a:xfrm flipH="1">
            <a:off x="2575157" y="4022407"/>
            <a:ext cx="5110" cy="72886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9ABBED9-097C-7360-9C09-B0463F9AB192}"/>
              </a:ext>
            </a:extLst>
          </p:cNvPr>
          <p:cNvCxnSpPr>
            <a:cxnSpLocks/>
          </p:cNvCxnSpPr>
          <p:nvPr/>
        </p:nvCxnSpPr>
        <p:spPr>
          <a:xfrm flipH="1">
            <a:off x="4437087" y="4022407"/>
            <a:ext cx="5110" cy="72886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EF61ABD-25F3-A021-E59F-AC46CECF13DC}"/>
              </a:ext>
            </a:extLst>
          </p:cNvPr>
          <p:cNvCxnSpPr>
            <a:cxnSpLocks/>
          </p:cNvCxnSpPr>
          <p:nvPr/>
        </p:nvCxnSpPr>
        <p:spPr>
          <a:xfrm flipH="1">
            <a:off x="6520070" y="4022407"/>
            <a:ext cx="5110" cy="72886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C717EB61-B122-960D-DFFF-75902765D38F}"/>
              </a:ext>
            </a:extLst>
          </p:cNvPr>
          <p:cNvSpPr/>
          <p:nvPr/>
        </p:nvSpPr>
        <p:spPr>
          <a:xfrm>
            <a:off x="101601" y="4751276"/>
            <a:ext cx="1251338" cy="98253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Political Developments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BDEA57C9-FE87-344D-461E-C04DCD0648C8}"/>
              </a:ext>
            </a:extLst>
          </p:cNvPr>
          <p:cNvSpPr/>
          <p:nvPr/>
        </p:nvSpPr>
        <p:spPr>
          <a:xfrm>
            <a:off x="1949488" y="4758273"/>
            <a:ext cx="1251338" cy="98253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Social Developments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7FD61D1F-C368-AB55-0B63-158855683C6A}"/>
              </a:ext>
            </a:extLst>
          </p:cNvPr>
          <p:cNvSpPr/>
          <p:nvPr/>
        </p:nvSpPr>
        <p:spPr>
          <a:xfrm>
            <a:off x="3811418" y="4758273"/>
            <a:ext cx="1251338" cy="98253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Economic Developments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7492B4E6-C57D-7949-87FF-FCF0E7D148FE}"/>
              </a:ext>
            </a:extLst>
          </p:cNvPr>
          <p:cNvSpPr/>
          <p:nvPr/>
        </p:nvSpPr>
        <p:spPr>
          <a:xfrm>
            <a:off x="5505061" y="4758273"/>
            <a:ext cx="1251338" cy="98253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Anglo-Irish Developments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8DA16BF-D1B1-1C9F-4911-A12523F00FD6}"/>
              </a:ext>
            </a:extLst>
          </p:cNvPr>
          <p:cNvSpPr txBox="1"/>
          <p:nvPr/>
        </p:nvSpPr>
        <p:spPr>
          <a:xfrm>
            <a:off x="83508" y="6105081"/>
            <a:ext cx="27414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/>
              <a:t>Your exam will have two question types: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4EAE38A-C069-BE8C-C994-71171455F88B}"/>
              </a:ext>
            </a:extLst>
          </p:cNvPr>
          <p:cNvSpPr/>
          <p:nvPr/>
        </p:nvSpPr>
        <p:spPr>
          <a:xfrm>
            <a:off x="226909" y="6955423"/>
            <a:ext cx="13431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Essay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A8F8454-0F30-2EDC-9CFF-3E9424C1A9F3}"/>
              </a:ext>
            </a:extLst>
          </p:cNvPr>
          <p:cNvCxnSpPr>
            <a:cxnSpLocks/>
          </p:cNvCxnSpPr>
          <p:nvPr/>
        </p:nvCxnSpPr>
        <p:spPr>
          <a:xfrm flipV="1">
            <a:off x="1800166" y="6840947"/>
            <a:ext cx="792977" cy="29371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FAB5F1C1-3D7E-92F0-98F5-FA1138C20A0C}"/>
              </a:ext>
            </a:extLst>
          </p:cNvPr>
          <p:cNvCxnSpPr>
            <a:cxnSpLocks/>
          </p:cNvCxnSpPr>
          <p:nvPr/>
        </p:nvCxnSpPr>
        <p:spPr>
          <a:xfrm>
            <a:off x="1797275" y="7361266"/>
            <a:ext cx="93423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00AF7EED-4E49-C35A-4832-BFBA67F4B322}"/>
              </a:ext>
            </a:extLst>
          </p:cNvPr>
          <p:cNvCxnSpPr>
            <a:cxnSpLocks/>
          </p:cNvCxnSpPr>
          <p:nvPr/>
        </p:nvCxnSpPr>
        <p:spPr>
          <a:xfrm>
            <a:off x="1787230" y="7587578"/>
            <a:ext cx="787927" cy="36242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EDADB0E-3C61-D56F-3AF5-3A83D15216E4}"/>
              </a:ext>
            </a:extLst>
          </p:cNvPr>
          <p:cNvCxnSpPr>
            <a:cxnSpLocks/>
          </p:cNvCxnSpPr>
          <p:nvPr/>
        </p:nvCxnSpPr>
        <p:spPr>
          <a:xfrm>
            <a:off x="1843534" y="9164218"/>
            <a:ext cx="88797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8F3F05DA-D72A-675D-822D-7965F0286CFD}"/>
              </a:ext>
            </a:extLst>
          </p:cNvPr>
          <p:cNvSpPr txBox="1"/>
          <p:nvPr/>
        </p:nvSpPr>
        <p:spPr>
          <a:xfrm>
            <a:off x="2975983" y="8911930"/>
            <a:ext cx="3882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Using your understanding of the historical context, assess how convincing the arguments in these three extracts are in relation to ……..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643768A-0C77-0D63-E935-084A888524F4}"/>
              </a:ext>
            </a:extLst>
          </p:cNvPr>
          <p:cNvSpPr txBox="1"/>
          <p:nvPr/>
        </p:nvSpPr>
        <p:spPr>
          <a:xfrm>
            <a:off x="226909" y="8803475"/>
            <a:ext cx="17905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Extract</a:t>
            </a:r>
            <a:endParaRPr lang="en-GB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F6E9B5B-C743-ACF5-CC4A-3F91E33AC34C}"/>
              </a:ext>
            </a:extLst>
          </p:cNvPr>
          <p:cNvSpPr txBox="1"/>
          <p:nvPr/>
        </p:nvSpPr>
        <p:spPr>
          <a:xfrm>
            <a:off x="2685249" y="7867348"/>
            <a:ext cx="4172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To what extent……..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6C00E9D-E664-C4C1-A1A7-B642F87AFF3B}"/>
              </a:ext>
            </a:extLst>
          </p:cNvPr>
          <p:cNvSpPr txBox="1"/>
          <p:nvPr/>
        </p:nvSpPr>
        <p:spPr>
          <a:xfrm>
            <a:off x="2775718" y="7229825"/>
            <a:ext cx="4172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How far to you agree?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544DADD-C014-15F3-8398-EF543ADA3B91}"/>
              </a:ext>
            </a:extLst>
          </p:cNvPr>
          <p:cNvSpPr txBox="1"/>
          <p:nvPr/>
        </p:nvSpPr>
        <p:spPr>
          <a:xfrm>
            <a:off x="2711993" y="6716685"/>
            <a:ext cx="4172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How far was……</a:t>
            </a:r>
          </a:p>
        </p:txBody>
      </p:sp>
    </p:spTree>
    <p:extLst>
      <p:ext uri="{BB962C8B-B14F-4D97-AF65-F5344CB8AC3E}">
        <p14:creationId xmlns:p14="http://schemas.microsoft.com/office/powerpoint/2010/main" val="754178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2AA0-CA34-6EF4-CF6D-FBFE87276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355" y="0"/>
            <a:ext cx="6471178" cy="338667"/>
          </a:xfrm>
        </p:spPr>
        <p:txBody>
          <a:bodyPr>
            <a:normAutofit/>
          </a:bodyPr>
          <a:lstStyle/>
          <a:p>
            <a:pPr algn="ctr"/>
            <a:r>
              <a:rPr lang="en-GB" sz="1200" b="1" u="sng" dirty="0"/>
              <a:t>TASK 1: The Process of Law Making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9D7CBA5-F2BF-836E-2A25-BA1A2E5CCE06}"/>
              </a:ext>
            </a:extLst>
          </p:cNvPr>
          <p:cNvSpPr txBox="1">
            <a:spLocks/>
          </p:cNvSpPr>
          <p:nvPr/>
        </p:nvSpPr>
        <p:spPr>
          <a:xfrm>
            <a:off x="193411" y="303946"/>
            <a:ext cx="6471178" cy="338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b="1" u="sng" dirty="0"/>
              <a:t>The 3 Components of the British Political System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0F900-6DBE-F37D-8827-6F80B95EAB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742" b="12920"/>
          <a:stretch/>
        </p:blipFill>
        <p:spPr>
          <a:xfrm>
            <a:off x="251355" y="821299"/>
            <a:ext cx="1624382" cy="14395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A23D50-7EDF-6FCE-BB46-4413EB98B3A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742" b="19401"/>
          <a:stretch/>
        </p:blipFill>
        <p:spPr>
          <a:xfrm>
            <a:off x="4809995" y="642613"/>
            <a:ext cx="2197087" cy="18022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DE17C6-F2CE-A4C9-9FE2-2E929D0126C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996" b="16020"/>
          <a:stretch/>
        </p:blipFill>
        <p:spPr>
          <a:xfrm>
            <a:off x="2665511" y="821299"/>
            <a:ext cx="1833068" cy="16034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C85B35-059C-CA64-100D-00E39B8F9BED}"/>
              </a:ext>
            </a:extLst>
          </p:cNvPr>
          <p:cNvSpPr txBox="1"/>
          <p:nvPr/>
        </p:nvSpPr>
        <p:spPr>
          <a:xfrm>
            <a:off x="394933" y="2424795"/>
            <a:ext cx="13372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u="sng" dirty="0"/>
              <a:t>House of Commons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3D0B7B-F426-7B57-D406-B1F81FA97633}"/>
              </a:ext>
            </a:extLst>
          </p:cNvPr>
          <p:cNvSpPr txBox="1"/>
          <p:nvPr/>
        </p:nvSpPr>
        <p:spPr>
          <a:xfrm>
            <a:off x="3064428" y="2444828"/>
            <a:ext cx="10599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u="sng" dirty="0"/>
              <a:t>House of Lords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FFA74B-03F6-EFE0-A605-B9571A1C4141}"/>
              </a:ext>
            </a:extLst>
          </p:cNvPr>
          <p:cNvSpPr txBox="1"/>
          <p:nvPr/>
        </p:nvSpPr>
        <p:spPr>
          <a:xfrm>
            <a:off x="5610332" y="2444828"/>
            <a:ext cx="7008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u="sng" dirty="0"/>
              <a:t>Monarch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B459338-DFE0-4E60-EB93-6684C57E175A}"/>
              </a:ext>
            </a:extLst>
          </p:cNvPr>
          <p:cNvSpPr/>
          <p:nvPr/>
        </p:nvSpPr>
        <p:spPr>
          <a:xfrm>
            <a:off x="193411" y="2834922"/>
            <a:ext cx="2040908" cy="54072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How are people voted into the House of Commons?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How often are elections held in 1832?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How many people could vote in 1832?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FD18E7-0312-4F2B-4090-ACCBFB1EB330}"/>
              </a:ext>
            </a:extLst>
          </p:cNvPr>
          <p:cNvSpPr/>
          <p:nvPr/>
        </p:nvSpPr>
        <p:spPr>
          <a:xfrm>
            <a:off x="2457671" y="2834922"/>
            <a:ext cx="2040908" cy="54072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How do people enter the House of Lords?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What is the main difference between the House of Lords and the House of Commons?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What 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2AF929C-5735-35E0-6093-2D608B5FF9BB}"/>
              </a:ext>
            </a:extLst>
          </p:cNvPr>
          <p:cNvSpPr/>
          <p:nvPr/>
        </p:nvSpPr>
        <p:spPr>
          <a:xfrm>
            <a:off x="4721931" y="2834922"/>
            <a:ext cx="2040908" cy="54072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Who was the monarch in 1832?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Who was the monarch in 1837?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Who was the monarch in 1901?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Who was the monarch in 1910?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Who was the monarch from January to December 1936?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Who was the monarch from 1936?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Who was the monarch from 1952?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FCDF853-8D43-1722-7D77-084F517D31E9}"/>
              </a:ext>
            </a:extLst>
          </p:cNvPr>
          <p:cNvSpPr txBox="1">
            <a:spLocks/>
          </p:cNvSpPr>
          <p:nvPr/>
        </p:nvSpPr>
        <p:spPr>
          <a:xfrm>
            <a:off x="193411" y="8313586"/>
            <a:ext cx="6471178" cy="338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b="1" u="sng" dirty="0"/>
              <a:t>How an idea becomes a law: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5A0D21C-75CD-1868-6AE2-678000C31859}"/>
              </a:ext>
            </a:extLst>
          </p:cNvPr>
          <p:cNvSpPr txBox="1"/>
          <p:nvPr/>
        </p:nvSpPr>
        <p:spPr>
          <a:xfrm>
            <a:off x="251355" y="8712502"/>
            <a:ext cx="527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Bill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73B8E84-8D92-9053-D73C-35D3CD056ABD}"/>
              </a:ext>
            </a:extLst>
          </p:cNvPr>
          <p:cNvSpPr txBox="1"/>
          <p:nvPr/>
        </p:nvSpPr>
        <p:spPr>
          <a:xfrm>
            <a:off x="252997" y="9417388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Act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52EAAFD-CB0A-B872-96EF-383BD68AFD1B}"/>
              </a:ext>
            </a:extLst>
          </p:cNvPr>
          <p:cNvCxnSpPr>
            <a:cxnSpLocks/>
          </p:cNvCxnSpPr>
          <p:nvPr/>
        </p:nvCxnSpPr>
        <p:spPr>
          <a:xfrm>
            <a:off x="788721" y="8913085"/>
            <a:ext cx="70187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A8A568B-055D-CFC1-8ACB-36260C1B358D}"/>
              </a:ext>
            </a:extLst>
          </p:cNvPr>
          <p:cNvCxnSpPr>
            <a:cxnSpLocks/>
          </p:cNvCxnSpPr>
          <p:nvPr/>
        </p:nvCxnSpPr>
        <p:spPr>
          <a:xfrm>
            <a:off x="801247" y="9629156"/>
            <a:ext cx="70187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E4D9AAA3-4CFB-DEDD-0A3C-596C8D8318CA}"/>
              </a:ext>
            </a:extLst>
          </p:cNvPr>
          <p:cNvSpPr/>
          <p:nvPr/>
        </p:nvSpPr>
        <p:spPr>
          <a:xfrm>
            <a:off x="1503124" y="8674924"/>
            <a:ext cx="5259716" cy="5066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CE2B46D-41E5-DA95-1747-2F4D8786EDCB}"/>
              </a:ext>
            </a:extLst>
          </p:cNvPr>
          <p:cNvSpPr/>
          <p:nvPr/>
        </p:nvSpPr>
        <p:spPr>
          <a:xfrm>
            <a:off x="1515650" y="9292592"/>
            <a:ext cx="5259716" cy="5066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91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F17EBD0-CBBC-A7FC-1EDF-C4B56FE96C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7683127"/>
              </p:ext>
            </p:extLst>
          </p:nvPr>
        </p:nvGraphicFramePr>
        <p:xfrm>
          <a:off x="328807" y="422754"/>
          <a:ext cx="6322513" cy="2796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2513">
                  <a:extLst>
                    <a:ext uri="{9D8B030D-6E8A-4147-A177-3AD203B41FA5}">
                      <a16:colId xmlns:a16="http://schemas.microsoft.com/office/drawing/2014/main" val="2486607005"/>
                    </a:ext>
                  </a:extLst>
                </a:gridCol>
              </a:tblGrid>
              <a:tr h="266178">
                <a:tc>
                  <a:txBody>
                    <a:bodyPr/>
                    <a:lstStyle/>
                    <a:p>
                      <a:r>
                        <a:rPr lang="en-GB" sz="1000" dirty="0"/>
                        <a:t>Explain the role of the House of Commons in law-making </a:t>
                      </a:r>
                      <a:r>
                        <a:rPr lang="en-GB" sz="1000" b="1" dirty="0"/>
                        <a:t>in 1832 (not the present day!)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894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36599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831D9E9F-AF09-7E85-EBDA-A452E9934FEE}"/>
              </a:ext>
            </a:extLst>
          </p:cNvPr>
          <p:cNvSpPr/>
          <p:nvPr/>
        </p:nvSpPr>
        <p:spPr>
          <a:xfrm>
            <a:off x="328806" y="3218772"/>
            <a:ext cx="6322513" cy="3761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Key Words:	</a:t>
            </a:r>
            <a:r>
              <a:rPr lang="en-GB" sz="1000" dirty="0">
                <a:solidFill>
                  <a:schemeClr val="tx1"/>
                </a:solidFill>
              </a:rPr>
              <a:t>Bill		Readings	Draft		Amendment		Debate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ED9A654-A761-7381-CE86-CE2AA8F5A2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407312"/>
              </p:ext>
            </p:extLst>
          </p:nvPr>
        </p:nvGraphicFramePr>
        <p:xfrm>
          <a:off x="328807" y="3891211"/>
          <a:ext cx="6322513" cy="2796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2513">
                  <a:extLst>
                    <a:ext uri="{9D8B030D-6E8A-4147-A177-3AD203B41FA5}">
                      <a16:colId xmlns:a16="http://schemas.microsoft.com/office/drawing/2014/main" val="2486607005"/>
                    </a:ext>
                  </a:extLst>
                </a:gridCol>
              </a:tblGrid>
              <a:tr h="266178">
                <a:tc>
                  <a:txBody>
                    <a:bodyPr/>
                    <a:lstStyle/>
                    <a:p>
                      <a:r>
                        <a:rPr lang="en-GB" sz="1000" dirty="0"/>
                        <a:t>Explain the role of the House of Lords in law-making </a:t>
                      </a:r>
                      <a:r>
                        <a:rPr lang="en-GB" sz="1000" b="1" dirty="0"/>
                        <a:t>in 1832 (not the present day!)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894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36599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B2FA72A-1DC7-4688-5B72-D061F66681F7}"/>
              </a:ext>
            </a:extLst>
          </p:cNvPr>
          <p:cNvSpPr/>
          <p:nvPr/>
        </p:nvSpPr>
        <p:spPr>
          <a:xfrm>
            <a:off x="328806" y="6687229"/>
            <a:ext cx="6322513" cy="3761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Key Words:	</a:t>
            </a:r>
            <a:r>
              <a:rPr lang="en-GB" sz="1000" dirty="0">
                <a:solidFill>
                  <a:schemeClr val="tx1"/>
                </a:solidFill>
              </a:rPr>
              <a:t>Veto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FD3EFF7-1E30-7E4E-9D32-858D88368B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525788"/>
              </p:ext>
            </p:extLst>
          </p:nvPr>
        </p:nvGraphicFramePr>
        <p:xfrm>
          <a:off x="328806" y="7237748"/>
          <a:ext cx="6322513" cy="2491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2513">
                  <a:extLst>
                    <a:ext uri="{9D8B030D-6E8A-4147-A177-3AD203B41FA5}">
                      <a16:colId xmlns:a16="http://schemas.microsoft.com/office/drawing/2014/main" val="2486607005"/>
                    </a:ext>
                  </a:extLst>
                </a:gridCol>
              </a:tblGrid>
              <a:tr h="266178">
                <a:tc>
                  <a:txBody>
                    <a:bodyPr/>
                    <a:lstStyle/>
                    <a:p>
                      <a:r>
                        <a:rPr lang="en-GB" sz="1000" dirty="0"/>
                        <a:t>Explain the role of the Monarch in law-making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894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365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0075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9D148-E178-4DCA-D468-07892F813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B1BA6-0BE0-E8B1-D178-BDF3D927C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355" y="0"/>
            <a:ext cx="6471178" cy="338667"/>
          </a:xfrm>
        </p:spPr>
        <p:txBody>
          <a:bodyPr>
            <a:normAutofit/>
          </a:bodyPr>
          <a:lstStyle/>
          <a:p>
            <a:pPr algn="ctr"/>
            <a:r>
              <a:rPr lang="en-GB" sz="1200" b="1" u="sng" dirty="0"/>
              <a:t>TASK 2: British Electoral System in 1832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550E11-5744-599F-00AD-DA4FFDB25561}"/>
              </a:ext>
            </a:extLst>
          </p:cNvPr>
          <p:cNvSpPr txBox="1">
            <a:spLocks/>
          </p:cNvSpPr>
          <p:nvPr/>
        </p:nvSpPr>
        <p:spPr>
          <a:xfrm>
            <a:off x="193411" y="303946"/>
            <a:ext cx="6471178" cy="338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b="1" u="sng" dirty="0"/>
              <a:t>British Political Parties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4D10E64B-E737-06E3-C4CE-82F3CA218E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46559"/>
              </p:ext>
            </p:extLst>
          </p:nvPr>
        </p:nvGraphicFramePr>
        <p:xfrm>
          <a:off x="251355" y="642613"/>
          <a:ext cx="6413235" cy="89594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9953">
                  <a:extLst>
                    <a:ext uri="{9D8B030D-6E8A-4147-A177-3AD203B41FA5}">
                      <a16:colId xmlns:a16="http://schemas.microsoft.com/office/drawing/2014/main" val="95752208"/>
                    </a:ext>
                  </a:extLst>
                </a:gridCol>
                <a:gridCol w="2216258">
                  <a:extLst>
                    <a:ext uri="{9D8B030D-6E8A-4147-A177-3AD203B41FA5}">
                      <a16:colId xmlns:a16="http://schemas.microsoft.com/office/drawing/2014/main" val="2412517189"/>
                    </a:ext>
                  </a:extLst>
                </a:gridCol>
                <a:gridCol w="2697024">
                  <a:extLst>
                    <a:ext uri="{9D8B030D-6E8A-4147-A177-3AD203B41FA5}">
                      <a16:colId xmlns:a16="http://schemas.microsoft.com/office/drawing/2014/main" val="2835145356"/>
                    </a:ext>
                  </a:extLst>
                </a:gridCol>
              </a:tblGrid>
              <a:tr h="326449">
                <a:tc>
                  <a:txBody>
                    <a:bodyPr/>
                    <a:lstStyle/>
                    <a:p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Whigs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Tories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967014"/>
                  </a:ext>
                </a:extLst>
              </a:tr>
              <a:tr h="1167165">
                <a:tc>
                  <a:txBody>
                    <a:bodyPr/>
                    <a:lstStyle/>
                    <a:p>
                      <a:r>
                        <a:rPr lang="en-GB" sz="1000" b="1" dirty="0"/>
                        <a:t>Support-Base 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2779317"/>
                  </a:ext>
                </a:extLst>
              </a:tr>
              <a:tr h="1167165">
                <a:tc>
                  <a:txBody>
                    <a:bodyPr/>
                    <a:lstStyle/>
                    <a:p>
                      <a:r>
                        <a:rPr lang="en-GB" sz="1000" b="1" dirty="0"/>
                        <a:t>View on Reform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9765916"/>
                  </a:ext>
                </a:extLst>
              </a:tr>
              <a:tr h="1348276">
                <a:tc>
                  <a:txBody>
                    <a:bodyPr/>
                    <a:lstStyle/>
                    <a:p>
                      <a:r>
                        <a:rPr lang="en-GB" sz="1000" b="1" dirty="0"/>
                        <a:t>Religious Affiliation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637926"/>
                  </a:ext>
                </a:extLst>
              </a:tr>
              <a:tr h="1167165">
                <a:tc>
                  <a:txBody>
                    <a:bodyPr/>
                    <a:lstStyle/>
                    <a:p>
                      <a:r>
                        <a:rPr lang="en-GB" sz="1000" b="1" dirty="0"/>
                        <a:t>Economic Policy in 1832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9005905"/>
                  </a:ext>
                </a:extLst>
              </a:tr>
              <a:tr h="1710499">
                <a:tc>
                  <a:txBody>
                    <a:bodyPr/>
                    <a:lstStyle/>
                    <a:p>
                      <a:endParaRPr lang="en-GB" sz="1000" b="1" dirty="0"/>
                    </a:p>
                    <a:p>
                      <a:r>
                        <a:rPr lang="en-GB" sz="1000" b="1" dirty="0"/>
                        <a:t>Belief on the role of the Monarchy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8994019"/>
                  </a:ext>
                </a:extLst>
              </a:tr>
              <a:tr h="2072723">
                <a:tc>
                  <a:txBody>
                    <a:bodyPr/>
                    <a:lstStyle/>
                    <a:p>
                      <a:r>
                        <a:rPr lang="en-GB" sz="1000" b="1" dirty="0"/>
                        <a:t>Key members in 1832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2949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4869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4A18D-65F1-2BF6-0EB5-A305C745F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6E2481-EC9E-23DF-16D2-7370A9AF0244}"/>
              </a:ext>
            </a:extLst>
          </p:cNvPr>
          <p:cNvSpPr txBox="1">
            <a:spLocks/>
          </p:cNvSpPr>
          <p:nvPr/>
        </p:nvSpPr>
        <p:spPr>
          <a:xfrm>
            <a:off x="118115" y="76200"/>
            <a:ext cx="6471178" cy="338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b="1" u="sng" dirty="0"/>
              <a:t>Components of the Electorate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CC2E10-5FC5-599D-83D5-DBEF056E29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996" b="16020"/>
          <a:stretch/>
        </p:blipFill>
        <p:spPr>
          <a:xfrm>
            <a:off x="176059" y="581027"/>
            <a:ext cx="1833068" cy="1603496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39BCA76E-9CC9-2957-29A5-F3255DBA06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741962"/>
              </p:ext>
            </p:extLst>
          </p:nvPr>
        </p:nvGraphicFramePr>
        <p:xfrm>
          <a:off x="2075237" y="718813"/>
          <a:ext cx="4572000" cy="124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1596489462"/>
                    </a:ext>
                  </a:extLst>
                </a:gridCol>
              </a:tblGrid>
              <a:tr h="243414">
                <a:tc>
                  <a:txBody>
                    <a:bodyPr/>
                    <a:lstStyle/>
                    <a:p>
                      <a:r>
                        <a:rPr lang="en-GB" sz="1000" b="1" dirty="0"/>
                        <a:t>Landowning Classes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14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0" i="1" dirty="0"/>
                        <a:t>Who were they? How did they enter the electorate?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5974294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2D0A290B-FA22-3971-3C6F-04D5588575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359451"/>
              </p:ext>
            </p:extLst>
          </p:nvPr>
        </p:nvGraphicFramePr>
        <p:xfrm>
          <a:off x="2075237" y="2272439"/>
          <a:ext cx="4572000" cy="201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1596489462"/>
                    </a:ext>
                  </a:extLst>
                </a:gridCol>
              </a:tblGrid>
              <a:tr h="243414">
                <a:tc>
                  <a:txBody>
                    <a:bodyPr/>
                    <a:lstStyle/>
                    <a:p>
                      <a:r>
                        <a:rPr lang="en-GB" sz="1000" b="1" dirty="0"/>
                        <a:t>Industrial Middle-Class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14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0" i="1" dirty="0"/>
                        <a:t>Who were they? Why had they grown in political power? How did they enter the electorate?</a:t>
                      </a:r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endParaRPr lang="en-GB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5974294"/>
                  </a:ext>
                </a:extLst>
              </a:tr>
            </a:tbl>
          </a:graphicData>
        </a:graphic>
      </p:graphicFrame>
      <p:pic>
        <p:nvPicPr>
          <p:cNvPr id="23" name="Picture 22">
            <a:extLst>
              <a:ext uri="{FF2B5EF4-FFF2-40B4-BE49-F238E27FC236}">
                <a16:creationId xmlns:a16="http://schemas.microsoft.com/office/drawing/2014/main" id="{06EB90F1-B7AF-2BE6-0D75-81DF5C34D1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432" b="17710"/>
          <a:stretch/>
        </p:blipFill>
        <p:spPr>
          <a:xfrm>
            <a:off x="268707" y="2536733"/>
            <a:ext cx="1740420" cy="1483092"/>
          </a:xfrm>
          <a:prstGeom prst="rect">
            <a:avLst/>
          </a:prstGeom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id="{42D24EC9-A793-0B8A-4A8F-F93D022AFF54}"/>
              </a:ext>
            </a:extLst>
          </p:cNvPr>
          <p:cNvSpPr txBox="1">
            <a:spLocks/>
          </p:cNvSpPr>
          <p:nvPr/>
        </p:nvSpPr>
        <p:spPr>
          <a:xfrm>
            <a:off x="176059" y="4466995"/>
            <a:ext cx="6471178" cy="338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b="1" u="sng" dirty="0"/>
              <a:t>Influences in Politics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8B8D1EA8-3058-81D7-D475-8AA101C950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07799"/>
              </p:ext>
            </p:extLst>
          </p:nvPr>
        </p:nvGraphicFramePr>
        <p:xfrm>
          <a:off x="268707" y="4988538"/>
          <a:ext cx="6320586" cy="23678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0586">
                  <a:extLst>
                    <a:ext uri="{9D8B030D-6E8A-4147-A177-3AD203B41FA5}">
                      <a16:colId xmlns:a16="http://schemas.microsoft.com/office/drawing/2014/main" val="1612585669"/>
                    </a:ext>
                  </a:extLst>
                </a:gridCol>
              </a:tblGrid>
              <a:tr h="295168">
                <a:tc>
                  <a:txBody>
                    <a:bodyPr/>
                    <a:lstStyle/>
                    <a:p>
                      <a:r>
                        <a:rPr lang="en-GB" sz="1000" b="1" dirty="0"/>
                        <a:t>The Church of England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9102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0" i="1" dirty="0"/>
                        <a:t>How did the Church of England influence the House of Lords? Which party were they more likely to support? What was the ‘Oxford Movement’?</a:t>
                      </a:r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1181141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6C0977FA-4571-45C6-014C-AD4386220C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240614"/>
              </p:ext>
            </p:extLst>
          </p:nvPr>
        </p:nvGraphicFramePr>
        <p:xfrm>
          <a:off x="268707" y="7463700"/>
          <a:ext cx="6320586" cy="22154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0586">
                  <a:extLst>
                    <a:ext uri="{9D8B030D-6E8A-4147-A177-3AD203B41FA5}">
                      <a16:colId xmlns:a16="http://schemas.microsoft.com/office/drawing/2014/main" val="1612585669"/>
                    </a:ext>
                  </a:extLst>
                </a:gridCol>
              </a:tblGrid>
              <a:tr h="295168">
                <a:tc>
                  <a:txBody>
                    <a:bodyPr/>
                    <a:lstStyle/>
                    <a:p>
                      <a:r>
                        <a:rPr lang="en-GB" sz="1000" b="1" dirty="0"/>
                        <a:t>Non-Conformists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9102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0" i="1" dirty="0"/>
                        <a:t>Which groups were involved? How did they differ from the Church of England? Which party were they more likely to support? </a:t>
                      </a:r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  <a:p>
                      <a:endParaRPr lang="en-GB" sz="10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11811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3395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D6BA60-9A49-121A-C417-935FD4095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4E6D786-63B0-6FD1-8DC9-E17231B56A21}"/>
              </a:ext>
            </a:extLst>
          </p:cNvPr>
          <p:cNvSpPr txBox="1">
            <a:spLocks/>
          </p:cNvSpPr>
          <p:nvPr/>
        </p:nvSpPr>
        <p:spPr>
          <a:xfrm>
            <a:off x="132507" y="-83730"/>
            <a:ext cx="6471178" cy="338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b="1" u="sng" dirty="0"/>
              <a:t>Extension Tasks: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18A9BB-7EF0-DC2A-5DD3-E0760B2E034E}"/>
              </a:ext>
            </a:extLst>
          </p:cNvPr>
          <p:cNvSpPr txBox="1"/>
          <p:nvPr/>
        </p:nvSpPr>
        <p:spPr>
          <a:xfrm>
            <a:off x="172331" y="172569"/>
            <a:ext cx="6685669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latin typeface="Aptos" panose="020B0004020202020204" pitchFamily="34" charset="0"/>
              </a:rPr>
              <a:t>Research:</a:t>
            </a:r>
          </a:p>
          <a:p>
            <a:endParaRPr lang="en-GB" sz="1000" b="1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ptos" panose="020B0004020202020204" pitchFamily="34" charset="0"/>
              </a:rPr>
              <a:t>The Political Career of Lord Palmerston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ptos" panose="020B0004020202020204" pitchFamily="34" charset="0"/>
              </a:rPr>
              <a:t>The Political Career of Sir Robert Peel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ptos" panose="020B0004020202020204" pitchFamily="34" charset="0"/>
              </a:rPr>
              <a:t>The Political Career of Lord Aberdeen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ptos" panose="020B0004020202020204" pitchFamily="34" charset="0"/>
              </a:rPr>
              <a:t>The Political Career of Lord Derby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ptos" panose="020B0004020202020204" pitchFamily="34" charset="0"/>
              </a:rPr>
              <a:t>The 1832 Reform Act and its implications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ptos" panose="020B0004020202020204" pitchFamily="34" charset="0"/>
              </a:rPr>
              <a:t>Different Political Ideologies – Communism, Socialism, Conservatism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ptos" panose="020B0004020202020204" pitchFamily="34" charset="0"/>
              </a:rPr>
              <a:t>Different Economic Ideologies – Laissez-Faire, Protectionism</a:t>
            </a:r>
          </a:p>
          <a:p>
            <a:endParaRPr lang="en-GB" sz="1000" dirty="0">
              <a:latin typeface="Aptos" panose="020B0004020202020204" pitchFamily="34" charset="0"/>
            </a:endParaRPr>
          </a:p>
          <a:p>
            <a:endParaRPr lang="en-GB" sz="1000" dirty="0">
              <a:latin typeface="Aptos" panose="020B0004020202020204" pitchFamily="34" charset="0"/>
            </a:endParaRPr>
          </a:p>
          <a:p>
            <a:r>
              <a:rPr lang="en-GB" sz="1000" b="1" dirty="0">
                <a:latin typeface="Aptos" panose="020B0004020202020204" pitchFamily="34" charset="0"/>
              </a:rPr>
              <a:t>Read: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latin typeface="Aptos" panose="020B0004020202020204" pitchFamily="34" charset="0"/>
              </a:rPr>
              <a:t>Iain  Dale, </a:t>
            </a:r>
            <a:r>
              <a:rPr lang="en-GB" sz="1000" b="1" i="1" dirty="0">
                <a:latin typeface="Aptos" panose="020B0004020202020204" pitchFamily="34" charset="0"/>
              </a:rPr>
              <a:t>The Prime Ministers: Three Hundred Years of Political Leadership </a:t>
            </a:r>
            <a:r>
              <a:rPr lang="en-GB" sz="1000" b="1" dirty="0">
                <a:latin typeface="Aptos" panose="020B0004020202020204" pitchFamily="34" charset="0"/>
              </a:rPr>
              <a:t>(London: Hodder &amp; Stoughton), 2020 – </a:t>
            </a:r>
            <a:r>
              <a:rPr lang="en-GB" sz="1000" i="1" dirty="0">
                <a:latin typeface="Aptos" panose="020B0004020202020204" pitchFamily="34" charset="0"/>
              </a:rPr>
              <a:t>Gives a comprehensive overview of the careers of all the Prime Ministers in our period</a:t>
            </a:r>
            <a:endParaRPr lang="en-GB" sz="1000" b="1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latin typeface="Aptos" panose="020B0004020202020204" pitchFamily="34" charset="0"/>
              </a:rPr>
              <a:t>Eric J Evans, </a:t>
            </a:r>
            <a:r>
              <a:rPr lang="en-GB" sz="1000" b="1" i="1" dirty="0">
                <a:latin typeface="Aptos" panose="020B0004020202020204" pitchFamily="34" charset="0"/>
              </a:rPr>
              <a:t>Parliamentary Reform in Britain, 1770 – 1918 </a:t>
            </a:r>
            <a:r>
              <a:rPr lang="en-GB" sz="1000" b="1" dirty="0">
                <a:latin typeface="Aptos" panose="020B0004020202020204" pitchFamily="34" charset="0"/>
              </a:rPr>
              <a:t>(London: Routledge, 2000) </a:t>
            </a:r>
            <a:r>
              <a:rPr lang="en-GB" sz="1000" dirty="0">
                <a:latin typeface="Aptos" panose="020B0004020202020204" pitchFamily="34" charset="0"/>
              </a:rPr>
              <a:t>- </a:t>
            </a:r>
            <a:r>
              <a:rPr lang="en-GB" sz="1000" i="1" dirty="0">
                <a:latin typeface="Aptos" panose="020B0004020202020204" pitchFamily="34" charset="0"/>
              </a:rPr>
              <a:t>Explains the causes and consequences of reform acts in a clear, concise way.</a:t>
            </a:r>
            <a:endParaRPr lang="en-GB" sz="10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latin typeface="Aptos" panose="020B0004020202020204" pitchFamily="34" charset="0"/>
              </a:rPr>
              <a:t>Robert Whitfield, </a:t>
            </a:r>
            <a:r>
              <a:rPr lang="en-GB" sz="1000" b="1" i="1" dirty="0">
                <a:latin typeface="Aptos" panose="020B0004020202020204" pitchFamily="34" charset="0"/>
              </a:rPr>
              <a:t>The Extension of the Franchise </a:t>
            </a:r>
            <a:r>
              <a:rPr lang="en-GB" sz="1000" b="1" dirty="0">
                <a:latin typeface="Aptos" panose="020B0004020202020204" pitchFamily="34" charset="0"/>
              </a:rPr>
              <a:t>(Oxford: Heineman, 2001) </a:t>
            </a:r>
            <a:r>
              <a:rPr lang="en-GB" sz="1000" dirty="0">
                <a:latin typeface="Aptos" panose="020B0004020202020204" pitchFamily="34" charset="0"/>
              </a:rPr>
              <a:t>- </a:t>
            </a:r>
            <a:r>
              <a:rPr lang="en-GB" sz="1000" i="1" dirty="0">
                <a:latin typeface="Aptos" panose="020B0004020202020204" pitchFamily="34" charset="0"/>
              </a:rPr>
              <a:t>Focuses on how and why voting rights expanded, ideal for understanding 1867 and 1884 reforms.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Aptos" panose="020B0004020202020204" pitchFamily="34" charset="0"/>
              </a:rPr>
              <a:t>[Available online at: </a:t>
            </a:r>
            <a:r>
              <a:rPr lang="en-GB" sz="800" dirty="0">
                <a:latin typeface="Aptos" panose="020B0004020202020204" pitchFamily="34" charset="0"/>
                <a:hlinkClick r:id="rId3"/>
              </a:rPr>
              <a:t>https://archive.org/details/extensionoffranc0000whit</a:t>
            </a:r>
            <a:r>
              <a:rPr lang="en-GB" sz="800" dirty="0">
                <a:latin typeface="Aptos" panose="020B0004020202020204" pitchFamily="34" charset="0"/>
              </a:rPr>
              <a:t> ]</a:t>
            </a:r>
            <a:endParaRPr lang="en-GB" sz="1000" i="1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latin typeface="Aptos" panose="020B0004020202020204" pitchFamily="34" charset="0"/>
              </a:rPr>
              <a:t>Hugh Cunningham, </a:t>
            </a:r>
            <a:r>
              <a:rPr lang="en-GB" sz="1000" b="1" i="1" dirty="0">
                <a:latin typeface="Aptos" panose="020B0004020202020204" pitchFamily="34" charset="0"/>
              </a:rPr>
              <a:t>The Challenge of Democracy: Britain 1832 – 1918</a:t>
            </a:r>
            <a:r>
              <a:rPr lang="en-GB" sz="1000" b="1" dirty="0">
                <a:latin typeface="Aptos" panose="020B0004020202020204" pitchFamily="34" charset="0"/>
              </a:rPr>
              <a:t> (New York: Longman, 2001) - </a:t>
            </a:r>
            <a:r>
              <a:rPr lang="en-GB" sz="1000" i="1" dirty="0">
                <a:latin typeface="Aptos" panose="020B0004020202020204" pitchFamily="34" charset="0"/>
              </a:rPr>
              <a:t>Explores the evolution of democracy in Britain, with accessible analysis.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latin typeface="Aptos" panose="020B0004020202020204" pitchFamily="34" charset="0"/>
              </a:rPr>
              <a:t>Clyve Jones, </a:t>
            </a:r>
            <a:r>
              <a:rPr lang="en-GB" sz="1000" b="1" i="1" dirty="0">
                <a:latin typeface="Aptos" panose="020B0004020202020204" pitchFamily="34" charset="0"/>
              </a:rPr>
              <a:t>A Short History of Parliament </a:t>
            </a:r>
            <a:r>
              <a:rPr lang="en-GB" sz="1000" b="1" dirty="0">
                <a:latin typeface="Aptos" panose="020B0004020202020204" pitchFamily="34" charset="0"/>
              </a:rPr>
              <a:t>(New York: Boydell Press, 2012) - </a:t>
            </a:r>
            <a:r>
              <a:rPr lang="en-GB" sz="1000" i="1" dirty="0">
                <a:latin typeface="Aptos" panose="020B0004020202020204" pitchFamily="34" charset="0"/>
              </a:rPr>
              <a:t>A concise overview of how Parliament evolved—great for historical context.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latin typeface="Aptos" panose="020B0004020202020204" pitchFamily="34" charset="0"/>
              </a:rPr>
              <a:t>Ben Dupre, </a:t>
            </a:r>
            <a:r>
              <a:rPr lang="en-GB" sz="1000" b="1" i="1" dirty="0">
                <a:latin typeface="Aptos" panose="020B0004020202020204" pitchFamily="34" charset="0"/>
              </a:rPr>
              <a:t>50 Political Ideas You Really Need to Know </a:t>
            </a:r>
            <a:r>
              <a:rPr lang="en-GB" sz="1000" b="1" dirty="0">
                <a:latin typeface="Aptos" panose="020B0004020202020204" pitchFamily="34" charset="0"/>
              </a:rPr>
              <a:t>(London: Quercus, 2011) - </a:t>
            </a:r>
            <a:r>
              <a:rPr lang="en-GB" sz="1000" i="1" dirty="0">
                <a:latin typeface="Aptos" panose="020B0004020202020204" pitchFamily="34" charset="0"/>
              </a:rPr>
              <a:t>A beginner-friendly guide to key political concepts. </a:t>
            </a:r>
            <a:r>
              <a:rPr lang="en-GB" sz="800" i="1" dirty="0">
                <a:latin typeface="Aptos" panose="020B0004020202020204" pitchFamily="34" charset="0"/>
              </a:rPr>
              <a:t>[Available online at: </a:t>
            </a:r>
            <a:r>
              <a:rPr lang="en-GB" sz="800" i="1" dirty="0">
                <a:latin typeface="Aptos" panose="020B0004020202020204" pitchFamily="34" charset="0"/>
                <a:hlinkClick r:id="rId4"/>
              </a:rPr>
              <a:t>https://archive.org/details/50politicalideas0000dupr_n1j2</a:t>
            </a:r>
            <a:r>
              <a:rPr lang="en-GB" sz="800" i="1" dirty="0">
                <a:latin typeface="Aptos" panose="020B0004020202020204" pitchFamily="34" charset="0"/>
              </a:rPr>
              <a:t>]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latin typeface="Aptos" panose="020B0004020202020204" pitchFamily="34" charset="0"/>
              </a:rPr>
              <a:t>Isabel Hardman, </a:t>
            </a:r>
            <a:r>
              <a:rPr lang="en-GB" sz="1000" b="1" i="1" dirty="0">
                <a:latin typeface="Aptos" panose="020B0004020202020204" pitchFamily="34" charset="0"/>
              </a:rPr>
              <a:t>Why We Get the Wrong </a:t>
            </a:r>
            <a:r>
              <a:rPr lang="en-GB" sz="1000" b="1" i="1" dirty="0" err="1">
                <a:latin typeface="Aptos" panose="020B0004020202020204" pitchFamily="34" charset="0"/>
              </a:rPr>
              <a:t>Policitians</a:t>
            </a:r>
            <a:r>
              <a:rPr lang="en-GB" sz="1000" b="1" i="1" dirty="0">
                <a:latin typeface="Aptos" panose="020B0004020202020204" pitchFamily="34" charset="0"/>
              </a:rPr>
              <a:t> </a:t>
            </a:r>
            <a:r>
              <a:rPr lang="en-GB" sz="1000" b="1" dirty="0">
                <a:latin typeface="Aptos" panose="020B0004020202020204" pitchFamily="34" charset="0"/>
              </a:rPr>
              <a:t>(New York: Atlantic Books, 2019) - </a:t>
            </a:r>
            <a:r>
              <a:rPr lang="en-GB" sz="1000" b="0" i="1" u="none" strike="noStrike" dirty="0">
                <a:solidFill>
                  <a:srgbClr val="424242"/>
                </a:solidFill>
                <a:effectLst/>
                <a:latin typeface="Aptos" panose="020B0004020202020204" pitchFamily="34" charset="0"/>
              </a:rPr>
              <a:t>A clear, witty look at how Parliament works and why it often fails to deliver.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i="1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r>
              <a:rPr lang="en-GB" sz="1000" b="1" dirty="0">
                <a:solidFill>
                  <a:srgbClr val="424242"/>
                </a:solidFill>
                <a:latin typeface="Aptos" panose="020B0004020202020204" pitchFamily="34" charset="0"/>
              </a:rPr>
              <a:t>Watch:</a:t>
            </a:r>
          </a:p>
          <a:p>
            <a:endParaRPr lang="en-GB" sz="1000" b="1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424242"/>
                </a:solidFill>
                <a:latin typeface="Aptos" panose="020B0004020202020204" pitchFamily="34" charset="0"/>
                <a:hlinkClick r:id="rId5"/>
              </a:rPr>
              <a:t>https://www.andrewchater.com/timelines-tv/</a:t>
            </a:r>
            <a:r>
              <a:rPr lang="en-GB" sz="1000" dirty="0">
                <a:solidFill>
                  <a:srgbClr val="424242"/>
                </a:solidFill>
                <a:latin typeface="Aptos" panose="020B0004020202020204" pitchFamily="34" charset="0"/>
              </a:rPr>
              <a:t> - Selection of relevant political, social and economic documentaries on </a:t>
            </a:r>
            <a:r>
              <a:rPr lang="en-GB" sz="1000" i="1" dirty="0">
                <a:solidFill>
                  <a:srgbClr val="424242"/>
                </a:solidFill>
                <a:latin typeface="Aptos" panose="020B0004020202020204" pitchFamily="34" charset="0"/>
              </a:rPr>
              <a:t>Timelines TV</a:t>
            </a:r>
            <a:endParaRPr lang="en-GB" sz="1000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endParaRPr lang="en-GB" sz="1000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r>
              <a:rPr lang="en-GB" sz="1000" b="1" dirty="0">
                <a:solidFill>
                  <a:srgbClr val="424242"/>
                </a:solidFill>
                <a:latin typeface="Aptos" panose="020B0004020202020204" pitchFamily="34" charset="0"/>
              </a:rPr>
              <a:t>Listen: </a:t>
            </a:r>
          </a:p>
          <a:p>
            <a:endParaRPr lang="en-GB" sz="1000" b="1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rgbClr val="424242"/>
                </a:solidFill>
                <a:latin typeface="Aptos" panose="020B0004020202020204" pitchFamily="34" charset="0"/>
              </a:rPr>
              <a:t>The History of England by </a:t>
            </a:r>
            <a:r>
              <a:rPr lang="en-GB" sz="1000" dirty="0">
                <a:solidFill>
                  <a:srgbClr val="424242"/>
                </a:solidFill>
                <a:latin typeface="Aptos" panose="020B0004020202020204" pitchFamily="34" charset="0"/>
              </a:rPr>
              <a:t>David Crowther – a selection of relevant political, social and economic documentaries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endParaRPr lang="en-GB" sz="1000" b="1" dirty="0">
              <a:solidFill>
                <a:srgbClr val="424242"/>
              </a:solidFill>
              <a:latin typeface="Aptos" panose="020B0004020202020204" pitchFamily="34" charset="0"/>
            </a:endParaRPr>
          </a:p>
          <a:p>
            <a:endParaRPr lang="en-GB" sz="1000" u="sng" dirty="0">
              <a:latin typeface="Aptos" panose="020B00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44249E-8742-C554-17F9-F6E3835486B4}"/>
              </a:ext>
            </a:extLst>
          </p:cNvPr>
          <p:cNvSpPr txBox="1"/>
          <p:nvPr/>
        </p:nvSpPr>
        <p:spPr>
          <a:xfrm>
            <a:off x="251688" y="6543427"/>
            <a:ext cx="41932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The Key to Being Successful at British History A Level is….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AE782F-C625-6527-FCE8-0D234A74946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5664" b="21961"/>
          <a:stretch/>
        </p:blipFill>
        <p:spPr>
          <a:xfrm>
            <a:off x="373580" y="6993202"/>
            <a:ext cx="1625929" cy="13450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6200D6A-13F5-E38F-9181-F1EF9EADBF30}"/>
              </a:ext>
            </a:extLst>
          </p:cNvPr>
          <p:cNvSpPr txBox="1"/>
          <p:nvPr/>
        </p:nvSpPr>
        <p:spPr>
          <a:xfrm>
            <a:off x="79341" y="8710047"/>
            <a:ext cx="22144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Reading Widely</a:t>
            </a:r>
          </a:p>
          <a:p>
            <a:pPr algn="ctr"/>
            <a:endParaRPr lang="en-GB" sz="1100" dirty="0"/>
          </a:p>
          <a:p>
            <a:pPr algn="ctr"/>
            <a:r>
              <a:rPr lang="en-GB" sz="1100" i="1" dirty="0"/>
              <a:t>(Use Mr Bancroft’s wider reading sheets)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0D67525-C0C5-EF01-8FEA-4690E529A09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099" r="-1" b="14220"/>
          <a:stretch/>
        </p:blipFill>
        <p:spPr>
          <a:xfrm>
            <a:off x="2542601" y="6896911"/>
            <a:ext cx="1772796" cy="153760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C8A8B8A-AED1-5CFD-C4C1-2B6412036636}"/>
              </a:ext>
            </a:extLst>
          </p:cNvPr>
          <p:cNvSpPr txBox="1"/>
          <p:nvPr/>
        </p:nvSpPr>
        <p:spPr>
          <a:xfrm>
            <a:off x="2420796" y="8710047"/>
            <a:ext cx="189460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Thinking Critically</a:t>
            </a:r>
          </a:p>
          <a:p>
            <a:pPr algn="ctr"/>
            <a:endParaRPr lang="en-GB" sz="1100" dirty="0"/>
          </a:p>
          <a:p>
            <a:pPr algn="ctr"/>
            <a:r>
              <a:rPr lang="en-GB" sz="1100" i="1" dirty="0"/>
              <a:t>(One of the key components of being successful is creating arguments)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76F9D8-E1BB-EFF1-B210-5D4374D65E20}"/>
              </a:ext>
            </a:extLst>
          </p:cNvPr>
          <p:cNvSpPr/>
          <p:nvPr/>
        </p:nvSpPr>
        <p:spPr>
          <a:xfrm>
            <a:off x="79341" y="6466942"/>
            <a:ext cx="6685669" cy="3374482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F111305-E66E-C792-71E2-A37C1C9193C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2145" b="14220"/>
          <a:stretch/>
        </p:blipFill>
        <p:spPr>
          <a:xfrm>
            <a:off x="4810263" y="6993203"/>
            <a:ext cx="1674157" cy="146757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654D136-2B0B-5B86-7086-F2AEE7B7AAD0}"/>
              </a:ext>
            </a:extLst>
          </p:cNvPr>
          <p:cNvSpPr txBox="1"/>
          <p:nvPr/>
        </p:nvSpPr>
        <p:spPr>
          <a:xfrm>
            <a:off x="4635204" y="8710047"/>
            <a:ext cx="18946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Picturing the End Goal</a:t>
            </a:r>
          </a:p>
          <a:p>
            <a:pPr algn="ctr"/>
            <a:endParaRPr lang="en-GB" sz="1100" dirty="0"/>
          </a:p>
          <a:p>
            <a:pPr algn="ctr"/>
            <a:r>
              <a:rPr lang="en-GB" sz="1100" i="1" dirty="0"/>
              <a:t>(Don’t wait until Year 13 to start preparing properly)</a:t>
            </a:r>
          </a:p>
        </p:txBody>
      </p:sp>
    </p:spTree>
    <p:extLst>
      <p:ext uri="{BB962C8B-B14F-4D97-AF65-F5344CB8AC3E}">
        <p14:creationId xmlns:p14="http://schemas.microsoft.com/office/powerpoint/2010/main" val="3079293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881DD372CD9B478C0E9D66AA310873" ma:contentTypeVersion="21" ma:contentTypeDescription="Create a new document." ma:contentTypeScope="" ma:versionID="9e01b09f9fa1e498cee4cd9d2b1d310c">
  <xsd:schema xmlns:xsd="http://www.w3.org/2001/XMLSchema" xmlns:xs="http://www.w3.org/2001/XMLSchema" xmlns:p="http://schemas.microsoft.com/office/2006/metadata/properties" xmlns:ns1="http://schemas.microsoft.com/sharepoint/v3" xmlns:ns2="3762d81a-201c-4c48-8238-be7e6fef0af8" xmlns:ns3="9fb69a6e-f3b3-4e46-9078-cfe226dd5f4f" targetNamespace="http://schemas.microsoft.com/office/2006/metadata/properties" ma:root="true" ma:fieldsID="0e7b623aea8237cb363ca7edefa03417" ns1:_="" ns2:_="" ns3:_="">
    <xsd:import namespace="http://schemas.microsoft.com/sharepoint/v3"/>
    <xsd:import namespace="3762d81a-201c-4c48-8238-be7e6fef0af8"/>
    <xsd:import namespace="9fb69a6e-f3b3-4e46-9078-cfe226dd5f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3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4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25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26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27" nillable="true" ma:displayName="Number of Likes" ma:internalName="LikesCount">
      <xsd:simpleType>
        <xsd:restriction base="dms:Unknown"/>
      </xsd:simpleType>
    </xsd:element>
    <xsd:element name="LikedBy" ma:index="28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2d81a-201c-4c48-8238-be7e6fef0a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b39aab66-4305-4fda-9efc-d22ae305ad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b69a6e-f3b3-4e46-9078-cfe226dd5f4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d2fd397-8bc6-488f-ac9a-acd3de634782}" ma:internalName="TaxCatchAll" ma:showField="CatchAllData" ma:web="9fb69a6e-f3b3-4e46-9078-cfe226dd5f4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TaxCatchAll xmlns="9fb69a6e-f3b3-4e46-9078-cfe226dd5f4f" xsi:nil="true"/>
    <Ratings xmlns="http://schemas.microsoft.com/sharepoint/v3" xsi:nil="true"/>
    <lcf76f155ced4ddcb4097134ff3c332f xmlns="3762d81a-201c-4c48-8238-be7e6fef0af8">
      <Terms xmlns="http://schemas.microsoft.com/office/infopath/2007/PartnerControls"/>
    </lcf76f155ced4ddcb4097134ff3c332f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</documentManagement>
</p:properties>
</file>

<file path=customXml/itemProps1.xml><?xml version="1.0" encoding="utf-8"?>
<ds:datastoreItem xmlns:ds="http://schemas.openxmlformats.org/officeDocument/2006/customXml" ds:itemID="{E2A9EFF1-9F9A-4FCE-BFF0-5A03EE3B94C6}"/>
</file>

<file path=customXml/itemProps2.xml><?xml version="1.0" encoding="utf-8"?>
<ds:datastoreItem xmlns:ds="http://schemas.openxmlformats.org/officeDocument/2006/customXml" ds:itemID="{98342E21-1432-403F-9F72-E5B6CC4CFCD8}"/>
</file>

<file path=customXml/itemProps3.xml><?xml version="1.0" encoding="utf-8"?>
<ds:datastoreItem xmlns:ds="http://schemas.openxmlformats.org/officeDocument/2006/customXml" ds:itemID="{5A6D7C83-5099-43AD-8674-4A21BAE73E8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11245</TotalTime>
  <Words>903</Words>
  <Application>Microsoft Macintosh PowerPoint</Application>
  <PresentationFormat>A4 Paper (210x297 mm)</PresentationFormat>
  <Paragraphs>280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Challenge and Transformation Overview</vt:lpstr>
      <vt:lpstr>TASK 1: The Process of Law Making</vt:lpstr>
      <vt:lpstr>PowerPoint Presentation</vt:lpstr>
      <vt:lpstr>TASK 2: British Electoral System in 1832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 M Bancroft (St Ambrose College)</dc:creator>
  <cp:lastModifiedBy>Mr M Bancroft (St Ambrose College)</cp:lastModifiedBy>
  <cp:revision>324</cp:revision>
  <dcterms:created xsi:type="dcterms:W3CDTF">2024-11-25T11:04:46Z</dcterms:created>
  <dcterms:modified xsi:type="dcterms:W3CDTF">2025-06-27T08:29:48Z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0x010100E3881DD372CD9B478C0E9D66AA310873</vt:lpwstr>
  </property>
</Properties>
</file>