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6" r:id="rId2"/>
    <p:sldId id="326" r:id="rId3"/>
    <p:sldId id="327"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97"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11B481-FA31-49D9-BAAE-D83F8D55A374}" type="datetimeFigureOut">
              <a:rPr lang="en-GB" smtClean="0"/>
              <a:t>16/10/2023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67C79A-7464-490F-B7E1-93B6729AD1D0}" type="slidenum">
              <a:rPr lang="en-GB" smtClean="0"/>
              <a:t>‹#›</a:t>
            </a:fld>
            <a:endParaRPr lang="en-GB"/>
          </a:p>
        </p:txBody>
      </p:sp>
    </p:spTree>
    <p:extLst>
      <p:ext uri="{BB962C8B-B14F-4D97-AF65-F5344CB8AC3E}">
        <p14:creationId xmlns:p14="http://schemas.microsoft.com/office/powerpoint/2010/main" val="16450670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708615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2084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93499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Shape 98"/>
          <p:cNvSpPr txBox="1">
            <a:spLocks noGrp="1"/>
          </p:cNvSpPr>
          <p:nvPr>
            <p:ph type="body" idx="1"/>
          </p:nvPr>
        </p:nvSpPr>
        <p:spPr>
          <a:xfrm>
            <a:off x="679768" y="4777195"/>
            <a:ext cx="5438140" cy="3908613"/>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99" name="Shape 99"/>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103161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Shape 107"/>
          <p:cNvSpPr txBox="1">
            <a:spLocks noGrp="1"/>
          </p:cNvSpPr>
          <p:nvPr>
            <p:ph type="body" idx="1"/>
          </p:nvPr>
        </p:nvSpPr>
        <p:spPr>
          <a:xfrm>
            <a:off x="679768" y="4777195"/>
            <a:ext cx="5438140" cy="3908613"/>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108" name="Shape 108"/>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510295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7608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93433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42636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Shape 87"/>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8" name="Shape 88"/>
          <p:cNvSpPr>
            <a:spLocks noGrp="1" noRot="1" noChangeAspect="1"/>
          </p:cNvSpPr>
          <p:nvPr>
            <p:ph type="sldImg" idx="2"/>
          </p:nvPr>
        </p:nvSpPr>
        <p:spPr>
          <a:xfrm>
            <a:off x="92075" y="744538"/>
            <a:ext cx="6615113"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8207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Shape 112"/>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13" name="Shape 113"/>
          <p:cNvSpPr>
            <a:spLocks noGrp="1" noRot="1" noChangeAspect="1"/>
          </p:cNvSpPr>
          <p:nvPr>
            <p:ph type="sldImg" idx="2"/>
          </p:nvPr>
        </p:nvSpPr>
        <p:spPr>
          <a:xfrm>
            <a:off x="92075" y="744538"/>
            <a:ext cx="6615113"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10003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Shape 123"/>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24" name="Shape 124"/>
          <p:cNvSpPr>
            <a:spLocks noGrp="1" noRot="1" noChangeAspect="1"/>
          </p:cNvSpPr>
          <p:nvPr>
            <p:ph type="sldImg" idx="2"/>
          </p:nvPr>
        </p:nvSpPr>
        <p:spPr>
          <a:xfrm>
            <a:off x="92075" y="744538"/>
            <a:ext cx="6615113"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049252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Shape 135"/>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36" name="Shape 136"/>
          <p:cNvSpPr>
            <a:spLocks noGrp="1" noRot="1" noChangeAspect="1"/>
          </p:cNvSpPr>
          <p:nvPr>
            <p:ph type="sldImg" idx="2"/>
          </p:nvPr>
        </p:nvSpPr>
        <p:spPr>
          <a:xfrm>
            <a:off x="92075" y="744538"/>
            <a:ext cx="6615113"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279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Shape 148"/>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49" name="Shape 149"/>
          <p:cNvSpPr>
            <a:spLocks noGrp="1" noRot="1" noChangeAspect="1"/>
          </p:cNvSpPr>
          <p:nvPr>
            <p:ph type="sldImg" idx="2"/>
          </p:nvPr>
        </p:nvSpPr>
        <p:spPr>
          <a:xfrm>
            <a:off x="92075" y="744538"/>
            <a:ext cx="6615113"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51602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Shape 88"/>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9" name="Shape 89"/>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87975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Shape 88"/>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9" name="Shape 89"/>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51997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Shape 128"/>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29" name="Shape 129"/>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513645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Shape 88"/>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9" name="Shape 89"/>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53507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Shape 122"/>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23" name="Shape 123"/>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047625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48681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Shape 90"/>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91" name="Shape 9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96630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Shape 100"/>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01" name="Shape 10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145082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Shape 107"/>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08" name="Shape 1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45554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Shape 115"/>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16" name="Shape 11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76431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407193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794288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203016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Shape 90"/>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91" name="Shape 91"/>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22045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0497704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Shape 96"/>
          <p:cNvSpPr>
            <a:spLocks noGrp="1" noRot="1" noChangeAspect="1"/>
          </p:cNvSpPr>
          <p:nvPr>
            <p:ph type="sldImg" idx="2"/>
          </p:nvPr>
        </p:nvSpPr>
        <p:spPr>
          <a:xfrm>
            <a:off x="138113" y="1347788"/>
            <a:ext cx="6462712" cy="3636962"/>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7" name="Shape 97"/>
          <p:cNvSpPr txBox="1">
            <a:spLocks noGrp="1"/>
          </p:cNvSpPr>
          <p:nvPr>
            <p:ph type="body" idx="1"/>
          </p:nvPr>
        </p:nvSpPr>
        <p:spPr>
          <a:xfrm>
            <a:off x="673788" y="5186075"/>
            <a:ext cx="5390305" cy="424315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dirty="0">
              <a:solidFill>
                <a:schemeClr val="dk1"/>
              </a:solidFill>
              <a:latin typeface="Calibri"/>
              <a:ea typeface="Calibri"/>
              <a:cs typeface="Calibri"/>
              <a:sym typeface="Calibri"/>
            </a:endParaRPr>
          </a:p>
        </p:txBody>
      </p:sp>
      <p:sp>
        <p:nvSpPr>
          <p:cNvPr id="98" name="Shape 98"/>
          <p:cNvSpPr txBox="1">
            <a:spLocks noGrp="1"/>
          </p:cNvSpPr>
          <p:nvPr>
            <p:ph type="sldNum" idx="12"/>
          </p:nvPr>
        </p:nvSpPr>
        <p:spPr>
          <a:xfrm>
            <a:off x="3816574" y="10235580"/>
            <a:ext cx="2919748" cy="540684"/>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35</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238153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Shape 96"/>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7" name="Shape 97"/>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98" name="Shape 98"/>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36</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247017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Shape 96"/>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7" name="Shape 97"/>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98" name="Shape 98"/>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41</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314031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5652914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CED5708-B84B-4791-9D53-6F0CDE3FF716}"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D93217-B3CE-4D1A-A207-17E948F6D797}" type="slidenum">
              <a:rPr lang="en-GB" smtClean="0"/>
              <a:t>‹#›</a:t>
            </a:fld>
            <a:endParaRPr lang="en-GB"/>
          </a:p>
        </p:txBody>
      </p:sp>
    </p:spTree>
    <p:extLst>
      <p:ext uri="{BB962C8B-B14F-4D97-AF65-F5344CB8AC3E}">
        <p14:creationId xmlns:p14="http://schemas.microsoft.com/office/powerpoint/2010/main" val="20988770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CED5708-B84B-4791-9D53-6F0CDE3FF716}"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D93217-B3CE-4D1A-A207-17E948F6D797}" type="slidenum">
              <a:rPr lang="en-GB" smtClean="0"/>
              <a:t>‹#›</a:t>
            </a:fld>
            <a:endParaRPr lang="en-GB"/>
          </a:p>
        </p:txBody>
      </p:sp>
    </p:spTree>
    <p:extLst>
      <p:ext uri="{BB962C8B-B14F-4D97-AF65-F5344CB8AC3E}">
        <p14:creationId xmlns:p14="http://schemas.microsoft.com/office/powerpoint/2010/main" val="3972513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CED5708-B84B-4791-9D53-6F0CDE3FF716}"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D93217-B3CE-4D1A-A207-17E948F6D797}" type="slidenum">
              <a:rPr lang="en-GB" smtClean="0"/>
              <a:t>‹#›</a:t>
            </a:fld>
            <a:endParaRPr lang="en-GB"/>
          </a:p>
        </p:txBody>
      </p:sp>
    </p:spTree>
    <p:extLst>
      <p:ext uri="{BB962C8B-B14F-4D97-AF65-F5344CB8AC3E}">
        <p14:creationId xmlns:p14="http://schemas.microsoft.com/office/powerpoint/2010/main" val="3597562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CED5708-B84B-4791-9D53-6F0CDE3FF716}" type="datetimeFigureOut">
              <a:rPr lang="en-GB" smtClean="0"/>
              <a:t>16/10/2023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ED93217-B3CE-4D1A-A207-17E948F6D797}" type="slidenum">
              <a:rPr lang="en-GB" smtClean="0"/>
              <a:t>‹#›</a:t>
            </a:fld>
            <a:endParaRPr lang="en-GB"/>
          </a:p>
        </p:txBody>
      </p:sp>
    </p:spTree>
    <p:extLst>
      <p:ext uri="{BB962C8B-B14F-4D97-AF65-F5344CB8AC3E}">
        <p14:creationId xmlns:p14="http://schemas.microsoft.com/office/powerpoint/2010/main" val="1049935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CED5708-B84B-4791-9D53-6F0CDE3FF716}" type="datetimeFigureOut">
              <a:rPr lang="en-GB" smtClean="0"/>
              <a:t>16/10/2023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ED93217-B3CE-4D1A-A207-17E948F6D797}" type="slidenum">
              <a:rPr lang="en-GB" smtClean="0"/>
              <a:t>‹#›</a:t>
            </a:fld>
            <a:endParaRPr lang="en-GB"/>
          </a:p>
        </p:txBody>
      </p:sp>
    </p:spTree>
    <p:extLst>
      <p:ext uri="{BB962C8B-B14F-4D97-AF65-F5344CB8AC3E}">
        <p14:creationId xmlns:p14="http://schemas.microsoft.com/office/powerpoint/2010/main" val="24686187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CED5708-B84B-4791-9D53-6F0CDE3FF716}" type="datetimeFigureOut">
              <a:rPr lang="en-GB" smtClean="0"/>
              <a:t>16/10/2023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ED93217-B3CE-4D1A-A207-17E948F6D797}" type="slidenum">
              <a:rPr lang="en-GB" smtClean="0"/>
              <a:t>‹#›</a:t>
            </a:fld>
            <a:endParaRPr lang="en-GB"/>
          </a:p>
        </p:txBody>
      </p:sp>
    </p:spTree>
    <p:extLst>
      <p:ext uri="{BB962C8B-B14F-4D97-AF65-F5344CB8AC3E}">
        <p14:creationId xmlns:p14="http://schemas.microsoft.com/office/powerpoint/2010/main" val="4195856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ED5708-B84B-4791-9D53-6F0CDE3FF716}" type="datetimeFigureOut">
              <a:rPr lang="en-GB" smtClean="0"/>
              <a:t>16/10/2023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ED93217-B3CE-4D1A-A207-17E948F6D797}" type="slidenum">
              <a:rPr lang="en-GB" smtClean="0"/>
              <a:t>‹#›</a:t>
            </a:fld>
            <a:endParaRPr lang="en-GB"/>
          </a:p>
        </p:txBody>
      </p:sp>
    </p:spTree>
    <p:extLst>
      <p:ext uri="{BB962C8B-B14F-4D97-AF65-F5344CB8AC3E}">
        <p14:creationId xmlns:p14="http://schemas.microsoft.com/office/powerpoint/2010/main" val="4134897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CED5708-B84B-4791-9D53-6F0CDE3FF716}" type="datetimeFigureOut">
              <a:rPr lang="en-GB" smtClean="0"/>
              <a:t>16/10/2023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ED93217-B3CE-4D1A-A207-17E948F6D797}" type="slidenum">
              <a:rPr lang="en-GB" smtClean="0"/>
              <a:t>‹#›</a:t>
            </a:fld>
            <a:endParaRPr lang="en-GB"/>
          </a:p>
        </p:txBody>
      </p:sp>
    </p:spTree>
    <p:extLst>
      <p:ext uri="{BB962C8B-B14F-4D97-AF65-F5344CB8AC3E}">
        <p14:creationId xmlns:p14="http://schemas.microsoft.com/office/powerpoint/2010/main" val="3616884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CED5708-B84B-4791-9D53-6F0CDE3FF716}" type="datetimeFigureOut">
              <a:rPr lang="en-GB" smtClean="0"/>
              <a:t>16/10/2023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ED93217-B3CE-4D1A-A207-17E948F6D797}" type="slidenum">
              <a:rPr lang="en-GB" smtClean="0"/>
              <a:t>‹#›</a:t>
            </a:fld>
            <a:endParaRPr lang="en-GB"/>
          </a:p>
        </p:txBody>
      </p:sp>
    </p:spTree>
    <p:extLst>
      <p:ext uri="{BB962C8B-B14F-4D97-AF65-F5344CB8AC3E}">
        <p14:creationId xmlns:p14="http://schemas.microsoft.com/office/powerpoint/2010/main" val="2237358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CED5708-B84B-4791-9D53-6F0CDE3FF716}"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D93217-B3CE-4D1A-A207-17E948F6D797}" type="slidenum">
              <a:rPr lang="en-GB" smtClean="0"/>
              <a:t>‹#›</a:t>
            </a:fld>
            <a:endParaRPr lang="en-GB"/>
          </a:p>
        </p:txBody>
      </p:sp>
    </p:spTree>
    <p:extLst>
      <p:ext uri="{BB962C8B-B14F-4D97-AF65-F5344CB8AC3E}">
        <p14:creationId xmlns:p14="http://schemas.microsoft.com/office/powerpoint/2010/main" val="3301941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CED5708-B84B-4791-9D53-6F0CDE3FF716}"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D93217-B3CE-4D1A-A207-17E948F6D797}" type="slidenum">
              <a:rPr lang="en-GB" smtClean="0"/>
              <a:t>‹#›</a:t>
            </a:fld>
            <a:endParaRPr lang="en-GB"/>
          </a:p>
        </p:txBody>
      </p:sp>
    </p:spTree>
    <p:extLst>
      <p:ext uri="{BB962C8B-B14F-4D97-AF65-F5344CB8AC3E}">
        <p14:creationId xmlns:p14="http://schemas.microsoft.com/office/powerpoint/2010/main" val="30772690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ED5708-B84B-4791-9D53-6F0CDE3FF716}" type="datetimeFigureOut">
              <a:rPr lang="en-GB" smtClean="0"/>
              <a:t>16/10/2023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D93217-B3CE-4D1A-A207-17E948F6D797}" type="slidenum">
              <a:rPr lang="en-GB" smtClean="0"/>
              <a:t>‹#›</a:t>
            </a:fld>
            <a:endParaRPr lang="en-GB"/>
          </a:p>
        </p:txBody>
      </p:sp>
    </p:spTree>
    <p:extLst>
      <p:ext uri="{BB962C8B-B14F-4D97-AF65-F5344CB8AC3E}">
        <p14:creationId xmlns:p14="http://schemas.microsoft.com/office/powerpoint/2010/main" val="23681371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jp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s://www.economicshelp.org/dictionary/t/time-lags.html" TargetMode="Externa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hyperlink" Target="https://www.economicshelp.org/blog/economics/liquidity-trap/"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AQA AS ECONOMICS</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6153200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F6D5055-76F1-46F5-9365-2CA2638BDA2E}"/>
              </a:ext>
            </a:extLst>
          </p:cNvPr>
          <p:cNvSpPr/>
          <p:nvPr/>
        </p:nvSpPr>
        <p:spPr>
          <a:xfrm>
            <a:off x="201336" y="117446"/>
            <a:ext cx="11761365" cy="620785"/>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3600" b="1" dirty="0"/>
              <a:t>Contents </a:t>
            </a:r>
          </a:p>
        </p:txBody>
      </p:sp>
      <p:graphicFrame>
        <p:nvGraphicFramePr>
          <p:cNvPr id="3" name="Table 2">
            <a:extLst>
              <a:ext uri="{FF2B5EF4-FFF2-40B4-BE49-F238E27FC236}">
                <a16:creationId xmlns:a16="http://schemas.microsoft.com/office/drawing/2014/main" id="{F217A728-1105-4010-A3B6-64835302CD92}"/>
              </a:ext>
            </a:extLst>
          </p:cNvPr>
          <p:cNvGraphicFramePr>
            <a:graphicFrameLocks noGrp="1"/>
          </p:cNvGraphicFramePr>
          <p:nvPr>
            <p:extLst>
              <p:ext uri="{D42A27DB-BD31-4B8C-83A1-F6EECF244321}">
                <p14:modId xmlns:p14="http://schemas.microsoft.com/office/powerpoint/2010/main" val="4033721830"/>
              </p:ext>
            </p:extLst>
          </p:nvPr>
        </p:nvGraphicFramePr>
        <p:xfrm>
          <a:off x="201335" y="1342240"/>
          <a:ext cx="5729682" cy="4787970"/>
        </p:xfrm>
        <a:graphic>
          <a:graphicData uri="http://schemas.openxmlformats.org/drawingml/2006/table">
            <a:tbl>
              <a:tblPr firstRow="1" bandRow="1">
                <a:tableStyleId>{5A111915-BE36-4E01-A7E5-04B1672EAD32}</a:tableStyleId>
              </a:tblPr>
              <a:tblGrid>
                <a:gridCol w="4221375">
                  <a:extLst>
                    <a:ext uri="{9D8B030D-6E8A-4147-A177-3AD203B41FA5}">
                      <a16:colId xmlns:a16="http://schemas.microsoft.com/office/drawing/2014/main" val="2286513530"/>
                    </a:ext>
                  </a:extLst>
                </a:gridCol>
                <a:gridCol w="1508307">
                  <a:extLst>
                    <a:ext uri="{9D8B030D-6E8A-4147-A177-3AD203B41FA5}">
                      <a16:colId xmlns:a16="http://schemas.microsoft.com/office/drawing/2014/main" val="3098102281"/>
                    </a:ext>
                  </a:extLst>
                </a:gridCol>
              </a:tblGrid>
              <a:tr h="797995">
                <a:tc>
                  <a:txBody>
                    <a:bodyPr/>
                    <a:lstStyle/>
                    <a:p>
                      <a:pPr algn="ctr"/>
                      <a:r>
                        <a:rPr lang="en-GB" dirty="0"/>
                        <a:t>Unit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GB" dirty="0"/>
                        <a:t>Page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2557176067"/>
                  </a:ext>
                </a:extLst>
              </a:tr>
              <a:tr h="797995">
                <a:tc>
                  <a:txBody>
                    <a:bodyPr/>
                    <a:lstStyle/>
                    <a:p>
                      <a:pPr algn="ctr"/>
                      <a:r>
                        <a:rPr lang="en-GB" b="1" dirty="0"/>
                        <a:t>3.1.1 Economic methodology &amp; the economic problem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0173558"/>
                  </a:ext>
                </a:extLst>
              </a:tr>
              <a:tr h="797995">
                <a:tc>
                  <a:txBody>
                    <a:bodyPr/>
                    <a:lstStyle/>
                    <a:p>
                      <a:pPr algn="ctr"/>
                      <a:r>
                        <a:rPr lang="en-GB" b="1" dirty="0"/>
                        <a:t>3.1.2 Price determination in a competitive market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6-10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93221954"/>
                  </a:ext>
                </a:extLst>
              </a:tr>
              <a:tr h="797995">
                <a:tc>
                  <a:txBody>
                    <a:bodyPr/>
                    <a:lstStyle/>
                    <a:p>
                      <a:pPr algn="ctr"/>
                      <a:r>
                        <a:rPr lang="en-GB" b="1" dirty="0"/>
                        <a:t>3.1.3 Production, costs and revenue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11-12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01423228"/>
                  </a:ext>
                </a:extLst>
              </a:tr>
              <a:tr h="797995">
                <a:tc>
                  <a:txBody>
                    <a:bodyPr/>
                    <a:lstStyle/>
                    <a:p>
                      <a:pPr algn="ctr"/>
                      <a:r>
                        <a:rPr lang="en-GB" b="1" dirty="0"/>
                        <a:t>3.1.4 Objectives of the firm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13-16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78225740"/>
                  </a:ext>
                </a:extLst>
              </a:tr>
              <a:tr h="797995">
                <a:tc>
                  <a:txBody>
                    <a:bodyPr/>
                    <a:lstStyle/>
                    <a:p>
                      <a:pPr algn="ctr"/>
                      <a:r>
                        <a:rPr lang="en-GB" b="1" dirty="0"/>
                        <a:t>3.1.5 The market mechanism, market failure &amp; government intervention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17-21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05426584"/>
                  </a:ext>
                </a:extLst>
              </a:tr>
            </a:tbl>
          </a:graphicData>
        </a:graphic>
      </p:graphicFrame>
      <p:sp>
        <p:nvSpPr>
          <p:cNvPr id="4" name="Rectangle 3">
            <a:extLst>
              <a:ext uri="{FF2B5EF4-FFF2-40B4-BE49-F238E27FC236}">
                <a16:creationId xmlns:a16="http://schemas.microsoft.com/office/drawing/2014/main" id="{FCC10266-6CA8-40C2-BC96-4523E8EE4996}"/>
              </a:ext>
            </a:extLst>
          </p:cNvPr>
          <p:cNvSpPr/>
          <p:nvPr/>
        </p:nvSpPr>
        <p:spPr>
          <a:xfrm>
            <a:off x="201336" y="855678"/>
            <a:ext cx="5709746" cy="369115"/>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a:t>4.1.1-8 Microeconomics </a:t>
            </a:r>
          </a:p>
        </p:txBody>
      </p:sp>
      <p:graphicFrame>
        <p:nvGraphicFramePr>
          <p:cNvPr id="5" name="Table 4">
            <a:extLst>
              <a:ext uri="{FF2B5EF4-FFF2-40B4-BE49-F238E27FC236}">
                <a16:creationId xmlns:a16="http://schemas.microsoft.com/office/drawing/2014/main" id="{85F620B2-C2C6-41E0-BE4B-115C96484A77}"/>
              </a:ext>
            </a:extLst>
          </p:cNvPr>
          <p:cNvGraphicFramePr>
            <a:graphicFrameLocks noGrp="1"/>
          </p:cNvGraphicFramePr>
          <p:nvPr>
            <p:extLst>
              <p:ext uri="{D42A27DB-BD31-4B8C-83A1-F6EECF244321}">
                <p14:modId xmlns:p14="http://schemas.microsoft.com/office/powerpoint/2010/main" val="380325461"/>
              </p:ext>
            </p:extLst>
          </p:nvPr>
        </p:nvGraphicFramePr>
        <p:xfrm>
          <a:off x="6233019" y="1342240"/>
          <a:ext cx="5729682" cy="4256125"/>
        </p:xfrm>
        <a:graphic>
          <a:graphicData uri="http://schemas.openxmlformats.org/drawingml/2006/table">
            <a:tbl>
              <a:tblPr firstRow="1" bandRow="1">
                <a:tableStyleId>{5A111915-BE36-4E01-A7E5-04B1672EAD32}</a:tableStyleId>
              </a:tblPr>
              <a:tblGrid>
                <a:gridCol w="4581161">
                  <a:extLst>
                    <a:ext uri="{9D8B030D-6E8A-4147-A177-3AD203B41FA5}">
                      <a16:colId xmlns:a16="http://schemas.microsoft.com/office/drawing/2014/main" val="2286513530"/>
                    </a:ext>
                  </a:extLst>
                </a:gridCol>
                <a:gridCol w="1148521">
                  <a:extLst>
                    <a:ext uri="{9D8B030D-6E8A-4147-A177-3AD203B41FA5}">
                      <a16:colId xmlns:a16="http://schemas.microsoft.com/office/drawing/2014/main" val="3098102281"/>
                    </a:ext>
                  </a:extLst>
                </a:gridCol>
              </a:tblGrid>
              <a:tr h="851225">
                <a:tc>
                  <a:txBody>
                    <a:bodyPr/>
                    <a:lstStyle/>
                    <a:p>
                      <a:pPr algn="ctr"/>
                      <a:r>
                        <a:rPr lang="en-GB" dirty="0"/>
                        <a:t>Unit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Page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57176067"/>
                  </a:ext>
                </a:extLst>
              </a:tr>
              <a:tr h="851225">
                <a:tc>
                  <a:txBody>
                    <a:bodyPr/>
                    <a:lstStyle/>
                    <a:p>
                      <a:pPr algn="ctr"/>
                      <a:r>
                        <a:rPr lang="en-GB" b="1" dirty="0"/>
                        <a:t>3.2.1 </a:t>
                      </a:r>
                      <a:r>
                        <a:rPr lang="en-GB" b="1" baseline="0" dirty="0"/>
                        <a:t>The national economy in a global context</a:t>
                      </a:r>
                      <a:endParaRPr lang="en-GB"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23 -24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0173558"/>
                  </a:ext>
                </a:extLst>
              </a:tr>
              <a:tr h="851225">
                <a:tc>
                  <a:txBody>
                    <a:bodyPr/>
                    <a:lstStyle/>
                    <a:p>
                      <a:pPr algn="ctr"/>
                      <a:r>
                        <a:rPr lang="en-GB" b="1" dirty="0"/>
                        <a:t>3.2.2 Determinants of Aggregate Demand and Supply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25 – 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93221954"/>
                  </a:ext>
                </a:extLst>
              </a:tr>
              <a:tr h="851225">
                <a:tc>
                  <a:txBody>
                    <a:bodyPr/>
                    <a:lstStyle/>
                    <a:p>
                      <a:pPr algn="ctr"/>
                      <a:r>
                        <a:rPr lang="en-GB" b="1" dirty="0"/>
                        <a:t>3.2.3 Economic performance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30-40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01423228"/>
                  </a:ext>
                </a:extLst>
              </a:tr>
              <a:tr h="851225">
                <a:tc>
                  <a:txBody>
                    <a:bodyPr/>
                    <a:lstStyle/>
                    <a:p>
                      <a:pPr algn="ctr"/>
                      <a:r>
                        <a:rPr lang="en-GB" b="1" dirty="0"/>
                        <a:t>3.2.4 </a:t>
                      </a:r>
                      <a:r>
                        <a:rPr lang="en-GB" b="1"/>
                        <a:t>Economic Policy </a:t>
                      </a:r>
                      <a:endParaRPr lang="en-GB"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41-44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78225740"/>
                  </a:ext>
                </a:extLst>
              </a:tr>
            </a:tbl>
          </a:graphicData>
        </a:graphic>
      </p:graphicFrame>
      <p:sp>
        <p:nvSpPr>
          <p:cNvPr id="6" name="Rectangle 5">
            <a:extLst>
              <a:ext uri="{FF2B5EF4-FFF2-40B4-BE49-F238E27FC236}">
                <a16:creationId xmlns:a16="http://schemas.microsoft.com/office/drawing/2014/main" id="{9B667D63-F7E7-4F93-82AE-EE7339BBBED5}"/>
              </a:ext>
            </a:extLst>
          </p:cNvPr>
          <p:cNvSpPr/>
          <p:nvPr/>
        </p:nvSpPr>
        <p:spPr>
          <a:xfrm>
            <a:off x="6233020" y="855678"/>
            <a:ext cx="5709746" cy="369115"/>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2400" b="1" dirty="0"/>
              <a:t>4.2.1-6 Microeconomics </a:t>
            </a:r>
          </a:p>
        </p:txBody>
      </p:sp>
    </p:spTree>
    <p:extLst>
      <p:ext uri="{BB962C8B-B14F-4D97-AF65-F5344CB8AC3E}">
        <p14:creationId xmlns:p14="http://schemas.microsoft.com/office/powerpoint/2010/main" val="3933789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B263C8E-ADC9-BAE8-FFC8-587FA951DCC0}"/>
              </a:ext>
            </a:extLst>
          </p:cNvPr>
          <p:cNvSpPr/>
          <p:nvPr/>
        </p:nvSpPr>
        <p:spPr>
          <a:xfrm>
            <a:off x="2583024" y="1749490"/>
            <a:ext cx="7025951" cy="335902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6000" dirty="0"/>
              <a:t>AS Micro Economics </a:t>
            </a:r>
          </a:p>
        </p:txBody>
      </p:sp>
    </p:spTree>
    <p:extLst>
      <p:ext uri="{BB962C8B-B14F-4D97-AF65-F5344CB8AC3E}">
        <p14:creationId xmlns:p14="http://schemas.microsoft.com/office/powerpoint/2010/main" val="3532996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83"/>
        <p:cNvGrpSpPr/>
        <p:nvPr/>
      </p:nvGrpSpPr>
      <p:grpSpPr>
        <a:xfrm>
          <a:off x="0" y="0"/>
          <a:ext cx="0" cy="0"/>
          <a:chOff x="0" y="0"/>
          <a:chExt cx="0" cy="0"/>
        </a:xfrm>
      </p:grpSpPr>
      <p:graphicFrame>
        <p:nvGraphicFramePr>
          <p:cNvPr id="84" name="Shape 84"/>
          <p:cNvGraphicFramePr/>
          <p:nvPr>
            <p:extLst>
              <p:ext uri="{D42A27DB-BD31-4B8C-83A1-F6EECF244321}">
                <p14:modId xmlns:p14="http://schemas.microsoft.com/office/powerpoint/2010/main" val="435325701"/>
              </p:ext>
            </p:extLst>
          </p:nvPr>
        </p:nvGraphicFramePr>
        <p:xfrm>
          <a:off x="6012850" y="501716"/>
          <a:ext cx="6045775" cy="3733860"/>
        </p:xfrm>
        <a:graphic>
          <a:graphicData uri="http://schemas.openxmlformats.org/drawingml/2006/table">
            <a:tbl>
              <a:tblPr firstRow="1" bandRow="1">
                <a:noFill/>
              </a:tblPr>
              <a:tblGrid>
                <a:gridCol w="1216625">
                  <a:extLst>
                    <a:ext uri="{9D8B030D-6E8A-4147-A177-3AD203B41FA5}">
                      <a16:colId xmlns:a16="http://schemas.microsoft.com/office/drawing/2014/main" val="20000"/>
                    </a:ext>
                  </a:extLst>
                </a:gridCol>
                <a:gridCol w="4829150">
                  <a:extLst>
                    <a:ext uri="{9D8B030D-6E8A-4147-A177-3AD203B41FA5}">
                      <a16:colId xmlns:a16="http://schemas.microsoft.com/office/drawing/2014/main" val="20001"/>
                    </a:ext>
                  </a:extLst>
                </a:gridCol>
              </a:tblGrid>
              <a:tr h="225900">
                <a:tc gridSpan="2">
                  <a:txBody>
                    <a:bodyPr/>
                    <a:lstStyle/>
                    <a:p>
                      <a:pPr marL="0" marR="0" lvl="0" indent="0" algn="ctr" rtl="0">
                        <a:spcBef>
                          <a:spcPts val="0"/>
                        </a:spcBef>
                        <a:spcAft>
                          <a:spcPts val="0"/>
                        </a:spcAft>
                        <a:buNone/>
                      </a:pPr>
                      <a:r>
                        <a:rPr lang="en-GB" sz="1100" b="1" u="none" strike="noStrike" cap="none" dirty="0">
                          <a:solidFill>
                            <a:schemeClr val="bg1"/>
                          </a:solidFill>
                        </a:rPr>
                        <a:t>3.1.1.3. ECONOMIC</a:t>
                      </a:r>
                      <a:r>
                        <a:rPr lang="en-GB" sz="1100" b="1" u="none" strike="noStrike" cap="none" baseline="0" dirty="0">
                          <a:solidFill>
                            <a:schemeClr val="bg1"/>
                          </a:solidFill>
                        </a:rPr>
                        <a:t> RESOURCES</a:t>
                      </a:r>
                      <a:endParaRPr sz="1100" b="1" u="none" strike="noStrike" cap="none"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8790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FACTORS</a:t>
                      </a:r>
                      <a:r>
                        <a:rPr lang="en-GB" sz="1000" b="1" baseline="0" dirty="0">
                          <a:solidFill>
                            <a:schemeClr val="bg1"/>
                          </a:solidFill>
                        </a:rPr>
                        <a:t> OF PRODUCTION</a:t>
                      </a:r>
                      <a:endParaRPr sz="1000" b="1" dirty="0">
                        <a:solidFill>
                          <a:schemeClr val="bg1"/>
                        </a:solidFill>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b="0" i="0" dirty="0">
                          <a:solidFill>
                            <a:schemeClr val="dk1"/>
                          </a:solidFill>
                          <a:latin typeface="Calibri"/>
                          <a:ea typeface="Calibri"/>
                          <a:cs typeface="Calibri"/>
                          <a:sym typeface="Calibri"/>
                        </a:rPr>
                        <a:t>These</a:t>
                      </a:r>
                      <a:r>
                        <a:rPr lang="en-GB" sz="1000" b="0" i="0" baseline="0" dirty="0">
                          <a:solidFill>
                            <a:schemeClr val="dk1"/>
                          </a:solidFill>
                          <a:latin typeface="Calibri"/>
                          <a:ea typeface="Calibri"/>
                          <a:cs typeface="Calibri"/>
                          <a:sym typeface="Calibri"/>
                        </a:rPr>
                        <a:t> are the key economic resources of </a:t>
                      </a:r>
                      <a:r>
                        <a:rPr lang="en-GB" sz="1000" b="0" i="0" dirty="0">
                          <a:solidFill>
                            <a:schemeClr val="dk1"/>
                          </a:solidFill>
                          <a:latin typeface="Calibri"/>
                          <a:ea typeface="Calibri"/>
                          <a:cs typeface="Calibri"/>
                          <a:sym typeface="Calibri"/>
                        </a:rPr>
                        <a:t>Land,</a:t>
                      </a:r>
                      <a:r>
                        <a:rPr lang="en-GB" sz="1000" b="0" i="0" baseline="0" dirty="0">
                          <a:solidFill>
                            <a:schemeClr val="dk1"/>
                          </a:solidFill>
                          <a:latin typeface="Calibri"/>
                          <a:ea typeface="Calibri"/>
                          <a:cs typeface="Calibri"/>
                          <a:sym typeface="Calibri"/>
                        </a:rPr>
                        <a:t> labour, capital, enterprise.</a:t>
                      </a:r>
                      <a:endParaRPr lang="en-GB" sz="1000" dirty="0"/>
                    </a:p>
                    <a:p>
                      <a:pPr marL="0" marR="0" lvl="0" indent="0" algn="l" rtl="0">
                        <a:spcBef>
                          <a:spcPts val="0"/>
                        </a:spcBef>
                        <a:spcAft>
                          <a:spcPts val="0"/>
                        </a:spcAft>
                        <a:buNone/>
                      </a:pP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2235135771"/>
                  </a:ext>
                </a:extLst>
              </a:tr>
              <a:tr h="482300">
                <a:tc>
                  <a:txBody>
                    <a:bodyPr/>
                    <a:lstStyle/>
                    <a:p>
                      <a:pPr marL="0" marR="0" lvl="0" indent="0" algn="l" rtl="0">
                        <a:lnSpc>
                          <a:spcPct val="100000"/>
                        </a:lnSpc>
                        <a:spcBef>
                          <a:spcPts val="0"/>
                        </a:spcBef>
                        <a:spcAft>
                          <a:spcPts val="0"/>
                        </a:spcAft>
                        <a:buClr>
                          <a:schemeClr val="lt1"/>
                        </a:buClr>
                        <a:buSzPts val="1000"/>
                        <a:buFont typeface="Arial"/>
                        <a:buNone/>
                      </a:pPr>
                      <a:r>
                        <a:rPr lang="en-GB" sz="1000" b="1" u="none" strike="noStrike" cap="none" dirty="0">
                          <a:solidFill>
                            <a:schemeClr val="lt1"/>
                          </a:solidFill>
                          <a:latin typeface="Calibri"/>
                          <a:ea typeface="Calibri"/>
                          <a:cs typeface="Calibri"/>
                          <a:sym typeface="Calibri"/>
                        </a:rPr>
                        <a:t>LAND</a:t>
                      </a:r>
                      <a:endParaRPr dirty="0"/>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dk1"/>
                          </a:solidFill>
                          <a:latin typeface="Calibri"/>
                          <a:ea typeface="Calibri"/>
                          <a:cs typeface="Calibri"/>
                          <a:sym typeface="Calibri"/>
                        </a:rPr>
                        <a:t>Land includes all </a:t>
                      </a:r>
                      <a:r>
                        <a:rPr lang="en-GB" sz="1000" b="1" i="0" u="none" strike="noStrike" cap="none" dirty="0">
                          <a:solidFill>
                            <a:schemeClr val="dk1"/>
                          </a:solidFill>
                          <a:latin typeface="Calibri"/>
                          <a:ea typeface="Calibri"/>
                          <a:cs typeface="Calibri"/>
                          <a:sym typeface="Calibri"/>
                        </a:rPr>
                        <a:t>natural physical resources</a:t>
                      </a:r>
                      <a:r>
                        <a:rPr lang="en-GB" sz="1000" b="0" i="0" u="none" strike="noStrike" cap="none" dirty="0">
                          <a:solidFill>
                            <a:schemeClr val="dk1"/>
                          </a:solidFill>
                          <a:latin typeface="Calibri"/>
                          <a:ea typeface="Calibri"/>
                          <a:cs typeface="Calibri"/>
                          <a:sym typeface="Calibri"/>
                        </a:rPr>
                        <a:t>. Some nations are richly endowed with natural resources and then specialise in the their extraction and production. Other countries such as Japan are heavily reliant on importing these resources.</a:t>
                      </a:r>
                      <a:endParaRPr dirty="0"/>
                    </a:p>
                  </a:txBody>
                  <a:tcPr marL="91450" marR="91450" marT="45725" marB="45725">
                    <a:solidFill>
                      <a:srgbClr val="F2F2F2"/>
                    </a:solidFill>
                  </a:tcPr>
                </a:tc>
                <a:extLst>
                  <a:ext uri="{0D108BD9-81ED-4DB2-BD59-A6C34878D82A}">
                    <a16:rowId xmlns:a16="http://schemas.microsoft.com/office/drawing/2014/main" val="10001"/>
                  </a:ext>
                </a:extLst>
              </a:tr>
              <a:tr h="8140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LABOUR</a:t>
                      </a:r>
                      <a:endParaRPr dirty="0"/>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i="0" dirty="0">
                          <a:solidFill>
                            <a:schemeClr val="dk1"/>
                          </a:solidFill>
                          <a:latin typeface="Calibri"/>
                          <a:ea typeface="Calibri"/>
                          <a:cs typeface="Calibri"/>
                          <a:sym typeface="Calibri"/>
                        </a:rPr>
                        <a:t>Labour</a:t>
                      </a:r>
                      <a:r>
                        <a:rPr lang="en-GB" sz="1000" b="0" i="0" dirty="0">
                          <a:solidFill>
                            <a:schemeClr val="dk1"/>
                          </a:solidFill>
                          <a:latin typeface="Calibri"/>
                          <a:ea typeface="Calibri"/>
                          <a:cs typeface="Calibri"/>
                          <a:sym typeface="Calibri"/>
                        </a:rPr>
                        <a:t> is the </a:t>
                      </a:r>
                      <a:r>
                        <a:rPr lang="en-GB" sz="1000" b="1" i="0" dirty="0">
                          <a:solidFill>
                            <a:schemeClr val="dk1"/>
                          </a:solidFill>
                          <a:latin typeface="Calibri"/>
                          <a:ea typeface="Calibri"/>
                          <a:cs typeface="Calibri"/>
                          <a:sym typeface="Calibri"/>
                        </a:rPr>
                        <a:t>human input</a:t>
                      </a:r>
                      <a:r>
                        <a:rPr lang="en-GB" sz="1000" b="0" i="0" dirty="0">
                          <a:solidFill>
                            <a:schemeClr val="dk1"/>
                          </a:solidFill>
                          <a:latin typeface="Calibri"/>
                          <a:ea typeface="Calibri"/>
                          <a:cs typeface="Calibri"/>
                          <a:sym typeface="Calibri"/>
                        </a:rPr>
                        <a:t> into production e.g. the supply of workers available and their productivity.  An increase in the size and the quality of the labour force is vital if a country wants to achieve </a:t>
                      </a:r>
                      <a:r>
                        <a:rPr lang="en-GB" sz="1000" b="1" i="0" dirty="0">
                          <a:solidFill>
                            <a:schemeClr val="dk1"/>
                          </a:solidFill>
                          <a:latin typeface="Calibri"/>
                          <a:ea typeface="Calibri"/>
                          <a:cs typeface="Calibri"/>
                          <a:sym typeface="Calibri"/>
                        </a:rPr>
                        <a:t>growth</a:t>
                      </a:r>
                      <a:r>
                        <a:rPr lang="en-GB" sz="1000" b="0" i="0" dirty="0">
                          <a:solidFill>
                            <a:schemeClr val="dk1"/>
                          </a:solidFill>
                          <a:latin typeface="Calibri"/>
                          <a:ea typeface="Calibri"/>
                          <a:cs typeface="Calibri"/>
                          <a:sym typeface="Calibri"/>
                        </a:rPr>
                        <a:t>. In recent years the issue of the </a:t>
                      </a:r>
                      <a:r>
                        <a:rPr lang="en-GB" sz="1000" b="1" i="0" dirty="0">
                          <a:solidFill>
                            <a:schemeClr val="dk1"/>
                          </a:solidFill>
                          <a:latin typeface="Calibri"/>
                          <a:ea typeface="Calibri"/>
                          <a:cs typeface="Calibri"/>
                          <a:sym typeface="Calibri"/>
                        </a:rPr>
                        <a:t>migration of labour</a:t>
                      </a:r>
                      <a:r>
                        <a:rPr lang="en-GB" sz="1000" b="0" i="0" dirty="0">
                          <a:solidFill>
                            <a:schemeClr val="dk1"/>
                          </a:solidFill>
                          <a:latin typeface="Calibri"/>
                          <a:ea typeface="Calibri"/>
                          <a:cs typeface="Calibri"/>
                          <a:sym typeface="Calibri"/>
                        </a:rPr>
                        <a:t> has become important. Can migrant workers help to solve labour shortages? What are the long-term effects on the countries who suffer a drain or loss of workers through migration?</a:t>
                      </a:r>
                      <a:endParaRPr dirty="0"/>
                    </a:p>
                  </a:txBody>
                  <a:tcPr marL="91450" marR="91450" marT="45725" marB="45725">
                    <a:solidFill>
                      <a:srgbClr val="DDEAF6"/>
                    </a:solidFill>
                  </a:tcPr>
                </a:tc>
                <a:extLst>
                  <a:ext uri="{0D108BD9-81ED-4DB2-BD59-A6C34878D82A}">
                    <a16:rowId xmlns:a16="http://schemas.microsoft.com/office/drawing/2014/main" val="10002"/>
                  </a:ext>
                </a:extLst>
              </a:tr>
              <a:tr h="52892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CAPITAL </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i="0">
                          <a:solidFill>
                            <a:schemeClr val="dk1"/>
                          </a:solidFill>
                          <a:latin typeface="Calibri"/>
                          <a:ea typeface="Calibri"/>
                          <a:cs typeface="Calibri"/>
                          <a:sym typeface="Calibri"/>
                        </a:rPr>
                        <a:t>CAPITAL GOODS</a:t>
                      </a:r>
                      <a:r>
                        <a:rPr lang="en-GB" sz="1000" b="0" i="0">
                          <a:solidFill>
                            <a:schemeClr val="dk1"/>
                          </a:solidFill>
                          <a:latin typeface="Calibri"/>
                          <a:ea typeface="Calibri"/>
                          <a:cs typeface="Calibri"/>
                          <a:sym typeface="Calibri"/>
                        </a:rPr>
                        <a:t> are used to produce other consumer goods and services in the future</a:t>
                      </a:r>
                      <a:endParaRPr/>
                    </a:p>
                    <a:p>
                      <a:pPr marL="0" marR="0" lvl="0" indent="0" algn="l" rtl="0">
                        <a:spcBef>
                          <a:spcPts val="0"/>
                        </a:spcBef>
                        <a:spcAft>
                          <a:spcPts val="0"/>
                        </a:spcAft>
                        <a:buNone/>
                      </a:pPr>
                      <a:r>
                        <a:rPr lang="en-GB" sz="1000" b="1" i="0">
                          <a:solidFill>
                            <a:schemeClr val="dk1"/>
                          </a:solidFill>
                          <a:latin typeface="Calibri"/>
                          <a:ea typeface="Calibri"/>
                          <a:cs typeface="Calibri"/>
                          <a:sym typeface="Calibri"/>
                        </a:rPr>
                        <a:t>Fixed capital</a:t>
                      </a:r>
                      <a:r>
                        <a:rPr lang="en-GB" sz="1000" b="0" i="0">
                          <a:solidFill>
                            <a:schemeClr val="dk1"/>
                          </a:solidFill>
                          <a:latin typeface="Calibri"/>
                          <a:ea typeface="Calibri"/>
                          <a:cs typeface="Calibri"/>
                          <a:sym typeface="Calibri"/>
                        </a:rPr>
                        <a:t> includes machinery, equipment, new technology, factories and other buildings</a:t>
                      </a:r>
                      <a:endParaRPr/>
                    </a:p>
                    <a:p>
                      <a:pPr marL="0" marR="0" lvl="0" indent="0" algn="l" rtl="0">
                        <a:spcBef>
                          <a:spcPts val="0"/>
                        </a:spcBef>
                        <a:spcAft>
                          <a:spcPts val="0"/>
                        </a:spcAft>
                        <a:buNone/>
                      </a:pPr>
                      <a:r>
                        <a:rPr lang="en-GB" sz="1000" b="0" i="0">
                          <a:solidFill>
                            <a:schemeClr val="dk1"/>
                          </a:solidFill>
                          <a:latin typeface="Calibri"/>
                          <a:ea typeface="Calibri"/>
                          <a:cs typeface="Calibri"/>
                          <a:sym typeface="Calibri"/>
                        </a:rPr>
                        <a:t>New items of capital machinery or technology are used to boost the </a:t>
                      </a:r>
                      <a:r>
                        <a:rPr lang="en-GB" sz="1000" b="1" i="0">
                          <a:solidFill>
                            <a:schemeClr val="dk1"/>
                          </a:solidFill>
                          <a:latin typeface="Calibri"/>
                          <a:ea typeface="Calibri"/>
                          <a:cs typeface="Calibri"/>
                          <a:sym typeface="Calibri"/>
                        </a:rPr>
                        <a:t>productivity</a:t>
                      </a:r>
                      <a:r>
                        <a:rPr lang="en-GB" sz="1000" b="0" i="0">
                          <a:solidFill>
                            <a:schemeClr val="dk1"/>
                          </a:solidFill>
                          <a:latin typeface="Calibri"/>
                          <a:ea typeface="Calibri"/>
                          <a:cs typeface="Calibri"/>
                          <a:sym typeface="Calibri"/>
                        </a:rPr>
                        <a:t> of labour. </a:t>
                      </a:r>
                      <a:endParaRPr/>
                    </a:p>
                  </a:txBody>
                  <a:tcPr marL="91450" marR="91450" marT="45725" marB="45725">
                    <a:solidFill>
                      <a:srgbClr val="F2F2F2"/>
                    </a:solidFill>
                  </a:tcPr>
                </a:tc>
                <a:extLst>
                  <a:ext uri="{0D108BD9-81ED-4DB2-BD59-A6C34878D82A}">
                    <a16:rowId xmlns:a16="http://schemas.microsoft.com/office/drawing/2014/main" val="10003"/>
                  </a:ext>
                </a:extLst>
              </a:tr>
              <a:tr h="60602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ENTERPRISE</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Regarded by some as a specialised form of labour input</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An </a:t>
                      </a:r>
                      <a:r>
                        <a:rPr lang="en-GB" sz="1000" b="1" i="0" dirty="0">
                          <a:solidFill>
                            <a:schemeClr val="dk1"/>
                          </a:solidFill>
                          <a:latin typeface="Calibri"/>
                          <a:ea typeface="Calibri"/>
                          <a:cs typeface="Calibri"/>
                          <a:sym typeface="Calibri"/>
                        </a:rPr>
                        <a:t>entrepreneur</a:t>
                      </a:r>
                      <a:r>
                        <a:rPr lang="en-GB" sz="1000" b="0" i="0" dirty="0">
                          <a:solidFill>
                            <a:schemeClr val="dk1"/>
                          </a:solidFill>
                          <a:latin typeface="Calibri"/>
                          <a:ea typeface="Calibri"/>
                          <a:cs typeface="Calibri"/>
                          <a:sym typeface="Calibri"/>
                        </a:rPr>
                        <a:t> is an individual who supplies products to a market to make a profit</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Entrepreneurs will usually invest their own </a:t>
                      </a:r>
                      <a:r>
                        <a:rPr lang="en-GB" sz="1000" b="1" i="0" dirty="0">
                          <a:solidFill>
                            <a:schemeClr val="dk1"/>
                          </a:solidFill>
                          <a:latin typeface="Calibri"/>
                          <a:ea typeface="Calibri"/>
                          <a:cs typeface="Calibri"/>
                          <a:sym typeface="Calibri"/>
                        </a:rPr>
                        <a:t>financial capital</a:t>
                      </a:r>
                      <a:r>
                        <a:rPr lang="en-GB" sz="1000" b="0" i="0" dirty="0">
                          <a:solidFill>
                            <a:schemeClr val="dk1"/>
                          </a:solidFill>
                          <a:latin typeface="Calibri"/>
                          <a:ea typeface="Calibri"/>
                          <a:cs typeface="Calibri"/>
                          <a:sym typeface="Calibri"/>
                        </a:rPr>
                        <a:t> in a business and take on the risks. Their main reward is the </a:t>
                      </a:r>
                      <a:r>
                        <a:rPr lang="en-GB" sz="1000" b="1" i="0" dirty="0">
                          <a:solidFill>
                            <a:schemeClr val="dk1"/>
                          </a:solidFill>
                          <a:latin typeface="Calibri"/>
                          <a:ea typeface="Calibri"/>
                          <a:cs typeface="Calibri"/>
                          <a:sym typeface="Calibri"/>
                        </a:rPr>
                        <a:t>profit</a:t>
                      </a:r>
                      <a:r>
                        <a:rPr lang="en-GB" sz="1000" b="0" i="0" dirty="0">
                          <a:solidFill>
                            <a:schemeClr val="dk1"/>
                          </a:solidFill>
                          <a:latin typeface="Calibri"/>
                          <a:ea typeface="Calibri"/>
                          <a:cs typeface="Calibri"/>
                          <a:sym typeface="Calibri"/>
                        </a:rPr>
                        <a:t> made from running the business.</a:t>
                      </a:r>
                      <a:endParaRPr dirty="0"/>
                    </a:p>
                  </a:txBody>
                  <a:tcPr marL="91450" marR="91450" marT="45725" marB="45725">
                    <a:solidFill>
                      <a:srgbClr val="DDEAF6"/>
                    </a:solidFill>
                  </a:tcPr>
                </a:tc>
                <a:extLst>
                  <a:ext uri="{0D108BD9-81ED-4DB2-BD59-A6C34878D82A}">
                    <a16:rowId xmlns:a16="http://schemas.microsoft.com/office/drawing/2014/main" val="10004"/>
                  </a:ext>
                </a:extLst>
              </a:tr>
            </a:tbl>
          </a:graphicData>
        </a:graphic>
      </p:graphicFrame>
      <p:graphicFrame>
        <p:nvGraphicFramePr>
          <p:cNvPr id="88" name="Shape 88"/>
          <p:cNvGraphicFramePr/>
          <p:nvPr/>
        </p:nvGraphicFramePr>
        <p:xfrm>
          <a:off x="160367" y="5179910"/>
          <a:ext cx="5769499" cy="1099409"/>
        </p:xfrm>
        <a:graphic>
          <a:graphicData uri="http://schemas.openxmlformats.org/drawingml/2006/table">
            <a:tbl>
              <a:tblPr firstRow="1" bandRow="1">
                <a:noFill/>
              </a:tblPr>
              <a:tblGrid>
                <a:gridCol w="1859922">
                  <a:extLst>
                    <a:ext uri="{9D8B030D-6E8A-4147-A177-3AD203B41FA5}">
                      <a16:colId xmlns:a16="http://schemas.microsoft.com/office/drawing/2014/main" val="20000"/>
                    </a:ext>
                  </a:extLst>
                </a:gridCol>
                <a:gridCol w="3909577">
                  <a:extLst>
                    <a:ext uri="{9D8B030D-6E8A-4147-A177-3AD203B41FA5}">
                      <a16:colId xmlns:a16="http://schemas.microsoft.com/office/drawing/2014/main" val="20001"/>
                    </a:ext>
                  </a:extLst>
                </a:gridCol>
              </a:tblGrid>
              <a:tr h="263050">
                <a:tc gridSpan="2">
                  <a:txBody>
                    <a:bodyPr/>
                    <a:lstStyle/>
                    <a:p>
                      <a:pPr marL="0" marR="0" lvl="0" indent="0" algn="ctr" rtl="0">
                        <a:spcBef>
                          <a:spcPts val="0"/>
                        </a:spcBef>
                        <a:spcAft>
                          <a:spcPts val="0"/>
                        </a:spcAft>
                        <a:buNone/>
                      </a:pPr>
                      <a:r>
                        <a:rPr lang="en-GB" sz="1100" b="1" dirty="0"/>
                        <a:t>3.1.1.2 THE NATURE &amp; PURPOSE OF ECONOMIC ACTIVITY</a:t>
                      </a:r>
                      <a:endParaRPr sz="1100" b="1" dirty="0"/>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8770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THE CENTRAL PURPOSE</a:t>
                      </a: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dirty="0">
                          <a:solidFill>
                            <a:schemeClr val="dk1"/>
                          </a:solidFill>
                          <a:latin typeface="Calibri"/>
                          <a:ea typeface="Calibri"/>
                          <a:cs typeface="Calibri"/>
                          <a:sym typeface="Calibri"/>
                        </a:rPr>
                        <a:t>The</a:t>
                      </a:r>
                      <a:r>
                        <a:rPr lang="en-GB" sz="1000" b="0" i="0" baseline="0" dirty="0">
                          <a:solidFill>
                            <a:schemeClr val="dk1"/>
                          </a:solidFill>
                          <a:latin typeface="Calibri"/>
                          <a:ea typeface="Calibri"/>
                          <a:cs typeface="Calibri"/>
                          <a:sym typeface="Calibri"/>
                        </a:rPr>
                        <a:t> production of goods &amp; services to satisfy needs and wants</a:t>
                      </a:r>
                      <a:endParaRPr sz="1000" dirty="0"/>
                    </a:p>
                  </a:txBody>
                  <a:tcPr marL="91450" marR="91450" marT="45725" marB="45725">
                    <a:solidFill>
                      <a:srgbClr val="F2F2F2"/>
                    </a:solidFill>
                  </a:tcPr>
                </a:tc>
                <a:extLst>
                  <a:ext uri="{0D108BD9-81ED-4DB2-BD59-A6C34878D82A}">
                    <a16:rowId xmlns:a16="http://schemas.microsoft.com/office/drawing/2014/main" val="10001"/>
                  </a:ext>
                </a:extLst>
              </a:tr>
              <a:tr h="4894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KEY</a:t>
                      </a:r>
                      <a:r>
                        <a:rPr lang="en-GB" sz="1000" b="1" baseline="0" dirty="0">
                          <a:solidFill>
                            <a:schemeClr val="lt1"/>
                          </a:solidFill>
                          <a:latin typeface="Calibri"/>
                          <a:ea typeface="Calibri"/>
                          <a:cs typeface="Calibri"/>
                          <a:sym typeface="Calibri"/>
                        </a:rPr>
                        <a:t> ECONOMIC DECISIONS</a:t>
                      </a:r>
                      <a:endParaRPr dirty="0"/>
                    </a:p>
                  </a:txBody>
                  <a:tcPr marL="91450" marR="91450" marT="45725" marB="45725">
                    <a:solidFill>
                      <a:schemeClr val="dk1"/>
                    </a:solidFill>
                  </a:tcPr>
                </a:tc>
                <a:tc>
                  <a:txBody>
                    <a:bodyPr/>
                    <a:lstStyle/>
                    <a:p>
                      <a:pPr marL="171450" marR="0" lvl="0" indent="-171450" algn="l" rtl="0">
                        <a:lnSpc>
                          <a:spcPct val="100000"/>
                        </a:lnSpc>
                        <a:spcBef>
                          <a:spcPts val="0"/>
                        </a:spcBef>
                        <a:spcAft>
                          <a:spcPts val="0"/>
                        </a:spcAft>
                        <a:buClr>
                          <a:schemeClr val="dk1"/>
                        </a:buClr>
                        <a:buSzPts val="1000"/>
                        <a:buFont typeface="Arial" panose="020B0604020202020204" pitchFamily="34" charset="0"/>
                        <a:buChar char="•"/>
                      </a:pPr>
                      <a:r>
                        <a:rPr lang="en-GB" sz="1000" b="0" dirty="0">
                          <a:solidFill>
                            <a:schemeClr val="dk1"/>
                          </a:solidFill>
                          <a:latin typeface="Calibri"/>
                          <a:ea typeface="Calibri"/>
                          <a:cs typeface="Calibri"/>
                          <a:sym typeface="Calibri"/>
                        </a:rPr>
                        <a:t>What</a:t>
                      </a:r>
                      <a:r>
                        <a:rPr lang="en-GB" sz="1000" b="0" baseline="0" dirty="0">
                          <a:solidFill>
                            <a:schemeClr val="dk1"/>
                          </a:solidFill>
                          <a:latin typeface="Calibri"/>
                          <a:ea typeface="Calibri"/>
                          <a:cs typeface="Calibri"/>
                          <a:sym typeface="Calibri"/>
                        </a:rPr>
                        <a:t> to produce?</a:t>
                      </a:r>
                    </a:p>
                    <a:p>
                      <a:pPr marL="171450" marR="0" lvl="0" indent="-171450" algn="l" rtl="0">
                        <a:lnSpc>
                          <a:spcPct val="100000"/>
                        </a:lnSpc>
                        <a:spcBef>
                          <a:spcPts val="0"/>
                        </a:spcBef>
                        <a:spcAft>
                          <a:spcPts val="0"/>
                        </a:spcAft>
                        <a:buClr>
                          <a:schemeClr val="dk1"/>
                        </a:buClr>
                        <a:buSzPts val="1000"/>
                        <a:buFont typeface="Arial" panose="020B0604020202020204" pitchFamily="34" charset="0"/>
                        <a:buChar char="•"/>
                      </a:pPr>
                      <a:r>
                        <a:rPr lang="en-GB" sz="1000" b="0" baseline="0" dirty="0">
                          <a:solidFill>
                            <a:schemeClr val="dk1"/>
                          </a:solidFill>
                          <a:latin typeface="Calibri"/>
                          <a:ea typeface="Calibri"/>
                          <a:cs typeface="Calibri"/>
                          <a:sym typeface="Calibri"/>
                        </a:rPr>
                        <a:t>How to produce?</a:t>
                      </a:r>
                    </a:p>
                    <a:p>
                      <a:pPr marL="171450" marR="0" lvl="0" indent="-171450" algn="l" rtl="0">
                        <a:lnSpc>
                          <a:spcPct val="100000"/>
                        </a:lnSpc>
                        <a:spcBef>
                          <a:spcPts val="0"/>
                        </a:spcBef>
                        <a:spcAft>
                          <a:spcPts val="0"/>
                        </a:spcAft>
                        <a:buClr>
                          <a:schemeClr val="dk1"/>
                        </a:buClr>
                        <a:buSzPts val="1000"/>
                        <a:buFont typeface="Arial" panose="020B0604020202020204" pitchFamily="34" charset="0"/>
                        <a:buChar char="•"/>
                      </a:pPr>
                      <a:r>
                        <a:rPr lang="en-GB" sz="1000" b="0" baseline="0" dirty="0">
                          <a:solidFill>
                            <a:schemeClr val="dk1"/>
                          </a:solidFill>
                          <a:latin typeface="Calibri"/>
                          <a:ea typeface="Calibri"/>
                          <a:cs typeface="Calibri"/>
                          <a:sym typeface="Calibri"/>
                        </a:rPr>
                        <a:t>Who is to benefit? </a:t>
                      </a:r>
                      <a:endParaRPr sz="1000" b="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2"/>
                  </a:ext>
                </a:extLst>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2550024243"/>
              </p:ext>
            </p:extLst>
          </p:nvPr>
        </p:nvGraphicFramePr>
        <p:xfrm>
          <a:off x="3045116" y="29975"/>
          <a:ext cx="6609752" cy="370840"/>
        </p:xfrm>
        <a:graphic>
          <a:graphicData uri="http://schemas.openxmlformats.org/drawingml/2006/table">
            <a:tbl>
              <a:tblPr firstRow="1" bandRow="1"/>
              <a:tblGrid>
                <a:gridCol w="6609752">
                  <a:extLst>
                    <a:ext uri="{9D8B030D-6E8A-4147-A177-3AD203B41FA5}">
                      <a16:colId xmlns:a16="http://schemas.microsoft.com/office/drawing/2014/main" val="145915541"/>
                    </a:ext>
                  </a:extLst>
                </a:gridCol>
              </a:tblGrid>
              <a:tr h="370840">
                <a:tc>
                  <a:txBody>
                    <a:bodyPr/>
                    <a:lstStyle/>
                    <a:p>
                      <a:pPr algn="ctr"/>
                      <a:r>
                        <a:rPr lang="en-GB" dirty="0"/>
                        <a:t>3.1.1. ECONOMIC</a:t>
                      </a:r>
                      <a:r>
                        <a:rPr lang="en-GB" baseline="0" dirty="0"/>
                        <a:t> METHODOLOGY &amp; THE ECONOMIC PROBLEM</a:t>
                      </a:r>
                      <a:endParaRPr lang="en-GB" dirty="0"/>
                    </a:p>
                  </a:txBody>
                  <a:tcPr/>
                </a:tc>
                <a:extLst>
                  <a:ext uri="{0D108BD9-81ED-4DB2-BD59-A6C34878D82A}">
                    <a16:rowId xmlns:a16="http://schemas.microsoft.com/office/drawing/2014/main" val="4108215624"/>
                  </a:ext>
                </a:extLst>
              </a:tr>
            </a:tbl>
          </a:graphicData>
        </a:graphic>
      </p:graphicFrame>
      <p:graphicFrame>
        <p:nvGraphicFramePr>
          <p:cNvPr id="9" name="Shape 84"/>
          <p:cNvGraphicFramePr/>
          <p:nvPr>
            <p:extLst>
              <p:ext uri="{D42A27DB-BD31-4B8C-83A1-F6EECF244321}">
                <p14:modId xmlns:p14="http://schemas.microsoft.com/office/powerpoint/2010/main" val="2623593326"/>
              </p:ext>
            </p:extLst>
          </p:nvPr>
        </p:nvGraphicFramePr>
        <p:xfrm>
          <a:off x="6012850" y="4184466"/>
          <a:ext cx="6045775" cy="1545149"/>
        </p:xfrm>
        <a:graphic>
          <a:graphicData uri="http://schemas.openxmlformats.org/drawingml/2006/table">
            <a:tbl>
              <a:tblPr firstRow="1" bandRow="1">
                <a:noFill/>
              </a:tblPr>
              <a:tblGrid>
                <a:gridCol w="1864325">
                  <a:extLst>
                    <a:ext uri="{9D8B030D-6E8A-4147-A177-3AD203B41FA5}">
                      <a16:colId xmlns:a16="http://schemas.microsoft.com/office/drawing/2014/main" val="20000"/>
                    </a:ext>
                  </a:extLst>
                </a:gridCol>
                <a:gridCol w="4181450">
                  <a:extLst>
                    <a:ext uri="{9D8B030D-6E8A-4147-A177-3AD203B41FA5}">
                      <a16:colId xmlns:a16="http://schemas.microsoft.com/office/drawing/2014/main" val="20001"/>
                    </a:ext>
                  </a:extLst>
                </a:gridCol>
              </a:tblGrid>
              <a:tr h="229314">
                <a:tc gridSpan="2">
                  <a:txBody>
                    <a:bodyPr/>
                    <a:lstStyle/>
                    <a:p>
                      <a:pPr marL="0" marR="0" lvl="0" indent="0" algn="ctr" rtl="0">
                        <a:spcBef>
                          <a:spcPts val="0"/>
                        </a:spcBef>
                        <a:spcAft>
                          <a:spcPts val="0"/>
                        </a:spcAft>
                        <a:buNone/>
                      </a:pPr>
                      <a:r>
                        <a:rPr lang="en-GB" sz="1100" b="1" u="none" strike="noStrike" cap="none" dirty="0"/>
                        <a:t>3.1.1.4 </a:t>
                      </a:r>
                      <a:r>
                        <a:rPr lang="en-GB" sz="1100" b="1" u="none" strike="noStrike" cap="none" dirty="0">
                          <a:solidFill>
                            <a:schemeClr val="bg1"/>
                          </a:solidFill>
                        </a:rPr>
                        <a:t>SCARCITY,</a:t>
                      </a:r>
                      <a:r>
                        <a:rPr lang="en-GB" sz="1100" b="1" u="none" strike="noStrike" cap="none" baseline="0" dirty="0">
                          <a:solidFill>
                            <a:schemeClr val="bg1"/>
                          </a:solidFill>
                        </a:rPr>
                        <a:t> CHOICE &amp; THE ALLOCATION OF RESOURCES</a:t>
                      </a:r>
                      <a:endParaRPr sz="1100" b="1" u="none" strike="noStrike" cap="none"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52583">
                <a:tc>
                  <a:txBody>
                    <a:bodyPr/>
                    <a:lstStyle/>
                    <a:p>
                      <a:pPr marL="0" marR="0" lvl="0" indent="0" algn="l" rtl="0">
                        <a:lnSpc>
                          <a:spcPct val="100000"/>
                        </a:lnSpc>
                        <a:spcBef>
                          <a:spcPts val="0"/>
                        </a:spcBef>
                        <a:spcAft>
                          <a:spcPts val="0"/>
                        </a:spcAft>
                        <a:buClr>
                          <a:schemeClr val="lt1"/>
                        </a:buClr>
                        <a:buSzPts val="1000"/>
                        <a:buFont typeface="Arial"/>
                        <a:buNone/>
                      </a:pPr>
                      <a:r>
                        <a:rPr lang="en-GB" sz="1000" b="1" u="none" strike="noStrike" cap="none" dirty="0">
                          <a:solidFill>
                            <a:schemeClr val="lt1"/>
                          </a:solidFill>
                          <a:latin typeface="Calibri"/>
                          <a:cs typeface="Calibri"/>
                          <a:sym typeface="Calibri"/>
                        </a:rPr>
                        <a:t>FUNDAMENTAL</a:t>
                      </a:r>
                      <a:r>
                        <a:rPr lang="en-GB" sz="1000" b="1" u="none" strike="noStrike" cap="none" baseline="0" dirty="0">
                          <a:solidFill>
                            <a:schemeClr val="lt1"/>
                          </a:solidFill>
                          <a:latin typeface="Calibri"/>
                          <a:cs typeface="Calibri"/>
                          <a:sym typeface="Calibri"/>
                        </a:rPr>
                        <a:t> ECONOMIC PROBLEM</a:t>
                      </a:r>
                      <a:endParaRPr dirty="0"/>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dirty="0"/>
                        <a:t>Limited</a:t>
                      </a:r>
                      <a:r>
                        <a:rPr lang="en-GB" sz="1000" baseline="0" dirty="0"/>
                        <a:t> resources and unlimited wants. </a:t>
                      </a:r>
                      <a:endParaRPr lang="en-GB" sz="100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1"/>
                  </a:ext>
                </a:extLst>
              </a:tr>
              <a:tr h="37262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SCARCITY</a:t>
                      </a:r>
                      <a:r>
                        <a:rPr lang="en-GB" sz="1000" b="1" baseline="0" dirty="0">
                          <a:solidFill>
                            <a:schemeClr val="bg1"/>
                          </a:solidFill>
                        </a:rPr>
                        <a:t> &amp; CHOICE</a:t>
                      </a:r>
                      <a:endParaRPr sz="1000" b="1" dirty="0">
                        <a:solidFill>
                          <a:schemeClr val="bg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Choices</a:t>
                      </a:r>
                      <a:r>
                        <a:rPr lang="en-GB" sz="1000" baseline="0" dirty="0"/>
                        <a:t> must be made about how scarce resources are allocated between different uses. </a:t>
                      </a:r>
                      <a:endParaRPr sz="1000" dirty="0"/>
                    </a:p>
                  </a:txBody>
                  <a:tcPr marL="91450" marR="91450" marT="45725" marB="45725">
                    <a:solidFill>
                      <a:srgbClr val="DDEAF6"/>
                    </a:solidFill>
                  </a:tcPr>
                </a:tc>
                <a:extLst>
                  <a:ext uri="{0D108BD9-81ED-4DB2-BD59-A6C34878D82A}">
                    <a16:rowId xmlns:a16="http://schemas.microsoft.com/office/drawing/2014/main" val="10002"/>
                  </a:ext>
                </a:extLst>
              </a:tr>
              <a:tr h="2419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CHOICES &amp; OPPORTUNITY COST</a:t>
                      </a:r>
                      <a:endParaRPr sz="1000" b="1" dirty="0">
                        <a:solidFill>
                          <a:schemeClr val="bg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Choices</a:t>
                      </a:r>
                      <a:r>
                        <a:rPr lang="en-GB" sz="1000" baseline="0" dirty="0"/>
                        <a:t> have an opportunity cost.</a:t>
                      </a:r>
                      <a:endParaRPr sz="1000" dirty="0"/>
                    </a:p>
                  </a:txBody>
                  <a:tcPr marL="91450" marR="91450" marT="45725" marB="45725">
                    <a:solidFill>
                      <a:srgbClr val="F2F2F2"/>
                    </a:solidFill>
                  </a:tcPr>
                </a:tc>
                <a:extLst>
                  <a:ext uri="{0D108BD9-81ED-4DB2-BD59-A6C34878D82A}">
                    <a16:rowId xmlns:a16="http://schemas.microsoft.com/office/drawing/2014/main" val="10003"/>
                  </a:ext>
                </a:extLst>
              </a:tr>
              <a:tr h="24970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OPPORTUNITY</a:t>
                      </a:r>
                      <a:r>
                        <a:rPr lang="en-GB" sz="1000" b="1" baseline="0" dirty="0">
                          <a:solidFill>
                            <a:schemeClr val="bg1"/>
                          </a:solidFill>
                        </a:rPr>
                        <a:t> COST</a:t>
                      </a:r>
                      <a:endParaRPr sz="1000" b="1" dirty="0">
                        <a:solidFill>
                          <a:schemeClr val="bg1"/>
                        </a:solidFill>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b="0" i="0" dirty="0">
                          <a:solidFill>
                            <a:schemeClr val="dk1"/>
                          </a:solidFill>
                          <a:latin typeface="Calibri"/>
                          <a:ea typeface="Calibri"/>
                          <a:cs typeface="Calibri"/>
                          <a:sym typeface="Calibri"/>
                        </a:rPr>
                        <a:t>The next best alternative foregone.</a:t>
                      </a:r>
                      <a:endParaRPr lang="en-GB" sz="1000" b="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4"/>
                  </a:ext>
                </a:extLst>
              </a:tr>
            </a:tbl>
          </a:graphicData>
        </a:graphic>
      </p:graphicFrame>
      <p:graphicFrame>
        <p:nvGraphicFramePr>
          <p:cNvPr id="7" name="Shape 85"/>
          <p:cNvGraphicFramePr/>
          <p:nvPr>
            <p:extLst>
              <p:ext uri="{D42A27DB-BD31-4B8C-83A1-F6EECF244321}">
                <p14:modId xmlns:p14="http://schemas.microsoft.com/office/powerpoint/2010/main" val="550122069"/>
              </p:ext>
            </p:extLst>
          </p:nvPr>
        </p:nvGraphicFramePr>
        <p:xfrm>
          <a:off x="160368" y="400815"/>
          <a:ext cx="5769499" cy="4754980"/>
        </p:xfrm>
        <a:graphic>
          <a:graphicData uri="http://schemas.openxmlformats.org/drawingml/2006/table">
            <a:tbl>
              <a:tblPr firstRow="1" bandRow="1">
                <a:noFill/>
              </a:tblPr>
              <a:tblGrid>
                <a:gridCol w="1795028">
                  <a:extLst>
                    <a:ext uri="{9D8B030D-6E8A-4147-A177-3AD203B41FA5}">
                      <a16:colId xmlns:a16="http://schemas.microsoft.com/office/drawing/2014/main" val="20000"/>
                    </a:ext>
                  </a:extLst>
                </a:gridCol>
                <a:gridCol w="3974471">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100" b="1" dirty="0">
                          <a:solidFill>
                            <a:schemeClr val="bg1"/>
                          </a:solidFill>
                        </a:rPr>
                        <a:t>3.1.1. ECONOMIC METHODOLOGY &amp; THE ECONOMIC PROBLEM</a:t>
                      </a:r>
                      <a:endParaRPr sz="1100" b="1" dirty="0">
                        <a:solidFill>
                          <a:schemeClr val="bg1"/>
                        </a:solidFill>
                      </a:endParaRPr>
                    </a:p>
                  </a:txBody>
                  <a:tcPr marL="91450" marR="91450" marT="45725" marB="45725">
                    <a:solidFill>
                      <a:schemeClr val="dk1"/>
                    </a:solidFill>
                  </a:tcPr>
                </a:tc>
                <a:tc hMerge="1">
                  <a:txBody>
                    <a:bodyPr/>
                    <a:lstStyle/>
                    <a:p>
                      <a:endParaRPr lang="en-GB"/>
                    </a:p>
                  </a:txBody>
                  <a:tcPr/>
                </a:tc>
                <a:extLst>
                  <a:ext uri="{0D108BD9-81ED-4DB2-BD59-A6C34878D82A}">
                    <a16:rowId xmlns:a16="http://schemas.microsoft.com/office/drawing/2014/main" val="919426413"/>
                  </a:ext>
                </a:extLst>
              </a:tr>
              <a:tr h="139850">
                <a:tc gridSpan="2">
                  <a:txBody>
                    <a:bodyPr/>
                    <a:lstStyle/>
                    <a:p>
                      <a:pPr marL="0" marR="0" lvl="0" indent="0" algn="ctr" rtl="0">
                        <a:spcBef>
                          <a:spcPts val="0"/>
                        </a:spcBef>
                        <a:spcAft>
                          <a:spcPts val="0"/>
                        </a:spcAft>
                        <a:buNone/>
                      </a:pPr>
                      <a:r>
                        <a:rPr lang="en-GB" sz="1100" b="1" dirty="0">
                          <a:solidFill>
                            <a:schemeClr val="bg1"/>
                          </a:solidFill>
                        </a:rPr>
                        <a:t>3.1.1</a:t>
                      </a:r>
                      <a:r>
                        <a:rPr lang="en-GB" sz="1100" b="1" baseline="0" dirty="0">
                          <a:solidFill>
                            <a:schemeClr val="bg1"/>
                          </a:solidFill>
                        </a:rPr>
                        <a:t>.1 </a:t>
                      </a:r>
                      <a:r>
                        <a:rPr lang="en-GB" sz="1100" b="1" dirty="0">
                          <a:solidFill>
                            <a:schemeClr val="bg1"/>
                          </a:solidFill>
                        </a:rPr>
                        <a:t>ECONOMIC METHODOLOGY</a:t>
                      </a:r>
                      <a:endParaRPr sz="11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WHY</a:t>
                      </a:r>
                      <a:r>
                        <a:rPr lang="en-GB" sz="1000" b="1" baseline="0" dirty="0">
                          <a:solidFill>
                            <a:schemeClr val="lt1"/>
                          </a:solidFill>
                          <a:latin typeface="Calibri"/>
                          <a:cs typeface="Calibri"/>
                          <a:sym typeface="Calibri"/>
                        </a:rPr>
                        <a:t> IS ECONOMICS A SOCIAL SCIENCE?</a:t>
                      </a: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It uses </a:t>
                      </a:r>
                      <a:r>
                        <a:rPr lang="en-GB" sz="1000" b="1" i="0" u="none" strike="noStrike" cap="none" dirty="0">
                          <a:solidFill>
                            <a:schemeClr val="dk1"/>
                          </a:solidFill>
                          <a:effectLst/>
                          <a:latin typeface="Calibri"/>
                          <a:ea typeface="Calibri"/>
                          <a:cs typeface="Calibri"/>
                          <a:sym typeface="Arial"/>
                        </a:rPr>
                        <a:t>scientific</a:t>
                      </a:r>
                      <a:r>
                        <a:rPr lang="en-GB" sz="1000" b="0" i="0" u="none" strike="noStrike" cap="none" dirty="0">
                          <a:solidFill>
                            <a:schemeClr val="dk1"/>
                          </a:solidFill>
                          <a:effectLst/>
                          <a:latin typeface="Calibri"/>
                          <a:ea typeface="Calibri"/>
                          <a:cs typeface="Calibri"/>
                          <a:sym typeface="Arial"/>
                        </a:rPr>
                        <a:t> methods to build theories that can help explain the behaviour of individuals, groups and organisations. </a:t>
                      </a:r>
                      <a:r>
                        <a:rPr lang="en-GB" sz="1000" b="1" i="0" u="none" strike="noStrike" cap="none" dirty="0">
                          <a:solidFill>
                            <a:schemeClr val="dk1"/>
                          </a:solidFill>
                          <a:effectLst/>
                          <a:latin typeface="Calibri"/>
                          <a:ea typeface="Calibri"/>
                          <a:cs typeface="Calibri"/>
                          <a:sym typeface="Arial"/>
                        </a:rPr>
                        <a:t>Economics</a:t>
                      </a:r>
                      <a:r>
                        <a:rPr lang="en-GB" sz="1000" b="0" i="0" u="none" strike="noStrike" cap="none" dirty="0">
                          <a:solidFill>
                            <a:schemeClr val="dk1"/>
                          </a:solidFill>
                          <a:effectLst/>
                          <a:latin typeface="Calibri"/>
                          <a:ea typeface="Calibri"/>
                          <a:cs typeface="Calibri"/>
                          <a:sym typeface="Arial"/>
                        </a:rPr>
                        <a:t> attempts to explain </a:t>
                      </a:r>
                      <a:r>
                        <a:rPr lang="en-GB" sz="1000" b="1" i="0" u="none" strike="noStrike" cap="none" dirty="0">
                          <a:solidFill>
                            <a:schemeClr val="dk1"/>
                          </a:solidFill>
                          <a:effectLst/>
                          <a:latin typeface="Calibri"/>
                          <a:ea typeface="Calibri"/>
                          <a:cs typeface="Calibri"/>
                          <a:sym typeface="Arial"/>
                        </a:rPr>
                        <a:t>economic</a:t>
                      </a:r>
                      <a:r>
                        <a:rPr lang="en-GB" sz="1000" b="0" i="0" u="none" strike="noStrike" cap="none" dirty="0">
                          <a:solidFill>
                            <a:schemeClr val="dk1"/>
                          </a:solidFill>
                          <a:effectLst/>
                          <a:latin typeface="Calibri"/>
                          <a:ea typeface="Calibri"/>
                          <a:cs typeface="Calibri"/>
                          <a:sym typeface="Arial"/>
                        </a:rPr>
                        <a:t> behaviour, which arises when scarce resources are exchanged.</a:t>
                      </a:r>
                      <a:endParaRPr sz="1000" dirty="0"/>
                    </a:p>
                  </a:txBody>
                  <a:tcPr marL="91450" marR="91450" marT="45725" marB="45725">
                    <a:solidFill>
                      <a:srgbClr val="F2F2F2"/>
                    </a:solidFill>
                  </a:tcPr>
                </a:tc>
                <a:extLst>
                  <a:ext uri="{0D108BD9-81ED-4DB2-BD59-A6C34878D82A}">
                    <a16:rowId xmlns:a16="http://schemas.microsoft.com/office/drawing/2014/main" val="10001"/>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WHAT</a:t>
                      </a:r>
                      <a:r>
                        <a:rPr lang="en-GB" sz="1000" b="1" baseline="0" dirty="0">
                          <a:solidFill>
                            <a:schemeClr val="lt1"/>
                          </a:solidFill>
                          <a:latin typeface="Calibri"/>
                          <a:cs typeface="Calibri"/>
                          <a:sym typeface="Calibri"/>
                        </a:rPr>
                        <a:t> ABOUT EMPIRICAL EVIDENCE?</a:t>
                      </a:r>
                      <a:endParaRPr sz="1000" dirty="0"/>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1" i="0" u="none" strike="noStrike" cap="none" dirty="0">
                          <a:solidFill>
                            <a:schemeClr val="dk1"/>
                          </a:solidFill>
                          <a:effectLst/>
                          <a:latin typeface="Calibri"/>
                          <a:ea typeface="Calibri"/>
                          <a:cs typeface="Calibri"/>
                          <a:sym typeface="Arial"/>
                        </a:rPr>
                        <a:t>Economic</a:t>
                      </a:r>
                      <a:r>
                        <a:rPr lang="en-GB" sz="1000" b="0" i="0" u="none" strike="noStrike" cap="none" dirty="0">
                          <a:solidFill>
                            <a:schemeClr val="dk1"/>
                          </a:solidFill>
                          <a:effectLst/>
                          <a:latin typeface="Calibri"/>
                          <a:ea typeface="Calibri"/>
                          <a:cs typeface="Calibri"/>
                          <a:sym typeface="Arial"/>
                        </a:rPr>
                        <a:t> theory is to be judged by its predictive power supported by </a:t>
                      </a:r>
                      <a:r>
                        <a:rPr lang="en-GB" sz="1000" b="1" i="0" u="none" strike="noStrike" cap="none" dirty="0">
                          <a:solidFill>
                            <a:schemeClr val="dk1"/>
                          </a:solidFill>
                          <a:effectLst/>
                          <a:latin typeface="Calibri"/>
                          <a:ea typeface="Calibri"/>
                          <a:cs typeface="Calibri"/>
                          <a:sym typeface="Arial"/>
                        </a:rPr>
                        <a:t>empirical</a:t>
                      </a:r>
                      <a:r>
                        <a:rPr lang="en-GB" sz="1000" b="0" i="0" u="none" strike="noStrike" cap="none" dirty="0">
                          <a:solidFill>
                            <a:schemeClr val="dk1"/>
                          </a:solidFill>
                          <a:effectLst/>
                          <a:latin typeface="Calibri"/>
                          <a:ea typeface="Calibri"/>
                          <a:cs typeface="Calibri"/>
                          <a:sym typeface="Arial"/>
                        </a:rPr>
                        <a:t> regularity. Only factual or </a:t>
                      </a:r>
                      <a:r>
                        <a:rPr lang="en-GB" sz="1000" b="1" i="0" u="none" strike="noStrike" cap="none" dirty="0">
                          <a:solidFill>
                            <a:schemeClr val="dk1"/>
                          </a:solidFill>
                          <a:effectLst/>
                          <a:latin typeface="Calibri"/>
                          <a:ea typeface="Calibri"/>
                          <a:cs typeface="Calibri"/>
                          <a:sym typeface="Arial"/>
                        </a:rPr>
                        <a:t>empirical evidence</a:t>
                      </a:r>
                      <a:r>
                        <a:rPr lang="en-GB" sz="1000" b="0" i="0" u="none" strike="noStrike" cap="none" dirty="0">
                          <a:solidFill>
                            <a:schemeClr val="dk1"/>
                          </a:solidFill>
                          <a:effectLst/>
                          <a:latin typeface="Calibri"/>
                          <a:ea typeface="Calibri"/>
                          <a:cs typeface="Calibri"/>
                          <a:sym typeface="Arial"/>
                        </a:rPr>
                        <a:t> can make a theory go from a “meaningless” hypotheses to part of man's accumulated knowledge.</a:t>
                      </a:r>
                      <a:endParaRPr sz="1000" b="0" dirty="0"/>
                    </a:p>
                  </a:txBody>
                  <a:tcPr marL="91450" marR="91450" marT="45725" marB="45725">
                    <a:solidFill>
                      <a:srgbClr val="DDEAF6"/>
                    </a:solidFill>
                  </a:tcPr>
                </a:tc>
                <a:extLst>
                  <a:ext uri="{0D108BD9-81ED-4DB2-BD59-A6C34878D82A}">
                    <a16:rowId xmlns:a16="http://schemas.microsoft.com/office/drawing/2014/main" val="10002"/>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SIMILARITIES</a:t>
                      </a:r>
                      <a:r>
                        <a:rPr lang="en-GB" sz="1000" b="1" baseline="0" dirty="0">
                          <a:solidFill>
                            <a:schemeClr val="lt1"/>
                          </a:solidFill>
                          <a:latin typeface="Calibri"/>
                          <a:cs typeface="Calibri"/>
                          <a:sym typeface="Calibri"/>
                        </a:rPr>
                        <a:t> TO NATURAL SCIENCES</a:t>
                      </a:r>
                      <a:endParaRPr dirty="0"/>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Economics shares the combination of qualitative and quantitative elements common to all social sciences.</a:t>
                      </a:r>
                      <a:endParaRPr sz="1000" b="1" dirty="0"/>
                    </a:p>
                  </a:txBody>
                  <a:tcPr marL="91450" marR="91450" marT="45725" marB="45725">
                    <a:solidFill>
                      <a:srgbClr val="F2F2F2"/>
                    </a:solidFill>
                  </a:tcPr>
                </a:tc>
                <a:extLst>
                  <a:ext uri="{0D108BD9-81ED-4DB2-BD59-A6C34878D82A}">
                    <a16:rowId xmlns:a16="http://schemas.microsoft.com/office/drawing/2014/main" val="10003"/>
                  </a:ext>
                </a:extLst>
              </a:tr>
              <a:tr h="4162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DIFFERENCES</a:t>
                      </a:r>
                      <a:r>
                        <a:rPr lang="en-GB" sz="1000" b="1" baseline="0" dirty="0">
                          <a:solidFill>
                            <a:schemeClr val="lt1"/>
                          </a:solidFill>
                          <a:latin typeface="Calibri"/>
                          <a:ea typeface="Calibri"/>
                          <a:cs typeface="Calibri"/>
                          <a:sym typeface="Calibri"/>
                        </a:rPr>
                        <a:t> TO NATURAL SCIENCES</a:t>
                      </a:r>
                      <a:endParaRPr dirty="0"/>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Some critics of the field argue that economics falls short of the definition of a science for a number of reasons, including a lack of testable hypotheses, lack of consensus, and inherent political overtones. Despite these arguments, </a:t>
                      </a:r>
                      <a:endParaRPr sz="1000" b="1" i="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4"/>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POSITIVE ECONOMIC STATEMENTS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Objective and fact-based where the statements are precise, descriptive, and clearly measurable. E.g.</a:t>
                      </a:r>
                      <a:r>
                        <a:rPr lang="en-GB" sz="1000" b="0" i="0" u="none" strike="noStrike" cap="none" baseline="0" dirty="0">
                          <a:solidFill>
                            <a:schemeClr val="dk1"/>
                          </a:solidFill>
                          <a:effectLst/>
                          <a:latin typeface="Calibri"/>
                          <a:ea typeface="Calibri"/>
                          <a:cs typeface="Calibri"/>
                          <a:sym typeface="Arial"/>
                        </a:rPr>
                        <a:t> GDP rose by 2.5% in 2021. </a:t>
                      </a:r>
                      <a:endParaRPr sz="1000" b="0" i="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630130105"/>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NORMATIVE ECONOMIC STATEMENTS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These are opinions or value judgements</a:t>
                      </a:r>
                      <a:r>
                        <a:rPr lang="en-GB" sz="1000" b="0" i="0" baseline="0" dirty="0">
                          <a:solidFill>
                            <a:schemeClr val="dk1"/>
                          </a:solidFill>
                          <a:latin typeface="Calibri"/>
                          <a:ea typeface="Calibri"/>
                          <a:cs typeface="Calibri"/>
                          <a:sym typeface="Calibri"/>
                        </a:rPr>
                        <a:t> which are not based on real economic data. </a:t>
                      </a:r>
                      <a:endParaRPr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3335858066"/>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USE OF VALUE JUDGEMENTS IN ECONOMICS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Economists</a:t>
                      </a:r>
                      <a:r>
                        <a:rPr lang="en-GB" sz="1000" b="0" i="0" baseline="0" dirty="0">
                          <a:solidFill>
                            <a:schemeClr val="dk1"/>
                          </a:solidFill>
                          <a:latin typeface="Calibri"/>
                          <a:ea typeface="Calibri"/>
                          <a:cs typeface="Calibri"/>
                          <a:sym typeface="Calibri"/>
                        </a:rPr>
                        <a:t> often demonstrate a lack of consensus </a:t>
                      </a:r>
                      <a:r>
                        <a:rPr lang="en-GB" sz="1000" b="0" i="0" u="none" strike="noStrike" cap="none" dirty="0">
                          <a:solidFill>
                            <a:schemeClr val="dk1"/>
                          </a:solidFill>
                          <a:effectLst/>
                          <a:latin typeface="Calibri"/>
                          <a:ea typeface="Calibri"/>
                          <a:cs typeface="Calibri"/>
                          <a:sym typeface="Arial"/>
                        </a:rPr>
                        <a:t>and inherent political overtones.</a:t>
                      </a:r>
                      <a:endParaRPr sz="1000" b="0" i="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5"/>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THE INFLUENCE ON</a:t>
                      </a:r>
                      <a:r>
                        <a:rPr lang="en-GB" sz="1000" b="1" baseline="0" dirty="0">
                          <a:solidFill>
                            <a:schemeClr val="lt1"/>
                          </a:solidFill>
                          <a:latin typeface="Calibri"/>
                          <a:ea typeface="Calibri"/>
                          <a:cs typeface="Calibri"/>
                          <a:sym typeface="Calibri"/>
                        </a:rPr>
                        <a:t> PEOPLE’S MORAL &amp; POLITICAL JUDGEMENTS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The first rule of economics is scarcity. The first rule of politics is to ignore the first rule of economics. As such</a:t>
                      </a:r>
                      <a:r>
                        <a:rPr lang="en-GB" sz="1000" b="0" i="0" baseline="0" dirty="0">
                          <a:solidFill>
                            <a:schemeClr val="dk1"/>
                          </a:solidFill>
                          <a:latin typeface="Calibri"/>
                          <a:ea typeface="Calibri"/>
                          <a:cs typeface="Calibri"/>
                          <a:sym typeface="Calibri"/>
                        </a:rPr>
                        <a:t> politics has a profound impact upon economic policy.</a:t>
                      </a:r>
                      <a:endParaRPr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140560234"/>
                  </a:ext>
                </a:extLst>
              </a:tr>
            </a:tbl>
          </a:graphicData>
        </a:graphic>
      </p:graphicFrame>
    </p:spTree>
    <p:extLst>
      <p:ext uri="{BB962C8B-B14F-4D97-AF65-F5344CB8AC3E}">
        <p14:creationId xmlns:p14="http://schemas.microsoft.com/office/powerpoint/2010/main" val="2997996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83"/>
        <p:cNvGrpSpPr/>
        <p:nvPr/>
      </p:nvGrpSpPr>
      <p:grpSpPr>
        <a:xfrm>
          <a:off x="0" y="0"/>
          <a:ext cx="0" cy="0"/>
          <a:chOff x="0" y="0"/>
          <a:chExt cx="0" cy="0"/>
        </a:xfrm>
      </p:grpSpPr>
      <p:graphicFrame>
        <p:nvGraphicFramePr>
          <p:cNvPr id="85" name="Shape 85"/>
          <p:cNvGraphicFramePr/>
          <p:nvPr>
            <p:extLst>
              <p:ext uri="{D42A27DB-BD31-4B8C-83A1-F6EECF244321}">
                <p14:modId xmlns:p14="http://schemas.microsoft.com/office/powerpoint/2010/main" val="2773126200"/>
              </p:ext>
            </p:extLst>
          </p:nvPr>
        </p:nvGraphicFramePr>
        <p:xfrm>
          <a:off x="161925" y="143043"/>
          <a:ext cx="5969933" cy="3409781"/>
        </p:xfrm>
        <a:graphic>
          <a:graphicData uri="http://schemas.openxmlformats.org/drawingml/2006/table">
            <a:tbl>
              <a:tblPr firstRow="1" bandRow="1">
                <a:noFill/>
              </a:tblPr>
              <a:tblGrid>
                <a:gridCol w="1857388">
                  <a:extLst>
                    <a:ext uri="{9D8B030D-6E8A-4147-A177-3AD203B41FA5}">
                      <a16:colId xmlns:a16="http://schemas.microsoft.com/office/drawing/2014/main" val="20000"/>
                    </a:ext>
                  </a:extLst>
                </a:gridCol>
                <a:gridCol w="4112545">
                  <a:extLst>
                    <a:ext uri="{9D8B030D-6E8A-4147-A177-3AD203B41FA5}">
                      <a16:colId xmlns:a16="http://schemas.microsoft.com/office/drawing/2014/main" val="20001"/>
                    </a:ext>
                  </a:extLst>
                </a:gridCol>
              </a:tblGrid>
              <a:tr h="282229">
                <a:tc gridSpan="2">
                  <a:txBody>
                    <a:bodyPr/>
                    <a:lstStyle/>
                    <a:p>
                      <a:pPr marL="0" marR="0" lvl="0" indent="0" algn="ctr" rtl="0">
                        <a:spcBef>
                          <a:spcPts val="0"/>
                        </a:spcBef>
                        <a:spcAft>
                          <a:spcPts val="0"/>
                        </a:spcAft>
                        <a:buNone/>
                      </a:pPr>
                      <a:r>
                        <a:rPr lang="en-GB" sz="1100" b="1" dirty="0">
                          <a:solidFill>
                            <a:schemeClr val="bg1"/>
                          </a:solidFill>
                        </a:rPr>
                        <a:t>3.1.1.5. PRODUCTION POSSIBILITY DIAGRAMS</a:t>
                      </a:r>
                      <a:endParaRPr sz="11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811387">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PRODUCTION POSSIBILITY DIAGRAMS</a:t>
                      </a:r>
                      <a:endParaRPr sz="1000" b="1" dirty="0">
                        <a:solidFill>
                          <a:schemeClr val="bg1"/>
                        </a:solidFill>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dirty="0">
                          <a:solidFill>
                            <a:schemeClr val="dk1"/>
                          </a:solidFill>
                          <a:latin typeface="Calibri"/>
                          <a:ea typeface="Calibri"/>
                          <a:cs typeface="Calibri"/>
                          <a:sym typeface="Calibri"/>
                        </a:rPr>
                        <a:t>Illustrates the possible combinations of two goods that can be produced with existing resources, such that more of one good could be produced only by diverting resources from the other good, resulting in less production of it.</a:t>
                      </a:r>
                      <a:endParaRPr lang="en-GB" sz="1000" b="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2250979331"/>
                  </a:ext>
                </a:extLst>
              </a:tr>
              <a:tr h="28222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Why does it slope downwards?</a:t>
                      </a: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Because resources are </a:t>
                      </a:r>
                      <a:r>
                        <a:rPr lang="en-GB" sz="1000" b="1" dirty="0"/>
                        <a:t>LIMITED</a:t>
                      </a:r>
                      <a:r>
                        <a:rPr lang="en-GB" sz="1000" dirty="0"/>
                        <a:t>. </a:t>
                      </a:r>
                      <a:endParaRPr dirty="0"/>
                    </a:p>
                  </a:txBody>
                  <a:tcPr marL="91450" marR="91450" marT="45725" marB="45725">
                    <a:solidFill>
                      <a:srgbClr val="F2F2F2"/>
                    </a:solidFill>
                  </a:tcPr>
                </a:tc>
                <a:extLst>
                  <a:ext uri="{0D108BD9-81ED-4DB2-BD59-A6C34878D82A}">
                    <a16:rowId xmlns:a16="http://schemas.microsoft.com/office/drawing/2014/main" val="10001"/>
                  </a:ext>
                </a:extLst>
              </a:tr>
              <a:tr h="635001">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Why does it bow outwards?</a:t>
                      </a:r>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0" dirty="0"/>
                        <a:t>This is due to the fact that some resources will be better suited to the production of good X &amp; some good Y. </a:t>
                      </a:r>
                      <a:r>
                        <a:rPr lang="en-GB" sz="1000" b="0" dirty="0" err="1"/>
                        <a:t>eg</a:t>
                      </a:r>
                      <a:r>
                        <a:rPr lang="en-GB" sz="1000" b="0" dirty="0"/>
                        <a:t>. Guns &amp; butter. </a:t>
                      </a:r>
                      <a:r>
                        <a:rPr lang="en-GB" sz="1000" b="1" dirty="0"/>
                        <a:t>DECREASING RETURNS TO SCALE</a:t>
                      </a:r>
                      <a:r>
                        <a:rPr lang="en-GB" sz="1000" b="0" dirty="0"/>
                        <a:t>. </a:t>
                      </a:r>
                      <a:endParaRPr sz="1000" b="0" dirty="0"/>
                    </a:p>
                  </a:txBody>
                  <a:tcPr marL="91450" marR="91450" marT="45725" marB="45725">
                    <a:solidFill>
                      <a:srgbClr val="DDEAF6"/>
                    </a:solidFill>
                  </a:tcPr>
                </a:tc>
                <a:extLst>
                  <a:ext uri="{0D108BD9-81ED-4DB2-BD59-A6C34878D82A}">
                    <a16:rowId xmlns:a16="http://schemas.microsoft.com/office/drawing/2014/main" val="10002"/>
                  </a:ext>
                </a:extLst>
              </a:tr>
              <a:tr h="45861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Why is it a straight line?</a:t>
                      </a:r>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0"/>
                        <a:t>Because resources are equally well-suited to the production of both goods X &amp; Y. </a:t>
                      </a:r>
                      <a:r>
                        <a:rPr lang="en-GB" sz="1000" b="1"/>
                        <a:t>CONSTANT RETURNS TO SCALE</a:t>
                      </a:r>
                      <a:endParaRPr sz="1000" b="1"/>
                    </a:p>
                  </a:txBody>
                  <a:tcPr marL="91450" marR="91450" marT="45725" marB="45725">
                    <a:solidFill>
                      <a:srgbClr val="F2F2F2"/>
                    </a:solidFill>
                  </a:tcPr>
                </a:tc>
                <a:extLst>
                  <a:ext uri="{0D108BD9-81ED-4DB2-BD59-A6C34878D82A}">
                    <a16:rowId xmlns:a16="http://schemas.microsoft.com/office/drawing/2014/main" val="10003"/>
                  </a:ext>
                </a:extLst>
              </a:tr>
              <a:tr h="48170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Why does it bow inwards?</a:t>
                      </a:r>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a:solidFill>
                            <a:schemeClr val="dk1"/>
                          </a:solidFill>
                          <a:latin typeface="Calibri"/>
                          <a:ea typeface="Calibri"/>
                          <a:cs typeface="Calibri"/>
                          <a:sym typeface="Calibri"/>
                        </a:rPr>
                        <a:t>Because resources are focused upon SPECIALISATION which generates </a:t>
                      </a:r>
                      <a:r>
                        <a:rPr lang="en-GB" sz="1000" b="1" i="0">
                          <a:solidFill>
                            <a:schemeClr val="dk1"/>
                          </a:solidFill>
                          <a:latin typeface="Calibri"/>
                          <a:ea typeface="Calibri"/>
                          <a:cs typeface="Calibri"/>
                          <a:sym typeface="Calibri"/>
                        </a:rPr>
                        <a:t>ECONOMIES OF SCALE</a:t>
                      </a:r>
                      <a:r>
                        <a:rPr lang="en-GB" sz="1000" b="0" i="0">
                          <a:solidFill>
                            <a:schemeClr val="dk1"/>
                          </a:solidFill>
                          <a:latin typeface="Calibri"/>
                          <a:ea typeface="Calibri"/>
                          <a:cs typeface="Calibri"/>
                          <a:sym typeface="Calibri"/>
                        </a:rPr>
                        <a:t>. Or </a:t>
                      </a:r>
                      <a:r>
                        <a:rPr lang="en-GB" sz="1000" b="1" i="0">
                          <a:solidFill>
                            <a:schemeClr val="dk1"/>
                          </a:solidFill>
                          <a:latin typeface="Calibri"/>
                          <a:ea typeface="Calibri"/>
                          <a:cs typeface="Calibri"/>
                          <a:sym typeface="Calibri"/>
                        </a:rPr>
                        <a:t>INCREASING RETURNS TO SCALE.</a:t>
                      </a:r>
                      <a:endParaRPr sz="1000" b="1"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4"/>
                  </a:ext>
                </a:extLst>
              </a:tr>
              <a:tr h="45861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How does it illustrate efficiency?</a:t>
                      </a:r>
                      <a:endParaRPr sz="1000" b="1">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Any point achieved on the PPC is </a:t>
                      </a:r>
                      <a:r>
                        <a:rPr lang="en-GB" sz="1000" b="1" i="0" dirty="0">
                          <a:solidFill>
                            <a:schemeClr val="dk1"/>
                          </a:solidFill>
                          <a:latin typeface="Calibri"/>
                          <a:ea typeface="Calibri"/>
                          <a:cs typeface="Calibri"/>
                          <a:sym typeface="Calibri"/>
                        </a:rPr>
                        <a:t>PRODUCTIVELY EFFICIENT</a:t>
                      </a:r>
                      <a:r>
                        <a:rPr lang="en-GB" sz="1000" b="0" i="0" baseline="0" dirty="0">
                          <a:solidFill>
                            <a:schemeClr val="dk1"/>
                          </a:solidFill>
                          <a:latin typeface="Calibri"/>
                          <a:ea typeface="Calibri"/>
                          <a:cs typeface="Calibri"/>
                          <a:sym typeface="Calibri"/>
                        </a:rPr>
                        <a:t>. Yet not all points are </a:t>
                      </a:r>
                      <a:r>
                        <a:rPr lang="en-GB" sz="1000" b="0" i="0" baseline="0" dirty="0" err="1">
                          <a:solidFill>
                            <a:schemeClr val="dk1"/>
                          </a:solidFill>
                          <a:latin typeface="Calibri"/>
                          <a:ea typeface="Calibri"/>
                          <a:cs typeface="Calibri"/>
                          <a:sym typeface="Calibri"/>
                        </a:rPr>
                        <a:t>allocatively</a:t>
                      </a:r>
                      <a:r>
                        <a:rPr lang="en-GB" sz="1000" b="0" i="0" baseline="0" dirty="0">
                          <a:solidFill>
                            <a:schemeClr val="dk1"/>
                          </a:solidFill>
                          <a:latin typeface="Calibri"/>
                          <a:ea typeface="Calibri"/>
                          <a:cs typeface="Calibri"/>
                          <a:sym typeface="Calibri"/>
                        </a:rPr>
                        <a:t> efficient as this is determined by supply &amp; demand.</a:t>
                      </a:r>
                      <a:endParaRPr sz="1000" b="0" i="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5"/>
                  </a:ext>
                </a:extLst>
              </a:tr>
            </a:tbl>
          </a:graphicData>
        </a:graphic>
      </p:graphicFrame>
      <p:pic>
        <p:nvPicPr>
          <p:cNvPr id="87" name="Shape 87"/>
          <p:cNvPicPr preferRelativeResize="0"/>
          <p:nvPr/>
        </p:nvPicPr>
        <p:blipFill rotWithShape="1">
          <a:blip r:embed="rId3">
            <a:alphaModFix/>
          </a:blip>
          <a:srcRect t="2913"/>
          <a:stretch/>
        </p:blipFill>
        <p:spPr>
          <a:xfrm>
            <a:off x="135358" y="3552824"/>
            <a:ext cx="5969933" cy="1958993"/>
          </a:xfrm>
          <a:prstGeom prst="rect">
            <a:avLst/>
          </a:prstGeom>
          <a:noFill/>
          <a:ln>
            <a:noFill/>
          </a:ln>
        </p:spPr>
      </p:pic>
      <p:graphicFrame>
        <p:nvGraphicFramePr>
          <p:cNvPr id="88" name="Shape 88"/>
          <p:cNvGraphicFramePr/>
          <p:nvPr>
            <p:extLst>
              <p:ext uri="{D42A27DB-BD31-4B8C-83A1-F6EECF244321}">
                <p14:modId xmlns:p14="http://schemas.microsoft.com/office/powerpoint/2010/main" val="891430955"/>
              </p:ext>
            </p:extLst>
          </p:nvPr>
        </p:nvGraphicFramePr>
        <p:xfrm>
          <a:off x="6158425" y="143043"/>
          <a:ext cx="6033575" cy="1360350"/>
        </p:xfrm>
        <a:graphic>
          <a:graphicData uri="http://schemas.openxmlformats.org/drawingml/2006/table">
            <a:tbl>
              <a:tblPr firstRow="1" bandRow="1">
                <a:noFill/>
              </a:tblPr>
              <a:tblGrid>
                <a:gridCol w="1135250">
                  <a:extLst>
                    <a:ext uri="{9D8B030D-6E8A-4147-A177-3AD203B41FA5}">
                      <a16:colId xmlns:a16="http://schemas.microsoft.com/office/drawing/2014/main" val="20000"/>
                    </a:ext>
                  </a:extLst>
                </a:gridCol>
                <a:gridCol w="4898325">
                  <a:extLst>
                    <a:ext uri="{9D8B030D-6E8A-4147-A177-3AD203B41FA5}">
                      <a16:colId xmlns:a16="http://schemas.microsoft.com/office/drawing/2014/main" val="20001"/>
                    </a:ext>
                  </a:extLst>
                </a:gridCol>
              </a:tblGrid>
              <a:tr h="263050">
                <a:tc gridSpan="2">
                  <a:txBody>
                    <a:bodyPr/>
                    <a:lstStyle/>
                    <a:p>
                      <a:pPr marL="0" marR="0" lvl="0" indent="0" algn="ctr" rtl="0">
                        <a:spcBef>
                          <a:spcPts val="0"/>
                        </a:spcBef>
                        <a:spcAft>
                          <a:spcPts val="0"/>
                        </a:spcAft>
                        <a:buNone/>
                      </a:pPr>
                      <a:r>
                        <a:rPr lang="en-GB" sz="1100" b="1" dirty="0">
                          <a:solidFill>
                            <a:schemeClr val="bg1"/>
                          </a:solidFill>
                        </a:rPr>
                        <a:t>SPECIALISATION &amp; DIVISION OF LABOUR</a:t>
                      </a:r>
                      <a:endParaRPr sz="11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9995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ADVANTAGES</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dirty="0">
                          <a:solidFill>
                            <a:schemeClr val="dk1"/>
                          </a:solidFill>
                          <a:latin typeface="Calibri"/>
                          <a:ea typeface="Calibri"/>
                          <a:cs typeface="Calibri"/>
                          <a:sym typeface="Calibri"/>
                        </a:rPr>
                        <a:t>Will lead to an increase in labour productivity and firms will be able to benefit from </a:t>
                      </a:r>
                      <a:r>
                        <a:rPr lang="en-GB" sz="1000" b="1" i="0" dirty="0">
                          <a:solidFill>
                            <a:schemeClr val="dk1"/>
                          </a:solidFill>
                          <a:latin typeface="Calibri"/>
                          <a:ea typeface="Calibri"/>
                          <a:cs typeface="Calibri"/>
                          <a:sym typeface="Calibri"/>
                        </a:rPr>
                        <a:t>ECONOMIES OF SCALE </a:t>
                      </a:r>
                      <a:r>
                        <a:rPr lang="en-GB" sz="1000" b="0" i="0" dirty="0">
                          <a:solidFill>
                            <a:schemeClr val="dk1"/>
                          </a:solidFill>
                          <a:latin typeface="Calibri"/>
                          <a:ea typeface="Calibri"/>
                          <a:cs typeface="Calibri"/>
                          <a:sym typeface="Calibri"/>
                        </a:rPr>
                        <a:t>(lower average costs with increased output) and increased efficiency.</a:t>
                      </a:r>
                      <a:endParaRPr sz="1000" dirty="0"/>
                    </a:p>
                  </a:txBody>
                  <a:tcPr marL="91450" marR="91450" marT="45725" marB="45725">
                    <a:solidFill>
                      <a:srgbClr val="F2F2F2"/>
                    </a:solidFill>
                  </a:tcPr>
                </a:tc>
                <a:extLst>
                  <a:ext uri="{0D108BD9-81ED-4DB2-BD59-A6C34878D82A}">
                    <a16:rowId xmlns:a16="http://schemas.microsoft.com/office/drawing/2014/main" val="10001"/>
                  </a:ext>
                </a:extLst>
              </a:tr>
              <a:tr h="48947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DISADVANTAGE</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dirty="0">
                          <a:solidFill>
                            <a:schemeClr val="dk1"/>
                          </a:solidFill>
                          <a:latin typeface="Calibri"/>
                          <a:ea typeface="Calibri"/>
                          <a:cs typeface="Calibri"/>
                          <a:sym typeface="Calibri"/>
                        </a:rPr>
                        <a:t>However, workers do specific tasks which may become boring and their productivity may fall as a result. High levels of specialisation could lead to possible </a:t>
                      </a:r>
                      <a:r>
                        <a:rPr lang="en-GB" sz="1000" b="1" i="0" dirty="0">
                          <a:solidFill>
                            <a:schemeClr val="dk1"/>
                          </a:solidFill>
                          <a:latin typeface="Calibri"/>
                          <a:ea typeface="Calibri"/>
                          <a:cs typeface="Calibri"/>
                          <a:sym typeface="Calibri"/>
                        </a:rPr>
                        <a:t>DISCECONOMIES</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OF</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SCALE.</a:t>
                      </a:r>
                      <a:endParaRPr sz="1000" b="1"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2"/>
                  </a:ext>
                </a:extLst>
              </a:tr>
            </a:tbl>
          </a:graphicData>
        </a:graphic>
      </p:graphicFrame>
      <p:pic>
        <p:nvPicPr>
          <p:cNvPr id="2" name="Picture 1"/>
          <p:cNvPicPr>
            <a:picLocks noChangeAspect="1"/>
          </p:cNvPicPr>
          <p:nvPr/>
        </p:nvPicPr>
        <p:blipFill>
          <a:blip r:embed="rId4"/>
          <a:stretch>
            <a:fillRect/>
          </a:stretch>
        </p:blipFill>
        <p:spPr>
          <a:xfrm>
            <a:off x="7651212" y="2378093"/>
            <a:ext cx="3048000" cy="2628899"/>
          </a:xfrm>
          <a:prstGeom prst="rect">
            <a:avLst/>
          </a:prstGeom>
        </p:spPr>
      </p:pic>
    </p:spTree>
    <p:extLst>
      <p:ext uri="{BB962C8B-B14F-4D97-AF65-F5344CB8AC3E}">
        <p14:creationId xmlns:p14="http://schemas.microsoft.com/office/powerpoint/2010/main" val="2273315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83"/>
        <p:cNvGrpSpPr/>
        <p:nvPr/>
      </p:nvGrpSpPr>
      <p:grpSpPr>
        <a:xfrm>
          <a:off x="0" y="0"/>
          <a:ext cx="0" cy="0"/>
          <a:chOff x="0" y="0"/>
          <a:chExt cx="0" cy="0"/>
        </a:xfrm>
      </p:grpSpPr>
      <p:graphicFrame>
        <p:nvGraphicFramePr>
          <p:cNvPr id="84" name="Shape 84"/>
          <p:cNvGraphicFramePr/>
          <p:nvPr>
            <p:extLst>
              <p:ext uri="{D42A27DB-BD31-4B8C-83A1-F6EECF244321}">
                <p14:modId xmlns:p14="http://schemas.microsoft.com/office/powerpoint/2010/main" val="3166577100"/>
              </p:ext>
            </p:extLst>
          </p:nvPr>
        </p:nvGraphicFramePr>
        <p:xfrm>
          <a:off x="6012850" y="501716"/>
          <a:ext cx="6045775" cy="3733860"/>
        </p:xfrm>
        <a:graphic>
          <a:graphicData uri="http://schemas.openxmlformats.org/drawingml/2006/table">
            <a:tbl>
              <a:tblPr firstRow="1" bandRow="1">
                <a:noFill/>
              </a:tblPr>
              <a:tblGrid>
                <a:gridCol w="1216625">
                  <a:extLst>
                    <a:ext uri="{9D8B030D-6E8A-4147-A177-3AD203B41FA5}">
                      <a16:colId xmlns:a16="http://schemas.microsoft.com/office/drawing/2014/main" val="20000"/>
                    </a:ext>
                  </a:extLst>
                </a:gridCol>
                <a:gridCol w="4829150">
                  <a:extLst>
                    <a:ext uri="{9D8B030D-6E8A-4147-A177-3AD203B41FA5}">
                      <a16:colId xmlns:a16="http://schemas.microsoft.com/office/drawing/2014/main" val="20001"/>
                    </a:ext>
                  </a:extLst>
                </a:gridCol>
              </a:tblGrid>
              <a:tr h="225900">
                <a:tc gridSpan="2">
                  <a:txBody>
                    <a:bodyPr/>
                    <a:lstStyle/>
                    <a:p>
                      <a:pPr marL="0" marR="0" lvl="0" indent="0" algn="ctr" rtl="0">
                        <a:spcBef>
                          <a:spcPts val="0"/>
                        </a:spcBef>
                        <a:spcAft>
                          <a:spcPts val="0"/>
                        </a:spcAft>
                        <a:buNone/>
                      </a:pPr>
                      <a:r>
                        <a:rPr lang="en-GB" sz="1100" b="1" u="none" strike="noStrike" cap="none" dirty="0">
                          <a:solidFill>
                            <a:schemeClr val="bg1"/>
                          </a:solidFill>
                        </a:rPr>
                        <a:t>3.1.1.3. ECONOMIC</a:t>
                      </a:r>
                      <a:r>
                        <a:rPr lang="en-GB" sz="1100" b="1" u="none" strike="noStrike" cap="none" baseline="0" dirty="0">
                          <a:solidFill>
                            <a:schemeClr val="bg1"/>
                          </a:solidFill>
                        </a:rPr>
                        <a:t> RESOURCES</a:t>
                      </a:r>
                      <a:endParaRPr sz="1100" b="1" u="none" strike="noStrike" cap="none"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8790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FACTORS</a:t>
                      </a:r>
                      <a:r>
                        <a:rPr lang="en-GB" sz="1000" b="1" baseline="0" dirty="0">
                          <a:solidFill>
                            <a:schemeClr val="bg1"/>
                          </a:solidFill>
                        </a:rPr>
                        <a:t> OF PRODUCTION</a:t>
                      </a:r>
                      <a:endParaRPr sz="1000" b="1" dirty="0">
                        <a:solidFill>
                          <a:schemeClr val="bg1"/>
                        </a:solidFill>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b="0" i="0" dirty="0">
                          <a:solidFill>
                            <a:schemeClr val="dk1"/>
                          </a:solidFill>
                          <a:latin typeface="Calibri"/>
                          <a:ea typeface="Calibri"/>
                          <a:cs typeface="Calibri"/>
                          <a:sym typeface="Calibri"/>
                        </a:rPr>
                        <a:t>These</a:t>
                      </a:r>
                      <a:r>
                        <a:rPr lang="en-GB" sz="1000" b="0" i="0" baseline="0" dirty="0">
                          <a:solidFill>
                            <a:schemeClr val="dk1"/>
                          </a:solidFill>
                          <a:latin typeface="Calibri"/>
                          <a:ea typeface="Calibri"/>
                          <a:cs typeface="Calibri"/>
                          <a:sym typeface="Calibri"/>
                        </a:rPr>
                        <a:t> are the key economic resources of </a:t>
                      </a:r>
                      <a:r>
                        <a:rPr lang="en-GB" sz="1000" b="0" i="0" dirty="0">
                          <a:solidFill>
                            <a:schemeClr val="dk1"/>
                          </a:solidFill>
                          <a:latin typeface="Calibri"/>
                          <a:ea typeface="Calibri"/>
                          <a:cs typeface="Calibri"/>
                          <a:sym typeface="Calibri"/>
                        </a:rPr>
                        <a:t>Land,</a:t>
                      </a:r>
                      <a:r>
                        <a:rPr lang="en-GB" sz="1000" b="0" i="0" baseline="0" dirty="0">
                          <a:solidFill>
                            <a:schemeClr val="dk1"/>
                          </a:solidFill>
                          <a:latin typeface="Calibri"/>
                          <a:ea typeface="Calibri"/>
                          <a:cs typeface="Calibri"/>
                          <a:sym typeface="Calibri"/>
                        </a:rPr>
                        <a:t> labour, capital, enterprise.</a:t>
                      </a:r>
                      <a:endParaRPr lang="en-GB" sz="1000" dirty="0"/>
                    </a:p>
                    <a:p>
                      <a:pPr marL="0" marR="0" lvl="0" indent="0" algn="l" rtl="0">
                        <a:spcBef>
                          <a:spcPts val="0"/>
                        </a:spcBef>
                        <a:spcAft>
                          <a:spcPts val="0"/>
                        </a:spcAft>
                        <a:buNone/>
                      </a:pP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2235135771"/>
                  </a:ext>
                </a:extLst>
              </a:tr>
              <a:tr h="482300">
                <a:tc>
                  <a:txBody>
                    <a:bodyPr/>
                    <a:lstStyle/>
                    <a:p>
                      <a:pPr marL="0" marR="0" lvl="0" indent="0" algn="l" rtl="0">
                        <a:lnSpc>
                          <a:spcPct val="100000"/>
                        </a:lnSpc>
                        <a:spcBef>
                          <a:spcPts val="0"/>
                        </a:spcBef>
                        <a:spcAft>
                          <a:spcPts val="0"/>
                        </a:spcAft>
                        <a:buClr>
                          <a:schemeClr val="lt1"/>
                        </a:buClr>
                        <a:buSzPts val="1000"/>
                        <a:buFont typeface="Arial"/>
                        <a:buNone/>
                      </a:pPr>
                      <a:r>
                        <a:rPr lang="en-GB" sz="1000" b="1" u="none" strike="noStrike" cap="none" dirty="0">
                          <a:solidFill>
                            <a:schemeClr val="lt1"/>
                          </a:solidFill>
                          <a:latin typeface="Calibri"/>
                          <a:ea typeface="Calibri"/>
                          <a:cs typeface="Calibri"/>
                          <a:sym typeface="Calibri"/>
                        </a:rPr>
                        <a:t>LAND</a:t>
                      </a:r>
                      <a:endParaRPr dirty="0"/>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dk1"/>
                          </a:solidFill>
                          <a:latin typeface="Calibri"/>
                          <a:ea typeface="Calibri"/>
                          <a:cs typeface="Calibri"/>
                          <a:sym typeface="Calibri"/>
                        </a:rPr>
                        <a:t>Land includes all </a:t>
                      </a:r>
                      <a:r>
                        <a:rPr lang="en-GB" sz="1000" b="1" i="0" u="none" strike="noStrike" cap="none" dirty="0">
                          <a:solidFill>
                            <a:schemeClr val="dk1"/>
                          </a:solidFill>
                          <a:latin typeface="Calibri"/>
                          <a:ea typeface="Calibri"/>
                          <a:cs typeface="Calibri"/>
                          <a:sym typeface="Calibri"/>
                        </a:rPr>
                        <a:t>natural physical resources</a:t>
                      </a:r>
                      <a:r>
                        <a:rPr lang="en-GB" sz="1000" b="0" i="0" u="none" strike="noStrike" cap="none" dirty="0">
                          <a:solidFill>
                            <a:schemeClr val="dk1"/>
                          </a:solidFill>
                          <a:latin typeface="Calibri"/>
                          <a:ea typeface="Calibri"/>
                          <a:cs typeface="Calibri"/>
                          <a:sym typeface="Calibri"/>
                        </a:rPr>
                        <a:t>. Some nations are richly endowed with natural resources and then specialise in the their extraction and production. Other countries such as Japan are heavily reliant on importing these resources.</a:t>
                      </a:r>
                      <a:endParaRPr dirty="0"/>
                    </a:p>
                  </a:txBody>
                  <a:tcPr marL="91450" marR="91450" marT="45725" marB="45725">
                    <a:solidFill>
                      <a:srgbClr val="F2F2F2"/>
                    </a:solidFill>
                  </a:tcPr>
                </a:tc>
                <a:extLst>
                  <a:ext uri="{0D108BD9-81ED-4DB2-BD59-A6C34878D82A}">
                    <a16:rowId xmlns:a16="http://schemas.microsoft.com/office/drawing/2014/main" val="10001"/>
                  </a:ext>
                </a:extLst>
              </a:tr>
              <a:tr h="8140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LABOUR</a:t>
                      </a:r>
                      <a:endParaRPr dirty="0"/>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i="0" dirty="0">
                          <a:solidFill>
                            <a:schemeClr val="dk1"/>
                          </a:solidFill>
                          <a:latin typeface="Calibri"/>
                          <a:ea typeface="Calibri"/>
                          <a:cs typeface="Calibri"/>
                          <a:sym typeface="Calibri"/>
                        </a:rPr>
                        <a:t>Labour</a:t>
                      </a:r>
                      <a:r>
                        <a:rPr lang="en-GB" sz="1000" b="0" i="0" dirty="0">
                          <a:solidFill>
                            <a:schemeClr val="dk1"/>
                          </a:solidFill>
                          <a:latin typeface="Calibri"/>
                          <a:ea typeface="Calibri"/>
                          <a:cs typeface="Calibri"/>
                          <a:sym typeface="Calibri"/>
                        </a:rPr>
                        <a:t> is the </a:t>
                      </a:r>
                      <a:r>
                        <a:rPr lang="en-GB" sz="1000" b="1" i="0" dirty="0">
                          <a:solidFill>
                            <a:schemeClr val="dk1"/>
                          </a:solidFill>
                          <a:latin typeface="Calibri"/>
                          <a:ea typeface="Calibri"/>
                          <a:cs typeface="Calibri"/>
                          <a:sym typeface="Calibri"/>
                        </a:rPr>
                        <a:t>human input</a:t>
                      </a:r>
                      <a:r>
                        <a:rPr lang="en-GB" sz="1000" b="0" i="0" dirty="0">
                          <a:solidFill>
                            <a:schemeClr val="dk1"/>
                          </a:solidFill>
                          <a:latin typeface="Calibri"/>
                          <a:ea typeface="Calibri"/>
                          <a:cs typeface="Calibri"/>
                          <a:sym typeface="Calibri"/>
                        </a:rPr>
                        <a:t> into production e.g. the supply of workers available and their productivity.  An increase in the size and the quality of the labour force is vital if a country wants to achieve </a:t>
                      </a:r>
                      <a:r>
                        <a:rPr lang="en-GB" sz="1000" b="1" i="0" dirty="0">
                          <a:solidFill>
                            <a:schemeClr val="dk1"/>
                          </a:solidFill>
                          <a:latin typeface="Calibri"/>
                          <a:ea typeface="Calibri"/>
                          <a:cs typeface="Calibri"/>
                          <a:sym typeface="Calibri"/>
                        </a:rPr>
                        <a:t>growth</a:t>
                      </a:r>
                      <a:r>
                        <a:rPr lang="en-GB" sz="1000" b="0" i="0" dirty="0">
                          <a:solidFill>
                            <a:schemeClr val="dk1"/>
                          </a:solidFill>
                          <a:latin typeface="Calibri"/>
                          <a:ea typeface="Calibri"/>
                          <a:cs typeface="Calibri"/>
                          <a:sym typeface="Calibri"/>
                        </a:rPr>
                        <a:t>. In recent years the issue of the </a:t>
                      </a:r>
                      <a:r>
                        <a:rPr lang="en-GB" sz="1000" b="1" i="0" dirty="0">
                          <a:solidFill>
                            <a:schemeClr val="dk1"/>
                          </a:solidFill>
                          <a:latin typeface="Calibri"/>
                          <a:ea typeface="Calibri"/>
                          <a:cs typeface="Calibri"/>
                          <a:sym typeface="Calibri"/>
                        </a:rPr>
                        <a:t>migration of labour</a:t>
                      </a:r>
                      <a:r>
                        <a:rPr lang="en-GB" sz="1000" b="0" i="0" dirty="0">
                          <a:solidFill>
                            <a:schemeClr val="dk1"/>
                          </a:solidFill>
                          <a:latin typeface="Calibri"/>
                          <a:ea typeface="Calibri"/>
                          <a:cs typeface="Calibri"/>
                          <a:sym typeface="Calibri"/>
                        </a:rPr>
                        <a:t> has become important. Can migrant workers help to solve labour shortages? What are the long-term effects on the countries who suffer a drain or loss of workers through migration?</a:t>
                      </a:r>
                      <a:endParaRPr dirty="0"/>
                    </a:p>
                  </a:txBody>
                  <a:tcPr marL="91450" marR="91450" marT="45725" marB="45725">
                    <a:solidFill>
                      <a:srgbClr val="DDEAF6"/>
                    </a:solidFill>
                  </a:tcPr>
                </a:tc>
                <a:extLst>
                  <a:ext uri="{0D108BD9-81ED-4DB2-BD59-A6C34878D82A}">
                    <a16:rowId xmlns:a16="http://schemas.microsoft.com/office/drawing/2014/main" val="10002"/>
                  </a:ext>
                </a:extLst>
              </a:tr>
              <a:tr h="52892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CAPITAL </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i="0">
                          <a:solidFill>
                            <a:schemeClr val="dk1"/>
                          </a:solidFill>
                          <a:latin typeface="Calibri"/>
                          <a:ea typeface="Calibri"/>
                          <a:cs typeface="Calibri"/>
                          <a:sym typeface="Calibri"/>
                        </a:rPr>
                        <a:t>CAPITAL GOODS</a:t>
                      </a:r>
                      <a:r>
                        <a:rPr lang="en-GB" sz="1000" b="0" i="0">
                          <a:solidFill>
                            <a:schemeClr val="dk1"/>
                          </a:solidFill>
                          <a:latin typeface="Calibri"/>
                          <a:ea typeface="Calibri"/>
                          <a:cs typeface="Calibri"/>
                          <a:sym typeface="Calibri"/>
                        </a:rPr>
                        <a:t> are used to produce other consumer goods and services in the future</a:t>
                      </a:r>
                      <a:endParaRPr/>
                    </a:p>
                    <a:p>
                      <a:pPr marL="0" marR="0" lvl="0" indent="0" algn="l" rtl="0">
                        <a:spcBef>
                          <a:spcPts val="0"/>
                        </a:spcBef>
                        <a:spcAft>
                          <a:spcPts val="0"/>
                        </a:spcAft>
                        <a:buNone/>
                      </a:pPr>
                      <a:r>
                        <a:rPr lang="en-GB" sz="1000" b="1" i="0">
                          <a:solidFill>
                            <a:schemeClr val="dk1"/>
                          </a:solidFill>
                          <a:latin typeface="Calibri"/>
                          <a:ea typeface="Calibri"/>
                          <a:cs typeface="Calibri"/>
                          <a:sym typeface="Calibri"/>
                        </a:rPr>
                        <a:t>Fixed capital</a:t>
                      </a:r>
                      <a:r>
                        <a:rPr lang="en-GB" sz="1000" b="0" i="0">
                          <a:solidFill>
                            <a:schemeClr val="dk1"/>
                          </a:solidFill>
                          <a:latin typeface="Calibri"/>
                          <a:ea typeface="Calibri"/>
                          <a:cs typeface="Calibri"/>
                          <a:sym typeface="Calibri"/>
                        </a:rPr>
                        <a:t> includes machinery, equipment, new technology, factories and other buildings</a:t>
                      </a:r>
                      <a:endParaRPr/>
                    </a:p>
                    <a:p>
                      <a:pPr marL="0" marR="0" lvl="0" indent="0" algn="l" rtl="0">
                        <a:spcBef>
                          <a:spcPts val="0"/>
                        </a:spcBef>
                        <a:spcAft>
                          <a:spcPts val="0"/>
                        </a:spcAft>
                        <a:buNone/>
                      </a:pPr>
                      <a:r>
                        <a:rPr lang="en-GB" sz="1000" b="0" i="0">
                          <a:solidFill>
                            <a:schemeClr val="dk1"/>
                          </a:solidFill>
                          <a:latin typeface="Calibri"/>
                          <a:ea typeface="Calibri"/>
                          <a:cs typeface="Calibri"/>
                          <a:sym typeface="Calibri"/>
                        </a:rPr>
                        <a:t>New items of capital machinery or technology are used to boost the </a:t>
                      </a:r>
                      <a:r>
                        <a:rPr lang="en-GB" sz="1000" b="1" i="0">
                          <a:solidFill>
                            <a:schemeClr val="dk1"/>
                          </a:solidFill>
                          <a:latin typeface="Calibri"/>
                          <a:ea typeface="Calibri"/>
                          <a:cs typeface="Calibri"/>
                          <a:sym typeface="Calibri"/>
                        </a:rPr>
                        <a:t>productivity</a:t>
                      </a:r>
                      <a:r>
                        <a:rPr lang="en-GB" sz="1000" b="0" i="0">
                          <a:solidFill>
                            <a:schemeClr val="dk1"/>
                          </a:solidFill>
                          <a:latin typeface="Calibri"/>
                          <a:ea typeface="Calibri"/>
                          <a:cs typeface="Calibri"/>
                          <a:sym typeface="Calibri"/>
                        </a:rPr>
                        <a:t> of labour. </a:t>
                      </a:r>
                      <a:endParaRPr/>
                    </a:p>
                  </a:txBody>
                  <a:tcPr marL="91450" marR="91450" marT="45725" marB="45725">
                    <a:solidFill>
                      <a:srgbClr val="F2F2F2"/>
                    </a:solidFill>
                  </a:tcPr>
                </a:tc>
                <a:extLst>
                  <a:ext uri="{0D108BD9-81ED-4DB2-BD59-A6C34878D82A}">
                    <a16:rowId xmlns:a16="http://schemas.microsoft.com/office/drawing/2014/main" val="10003"/>
                  </a:ext>
                </a:extLst>
              </a:tr>
              <a:tr h="60602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ENTERPRISE</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Regarded by some as a specialised form of labour input</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An </a:t>
                      </a:r>
                      <a:r>
                        <a:rPr lang="en-GB" sz="1000" b="1" i="0" dirty="0">
                          <a:solidFill>
                            <a:schemeClr val="dk1"/>
                          </a:solidFill>
                          <a:latin typeface="Calibri"/>
                          <a:ea typeface="Calibri"/>
                          <a:cs typeface="Calibri"/>
                          <a:sym typeface="Calibri"/>
                        </a:rPr>
                        <a:t>entrepreneur</a:t>
                      </a:r>
                      <a:r>
                        <a:rPr lang="en-GB" sz="1000" b="0" i="0" dirty="0">
                          <a:solidFill>
                            <a:schemeClr val="dk1"/>
                          </a:solidFill>
                          <a:latin typeface="Calibri"/>
                          <a:ea typeface="Calibri"/>
                          <a:cs typeface="Calibri"/>
                          <a:sym typeface="Calibri"/>
                        </a:rPr>
                        <a:t> is an individual who supplies products to a market to make a profit</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Entrepreneurs will usually invest their own </a:t>
                      </a:r>
                      <a:r>
                        <a:rPr lang="en-GB" sz="1000" b="1" i="0" dirty="0">
                          <a:solidFill>
                            <a:schemeClr val="dk1"/>
                          </a:solidFill>
                          <a:latin typeface="Calibri"/>
                          <a:ea typeface="Calibri"/>
                          <a:cs typeface="Calibri"/>
                          <a:sym typeface="Calibri"/>
                        </a:rPr>
                        <a:t>financial capital</a:t>
                      </a:r>
                      <a:r>
                        <a:rPr lang="en-GB" sz="1000" b="0" i="0" dirty="0">
                          <a:solidFill>
                            <a:schemeClr val="dk1"/>
                          </a:solidFill>
                          <a:latin typeface="Calibri"/>
                          <a:ea typeface="Calibri"/>
                          <a:cs typeface="Calibri"/>
                          <a:sym typeface="Calibri"/>
                        </a:rPr>
                        <a:t> in a business and take on the risks. Their main reward is the </a:t>
                      </a:r>
                      <a:r>
                        <a:rPr lang="en-GB" sz="1000" b="1" i="0" dirty="0">
                          <a:solidFill>
                            <a:schemeClr val="dk1"/>
                          </a:solidFill>
                          <a:latin typeface="Calibri"/>
                          <a:ea typeface="Calibri"/>
                          <a:cs typeface="Calibri"/>
                          <a:sym typeface="Calibri"/>
                        </a:rPr>
                        <a:t>profit</a:t>
                      </a:r>
                      <a:r>
                        <a:rPr lang="en-GB" sz="1000" b="0" i="0" dirty="0">
                          <a:solidFill>
                            <a:schemeClr val="dk1"/>
                          </a:solidFill>
                          <a:latin typeface="Calibri"/>
                          <a:ea typeface="Calibri"/>
                          <a:cs typeface="Calibri"/>
                          <a:sym typeface="Calibri"/>
                        </a:rPr>
                        <a:t> made from running the business.</a:t>
                      </a:r>
                      <a:endParaRPr dirty="0"/>
                    </a:p>
                  </a:txBody>
                  <a:tcPr marL="91450" marR="91450" marT="45725" marB="45725">
                    <a:solidFill>
                      <a:srgbClr val="DDEAF6"/>
                    </a:solidFill>
                  </a:tcPr>
                </a:tc>
                <a:extLst>
                  <a:ext uri="{0D108BD9-81ED-4DB2-BD59-A6C34878D82A}">
                    <a16:rowId xmlns:a16="http://schemas.microsoft.com/office/drawing/2014/main" val="10004"/>
                  </a:ext>
                </a:extLst>
              </a:tr>
            </a:tbl>
          </a:graphicData>
        </a:graphic>
      </p:graphicFrame>
      <p:graphicFrame>
        <p:nvGraphicFramePr>
          <p:cNvPr id="85" name="Shape 85"/>
          <p:cNvGraphicFramePr/>
          <p:nvPr>
            <p:extLst>
              <p:ext uri="{D42A27DB-BD31-4B8C-83A1-F6EECF244321}">
                <p14:modId xmlns:p14="http://schemas.microsoft.com/office/powerpoint/2010/main" val="4029086904"/>
              </p:ext>
            </p:extLst>
          </p:nvPr>
        </p:nvGraphicFramePr>
        <p:xfrm>
          <a:off x="77386" y="501716"/>
          <a:ext cx="5196534" cy="4160590"/>
        </p:xfrm>
        <a:graphic>
          <a:graphicData uri="http://schemas.openxmlformats.org/drawingml/2006/table">
            <a:tbl>
              <a:tblPr firstRow="1" bandRow="1">
                <a:noFill/>
              </a:tblPr>
              <a:tblGrid>
                <a:gridCol w="1616765">
                  <a:extLst>
                    <a:ext uri="{9D8B030D-6E8A-4147-A177-3AD203B41FA5}">
                      <a16:colId xmlns:a16="http://schemas.microsoft.com/office/drawing/2014/main" val="20000"/>
                    </a:ext>
                  </a:extLst>
                </a:gridCol>
                <a:gridCol w="3579769">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100" b="1" dirty="0">
                          <a:solidFill>
                            <a:schemeClr val="bg1"/>
                          </a:solidFill>
                        </a:rPr>
                        <a:t>3.1.2</a:t>
                      </a:r>
                      <a:r>
                        <a:rPr lang="en-GB" sz="1100" b="1" baseline="0" dirty="0">
                          <a:solidFill>
                            <a:schemeClr val="bg1"/>
                          </a:solidFill>
                        </a:rPr>
                        <a:t>.1. THE DETERMINANTS OF THE DEMAND FOR GOODS &amp; SERVICES</a:t>
                      </a:r>
                      <a:endParaRPr sz="11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EFFECTIVE</a:t>
                      </a:r>
                      <a:r>
                        <a:rPr lang="en-GB" sz="1000" b="1" baseline="0" dirty="0">
                          <a:solidFill>
                            <a:schemeClr val="bg1"/>
                          </a:solidFill>
                        </a:rPr>
                        <a:t> DEMAND</a:t>
                      </a:r>
                      <a:endParaRPr sz="1000" b="1" dirty="0">
                        <a:solidFill>
                          <a:schemeClr val="bg1"/>
                        </a:solidFill>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latin typeface="Calibri"/>
                          <a:ea typeface="Calibri"/>
                          <a:cs typeface="Calibri"/>
                          <a:sym typeface="Calibri"/>
                        </a:rPr>
                        <a:t>The level of demand that represents a real intention to purchase by people with the means to pay.</a:t>
                      </a:r>
                      <a:endParaRPr lang="en-GB" sz="1000" u="none" strike="noStrike" cap="none" dirty="0">
                        <a:solidFill>
                          <a:srgbClr val="222222"/>
                        </a:solidFill>
                        <a:highlight>
                          <a:srgbClr val="FFFFFF"/>
                        </a:highlight>
                      </a:endParaRPr>
                    </a:p>
                  </a:txBody>
                  <a:tcPr marL="91450" marR="91450" marT="45725" marB="45725">
                    <a:solidFill>
                      <a:srgbClr val="F2F2F2"/>
                    </a:solidFill>
                  </a:tcPr>
                </a:tc>
                <a:extLst>
                  <a:ext uri="{0D108BD9-81ED-4DB2-BD59-A6C34878D82A}">
                    <a16:rowId xmlns:a16="http://schemas.microsoft.com/office/drawing/2014/main" val="2313851005"/>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JOINT DEMAND</a:t>
                      </a:r>
                      <a:endParaRPr sz="1000" b="1" dirty="0">
                        <a:solidFill>
                          <a:schemeClr val="bg1"/>
                        </a:solidFill>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latin typeface="Calibri"/>
                          <a:ea typeface="Calibri"/>
                          <a:cs typeface="Calibri"/>
                          <a:sym typeface="Calibri"/>
                        </a:rPr>
                        <a:t>When the </a:t>
                      </a:r>
                      <a:r>
                        <a:rPr lang="en-GB" sz="1000" b="1" i="0" u="none" strike="noStrike" cap="none" dirty="0">
                          <a:solidFill>
                            <a:schemeClr val="dk1"/>
                          </a:solidFill>
                          <a:latin typeface="Calibri"/>
                          <a:ea typeface="Calibri"/>
                          <a:cs typeface="Calibri"/>
                          <a:sym typeface="Calibri"/>
                        </a:rPr>
                        <a:t>demand</a:t>
                      </a:r>
                      <a:r>
                        <a:rPr lang="en-GB" sz="1000" b="0" i="0" u="none" strike="noStrike" cap="none" dirty="0">
                          <a:solidFill>
                            <a:schemeClr val="dk1"/>
                          </a:solidFill>
                          <a:latin typeface="Calibri"/>
                          <a:ea typeface="Calibri"/>
                          <a:cs typeface="Calibri"/>
                          <a:sym typeface="Calibri"/>
                        </a:rPr>
                        <a:t> for one product is directly and positively related to market </a:t>
                      </a:r>
                      <a:r>
                        <a:rPr lang="en-GB" sz="1000" b="1" i="0" u="none" strike="noStrike" cap="none" dirty="0">
                          <a:solidFill>
                            <a:schemeClr val="dk1"/>
                          </a:solidFill>
                          <a:latin typeface="Calibri"/>
                          <a:ea typeface="Calibri"/>
                          <a:cs typeface="Calibri"/>
                          <a:sym typeface="Calibri"/>
                        </a:rPr>
                        <a:t>demand</a:t>
                      </a:r>
                      <a:r>
                        <a:rPr lang="en-GB" sz="1000" b="0" i="0" u="none" strike="noStrike" cap="none" dirty="0">
                          <a:solidFill>
                            <a:schemeClr val="dk1"/>
                          </a:solidFill>
                          <a:latin typeface="Calibri"/>
                          <a:ea typeface="Calibri"/>
                          <a:cs typeface="Calibri"/>
                          <a:sym typeface="Calibri"/>
                        </a:rPr>
                        <a:t> for a related good or service. e.g. with 2 complements. </a:t>
                      </a:r>
                      <a:endParaRPr lang="en-GB" sz="1000" u="none" strike="noStrike" cap="none" dirty="0">
                        <a:solidFill>
                          <a:srgbClr val="222222"/>
                        </a:solidFill>
                        <a:highlight>
                          <a:srgbClr val="FFFFFF"/>
                        </a:highlight>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2670787924"/>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COMPOSITE</a:t>
                      </a:r>
                      <a:r>
                        <a:rPr lang="en-GB" sz="1000" b="1" baseline="0" dirty="0">
                          <a:solidFill>
                            <a:schemeClr val="bg1"/>
                          </a:solidFill>
                        </a:rPr>
                        <a:t> DEMAND</a:t>
                      </a:r>
                      <a:endParaRPr sz="1000" b="1" dirty="0">
                        <a:solidFill>
                          <a:schemeClr val="bg1"/>
                        </a:solidFill>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latin typeface="Calibri"/>
                          <a:ea typeface="Calibri"/>
                          <a:cs typeface="Calibri"/>
                          <a:sym typeface="Calibri"/>
                        </a:rPr>
                        <a:t>When goods or services have more than one use so that an increase in the demand for one product leads to a fall in supply of the other. </a:t>
                      </a:r>
                      <a:endParaRPr lang="en-GB" sz="1000" u="none" strike="noStrike" cap="none" dirty="0">
                        <a:solidFill>
                          <a:srgbClr val="222222"/>
                        </a:solidFill>
                        <a:highlight>
                          <a:srgbClr val="FFFFFF"/>
                        </a:highlight>
                      </a:endParaRPr>
                    </a:p>
                  </a:txBody>
                  <a:tcPr marL="91450" marR="91450" marT="45725" marB="45725">
                    <a:solidFill>
                      <a:srgbClr val="F2F2F2"/>
                    </a:solidFill>
                  </a:tcPr>
                </a:tc>
                <a:extLst>
                  <a:ext uri="{0D108BD9-81ED-4DB2-BD59-A6C34878D82A}">
                    <a16:rowId xmlns:a16="http://schemas.microsoft.com/office/drawing/2014/main" val="3013025834"/>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FACTORS</a:t>
                      </a:r>
                      <a:r>
                        <a:rPr lang="en-GB" sz="1000" b="1" baseline="0" dirty="0">
                          <a:solidFill>
                            <a:schemeClr val="bg1"/>
                          </a:solidFill>
                        </a:rPr>
                        <a:t> DERTERMINING DEMAND</a:t>
                      </a:r>
                      <a:endParaRPr sz="1000" b="1" dirty="0">
                        <a:solidFill>
                          <a:schemeClr val="bg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Price</a:t>
                      </a:r>
                    </a:p>
                    <a:p>
                      <a:pPr marL="0" marR="0" lvl="0" indent="0" algn="l" rtl="0">
                        <a:lnSpc>
                          <a:spcPct val="100000"/>
                        </a:lnSpc>
                        <a:spcBef>
                          <a:spcPts val="0"/>
                        </a:spcBef>
                        <a:spcAft>
                          <a:spcPts val="0"/>
                        </a:spcAft>
                        <a:buClr>
                          <a:schemeClr val="dk1"/>
                        </a:buClr>
                        <a:buSzPts val="1000"/>
                        <a:buFont typeface="Noto Sans Symbols"/>
                        <a:buNone/>
                      </a:pPr>
                      <a:r>
                        <a:rPr lang="en-GB" sz="1000" dirty="0"/>
                        <a:t>Income</a:t>
                      </a:r>
                    </a:p>
                    <a:p>
                      <a:pPr marL="0" marR="0" lvl="0" indent="0" algn="l" rtl="0">
                        <a:lnSpc>
                          <a:spcPct val="100000"/>
                        </a:lnSpc>
                        <a:spcBef>
                          <a:spcPts val="0"/>
                        </a:spcBef>
                        <a:spcAft>
                          <a:spcPts val="0"/>
                        </a:spcAft>
                        <a:buClr>
                          <a:schemeClr val="dk1"/>
                        </a:buClr>
                        <a:buSzPts val="1000"/>
                        <a:buFont typeface="Noto Sans Symbols"/>
                        <a:buNone/>
                      </a:pPr>
                      <a:r>
                        <a:rPr lang="en-GB" sz="1000" dirty="0"/>
                        <a:t>Tastes</a:t>
                      </a:r>
                      <a:r>
                        <a:rPr lang="en-GB" sz="1000" baseline="0" dirty="0"/>
                        <a:t> &amp; Trends</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Expectations</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Complementary goods</a:t>
                      </a:r>
                      <a:endParaRPr sz="1000"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1"/>
                  </a:ext>
                </a:extLst>
              </a:tr>
              <a:tr h="507884">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THE</a:t>
                      </a:r>
                      <a:r>
                        <a:rPr lang="en-GB" sz="1000" b="1" baseline="0" dirty="0">
                          <a:solidFill>
                            <a:schemeClr val="lt1"/>
                          </a:solidFill>
                          <a:latin typeface="Calibri"/>
                          <a:cs typeface="Calibri"/>
                          <a:sym typeface="Calibri"/>
                        </a:rPr>
                        <a:t> DEMAND CURVE</a:t>
                      </a:r>
                      <a:endParaRPr sz="1000" dirty="0"/>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a graphical representation of the relationship between the price of a good or service and the quantity demanded for a given</a:t>
                      </a:r>
                      <a:r>
                        <a:rPr lang="en-GB" sz="1000" b="0" i="0" u="none" strike="noStrike" cap="none" baseline="0" dirty="0">
                          <a:solidFill>
                            <a:schemeClr val="dk1"/>
                          </a:solidFill>
                          <a:effectLst/>
                          <a:latin typeface="Calibri"/>
                          <a:ea typeface="Calibri"/>
                          <a:cs typeface="Calibri"/>
                          <a:sym typeface="Arial"/>
                        </a:rPr>
                        <a:t> </a:t>
                      </a:r>
                      <a:r>
                        <a:rPr lang="en-GB" sz="1000" b="0" i="0" u="none" strike="noStrike" cap="none" dirty="0">
                          <a:solidFill>
                            <a:schemeClr val="dk1"/>
                          </a:solidFill>
                          <a:effectLst/>
                          <a:latin typeface="Calibri"/>
                          <a:ea typeface="Calibri"/>
                          <a:cs typeface="Calibri"/>
                          <a:sym typeface="Arial"/>
                        </a:rPr>
                        <a:t>period of time.</a:t>
                      </a:r>
                      <a:endParaRPr sz="1000" b="0" dirty="0"/>
                    </a:p>
                  </a:txBody>
                  <a:tcPr marL="91450" marR="91450" marT="45725" marB="45725">
                    <a:solidFill>
                      <a:schemeClr val="bg1">
                        <a:lumMod val="95000"/>
                      </a:schemeClr>
                    </a:solidFill>
                  </a:tcPr>
                </a:tc>
                <a:extLst>
                  <a:ext uri="{0D108BD9-81ED-4DB2-BD59-A6C34878D82A}">
                    <a16:rowId xmlns:a16="http://schemas.microsoft.com/office/drawing/2014/main" val="10002"/>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FACTORS</a:t>
                      </a:r>
                      <a:r>
                        <a:rPr lang="en-GB" sz="1000" b="1" baseline="0" dirty="0">
                          <a:solidFill>
                            <a:schemeClr val="bg1"/>
                          </a:solidFill>
                        </a:rPr>
                        <a:t> THAT CAN SHIFT DEMAND</a:t>
                      </a:r>
                      <a:endParaRPr sz="1000" b="1" dirty="0">
                        <a:solidFill>
                          <a:schemeClr val="bg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W - Weather</a:t>
                      </a:r>
                    </a:p>
                    <a:p>
                      <a:pPr marL="0" marR="0" lvl="0" indent="0" algn="l" rtl="0">
                        <a:lnSpc>
                          <a:spcPct val="100000"/>
                        </a:lnSpc>
                        <a:spcBef>
                          <a:spcPts val="0"/>
                        </a:spcBef>
                        <a:spcAft>
                          <a:spcPts val="0"/>
                        </a:spcAft>
                        <a:buClr>
                          <a:schemeClr val="dk1"/>
                        </a:buClr>
                        <a:buSzPts val="1000"/>
                        <a:buFont typeface="Noto Sans Symbols"/>
                        <a:buNone/>
                      </a:pPr>
                      <a:r>
                        <a:rPr lang="en-GB" sz="1000" dirty="0"/>
                        <a:t>I</a:t>
                      </a:r>
                      <a:r>
                        <a:rPr lang="en-GB" sz="1000" baseline="0" dirty="0"/>
                        <a:t> – Income &amp; Interest rates</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F - Fashion</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C – Complementary goods &amp; Credit</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A – Advertising (Promotion)</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PS – Price of Substitutes</a:t>
                      </a:r>
                      <a:endParaRPr lang="en-GB" sz="1000"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bl>
          </a:graphicData>
        </a:graphic>
      </p:graphicFrame>
      <p:graphicFrame>
        <p:nvGraphicFramePr>
          <p:cNvPr id="88" name="Shape 88"/>
          <p:cNvGraphicFramePr/>
          <p:nvPr>
            <p:extLst>
              <p:ext uri="{D42A27DB-BD31-4B8C-83A1-F6EECF244321}">
                <p14:modId xmlns:p14="http://schemas.microsoft.com/office/powerpoint/2010/main" val="3223138563"/>
              </p:ext>
            </p:extLst>
          </p:nvPr>
        </p:nvGraphicFramePr>
        <p:xfrm>
          <a:off x="77386" y="4675016"/>
          <a:ext cx="5196534" cy="1099409"/>
        </p:xfrm>
        <a:graphic>
          <a:graphicData uri="http://schemas.openxmlformats.org/drawingml/2006/table">
            <a:tbl>
              <a:tblPr firstRow="1" bandRow="1">
                <a:noFill/>
              </a:tblPr>
              <a:tblGrid>
                <a:gridCol w="1675214">
                  <a:extLst>
                    <a:ext uri="{9D8B030D-6E8A-4147-A177-3AD203B41FA5}">
                      <a16:colId xmlns:a16="http://schemas.microsoft.com/office/drawing/2014/main" val="20000"/>
                    </a:ext>
                  </a:extLst>
                </a:gridCol>
                <a:gridCol w="3521320">
                  <a:extLst>
                    <a:ext uri="{9D8B030D-6E8A-4147-A177-3AD203B41FA5}">
                      <a16:colId xmlns:a16="http://schemas.microsoft.com/office/drawing/2014/main" val="20001"/>
                    </a:ext>
                  </a:extLst>
                </a:gridCol>
              </a:tblGrid>
              <a:tr h="263050">
                <a:tc gridSpan="2">
                  <a:txBody>
                    <a:bodyPr/>
                    <a:lstStyle/>
                    <a:p>
                      <a:pPr marL="0" marR="0" lvl="0" indent="0" algn="ctr" rtl="0">
                        <a:spcBef>
                          <a:spcPts val="0"/>
                        </a:spcBef>
                        <a:spcAft>
                          <a:spcPts val="0"/>
                        </a:spcAft>
                        <a:buNone/>
                      </a:pPr>
                      <a:r>
                        <a:rPr lang="en-GB" sz="1100" b="1" dirty="0">
                          <a:solidFill>
                            <a:schemeClr val="bg1"/>
                          </a:solidFill>
                        </a:rPr>
                        <a:t>3.1.1.2 THE NATURE &amp; PURPOSE OF ECONOMIC ACTIVITY</a:t>
                      </a:r>
                      <a:endParaRPr sz="11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8770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THE CENTRAL PURPOSE</a:t>
                      </a: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dirty="0">
                          <a:solidFill>
                            <a:schemeClr val="dk1"/>
                          </a:solidFill>
                          <a:latin typeface="Calibri"/>
                          <a:ea typeface="Calibri"/>
                          <a:cs typeface="Calibri"/>
                          <a:sym typeface="Calibri"/>
                        </a:rPr>
                        <a:t>The</a:t>
                      </a:r>
                      <a:r>
                        <a:rPr lang="en-GB" sz="1000" b="0" i="0" baseline="0" dirty="0">
                          <a:solidFill>
                            <a:schemeClr val="dk1"/>
                          </a:solidFill>
                          <a:latin typeface="Calibri"/>
                          <a:ea typeface="Calibri"/>
                          <a:cs typeface="Calibri"/>
                          <a:sym typeface="Calibri"/>
                        </a:rPr>
                        <a:t> production of goods &amp; services to satisfy needs and wants</a:t>
                      </a:r>
                      <a:endParaRPr sz="1000" dirty="0"/>
                    </a:p>
                  </a:txBody>
                  <a:tcPr marL="91450" marR="91450" marT="45725" marB="45725">
                    <a:solidFill>
                      <a:srgbClr val="F2F2F2"/>
                    </a:solidFill>
                  </a:tcPr>
                </a:tc>
                <a:extLst>
                  <a:ext uri="{0D108BD9-81ED-4DB2-BD59-A6C34878D82A}">
                    <a16:rowId xmlns:a16="http://schemas.microsoft.com/office/drawing/2014/main" val="10001"/>
                  </a:ext>
                </a:extLst>
              </a:tr>
              <a:tr h="4894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KEY</a:t>
                      </a:r>
                      <a:r>
                        <a:rPr lang="en-GB" sz="1000" b="1" baseline="0" dirty="0">
                          <a:solidFill>
                            <a:schemeClr val="lt1"/>
                          </a:solidFill>
                          <a:latin typeface="Calibri"/>
                          <a:ea typeface="Calibri"/>
                          <a:cs typeface="Calibri"/>
                          <a:sym typeface="Calibri"/>
                        </a:rPr>
                        <a:t> ECONOMIC DECISIONS</a:t>
                      </a:r>
                      <a:endParaRPr dirty="0"/>
                    </a:p>
                  </a:txBody>
                  <a:tcPr marL="91450" marR="91450" marT="45725" marB="45725">
                    <a:solidFill>
                      <a:schemeClr val="dk1"/>
                    </a:solidFill>
                  </a:tcPr>
                </a:tc>
                <a:tc>
                  <a:txBody>
                    <a:bodyPr/>
                    <a:lstStyle/>
                    <a:p>
                      <a:pPr marL="171450" marR="0" lvl="0" indent="-171450" algn="l" rtl="0">
                        <a:lnSpc>
                          <a:spcPct val="100000"/>
                        </a:lnSpc>
                        <a:spcBef>
                          <a:spcPts val="0"/>
                        </a:spcBef>
                        <a:spcAft>
                          <a:spcPts val="0"/>
                        </a:spcAft>
                        <a:buClr>
                          <a:schemeClr val="dk1"/>
                        </a:buClr>
                        <a:buSzPts val="1000"/>
                        <a:buFont typeface="Arial" panose="020B0604020202020204" pitchFamily="34" charset="0"/>
                        <a:buChar char="•"/>
                      </a:pPr>
                      <a:r>
                        <a:rPr lang="en-GB" sz="1000" b="0" dirty="0">
                          <a:solidFill>
                            <a:schemeClr val="dk1"/>
                          </a:solidFill>
                          <a:latin typeface="Calibri"/>
                          <a:ea typeface="Calibri"/>
                          <a:cs typeface="Calibri"/>
                          <a:sym typeface="Calibri"/>
                        </a:rPr>
                        <a:t>What</a:t>
                      </a:r>
                      <a:r>
                        <a:rPr lang="en-GB" sz="1000" b="0" baseline="0" dirty="0">
                          <a:solidFill>
                            <a:schemeClr val="dk1"/>
                          </a:solidFill>
                          <a:latin typeface="Calibri"/>
                          <a:ea typeface="Calibri"/>
                          <a:cs typeface="Calibri"/>
                          <a:sym typeface="Calibri"/>
                        </a:rPr>
                        <a:t> to produce?</a:t>
                      </a:r>
                    </a:p>
                    <a:p>
                      <a:pPr marL="171450" marR="0" lvl="0" indent="-171450" algn="l" rtl="0">
                        <a:lnSpc>
                          <a:spcPct val="100000"/>
                        </a:lnSpc>
                        <a:spcBef>
                          <a:spcPts val="0"/>
                        </a:spcBef>
                        <a:spcAft>
                          <a:spcPts val="0"/>
                        </a:spcAft>
                        <a:buClr>
                          <a:schemeClr val="dk1"/>
                        </a:buClr>
                        <a:buSzPts val="1000"/>
                        <a:buFont typeface="Arial" panose="020B0604020202020204" pitchFamily="34" charset="0"/>
                        <a:buChar char="•"/>
                      </a:pPr>
                      <a:r>
                        <a:rPr lang="en-GB" sz="1000" b="0" baseline="0" dirty="0">
                          <a:solidFill>
                            <a:schemeClr val="dk1"/>
                          </a:solidFill>
                          <a:latin typeface="Calibri"/>
                          <a:ea typeface="Calibri"/>
                          <a:cs typeface="Calibri"/>
                          <a:sym typeface="Calibri"/>
                        </a:rPr>
                        <a:t>How to produce?</a:t>
                      </a:r>
                    </a:p>
                    <a:p>
                      <a:pPr marL="171450" marR="0" lvl="0" indent="-171450" algn="l" rtl="0">
                        <a:lnSpc>
                          <a:spcPct val="100000"/>
                        </a:lnSpc>
                        <a:spcBef>
                          <a:spcPts val="0"/>
                        </a:spcBef>
                        <a:spcAft>
                          <a:spcPts val="0"/>
                        </a:spcAft>
                        <a:buClr>
                          <a:schemeClr val="dk1"/>
                        </a:buClr>
                        <a:buSzPts val="1000"/>
                        <a:buFont typeface="Arial" panose="020B0604020202020204" pitchFamily="34" charset="0"/>
                        <a:buChar char="•"/>
                      </a:pPr>
                      <a:r>
                        <a:rPr lang="en-GB" sz="1000" b="0" baseline="0" dirty="0">
                          <a:solidFill>
                            <a:schemeClr val="dk1"/>
                          </a:solidFill>
                          <a:latin typeface="Calibri"/>
                          <a:ea typeface="Calibri"/>
                          <a:cs typeface="Calibri"/>
                          <a:sym typeface="Calibri"/>
                        </a:rPr>
                        <a:t>Who is to benefit? </a:t>
                      </a:r>
                      <a:endParaRPr sz="1000" b="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2"/>
                  </a:ext>
                </a:extLst>
              </a:tr>
            </a:tbl>
          </a:graphicData>
        </a:graphic>
      </p:graphicFrame>
      <p:graphicFrame>
        <p:nvGraphicFramePr>
          <p:cNvPr id="2" name="Table 1"/>
          <p:cNvGraphicFramePr>
            <a:graphicFrameLocks noGrp="1"/>
          </p:cNvGraphicFramePr>
          <p:nvPr/>
        </p:nvGraphicFramePr>
        <p:xfrm>
          <a:off x="3048000" y="130876"/>
          <a:ext cx="6609752" cy="370840"/>
        </p:xfrm>
        <a:graphic>
          <a:graphicData uri="http://schemas.openxmlformats.org/drawingml/2006/table">
            <a:tbl>
              <a:tblPr firstRow="1" bandRow="1"/>
              <a:tblGrid>
                <a:gridCol w="6609752">
                  <a:extLst>
                    <a:ext uri="{9D8B030D-6E8A-4147-A177-3AD203B41FA5}">
                      <a16:colId xmlns:a16="http://schemas.microsoft.com/office/drawing/2014/main" val="145915541"/>
                    </a:ext>
                  </a:extLst>
                </a:gridCol>
              </a:tblGrid>
              <a:tr h="370840">
                <a:tc>
                  <a:txBody>
                    <a:bodyPr/>
                    <a:lstStyle/>
                    <a:p>
                      <a:pPr algn="ctr"/>
                      <a:r>
                        <a:rPr lang="en-GB" dirty="0"/>
                        <a:t>3.1.2. PRICE</a:t>
                      </a:r>
                      <a:r>
                        <a:rPr lang="en-GB" baseline="0" dirty="0"/>
                        <a:t> DETERMINATION IN A COMPETITIVE MARKET</a:t>
                      </a:r>
                      <a:endParaRPr lang="en-GB" dirty="0"/>
                    </a:p>
                  </a:txBody>
                  <a:tcPr/>
                </a:tc>
                <a:extLst>
                  <a:ext uri="{0D108BD9-81ED-4DB2-BD59-A6C34878D82A}">
                    <a16:rowId xmlns:a16="http://schemas.microsoft.com/office/drawing/2014/main" val="4108215624"/>
                  </a:ext>
                </a:extLst>
              </a:tr>
            </a:tbl>
          </a:graphicData>
        </a:graphic>
      </p:graphicFrame>
      <p:graphicFrame>
        <p:nvGraphicFramePr>
          <p:cNvPr id="9" name="Shape 84"/>
          <p:cNvGraphicFramePr/>
          <p:nvPr>
            <p:extLst>
              <p:ext uri="{D42A27DB-BD31-4B8C-83A1-F6EECF244321}">
                <p14:modId xmlns:p14="http://schemas.microsoft.com/office/powerpoint/2010/main" val="1807999142"/>
              </p:ext>
            </p:extLst>
          </p:nvPr>
        </p:nvGraphicFramePr>
        <p:xfrm>
          <a:off x="6012850" y="4184466"/>
          <a:ext cx="6045775" cy="1545149"/>
        </p:xfrm>
        <a:graphic>
          <a:graphicData uri="http://schemas.openxmlformats.org/drawingml/2006/table">
            <a:tbl>
              <a:tblPr firstRow="1" bandRow="1">
                <a:noFill/>
              </a:tblPr>
              <a:tblGrid>
                <a:gridCol w="1864325">
                  <a:extLst>
                    <a:ext uri="{9D8B030D-6E8A-4147-A177-3AD203B41FA5}">
                      <a16:colId xmlns:a16="http://schemas.microsoft.com/office/drawing/2014/main" val="20000"/>
                    </a:ext>
                  </a:extLst>
                </a:gridCol>
                <a:gridCol w="4181450">
                  <a:extLst>
                    <a:ext uri="{9D8B030D-6E8A-4147-A177-3AD203B41FA5}">
                      <a16:colId xmlns:a16="http://schemas.microsoft.com/office/drawing/2014/main" val="20001"/>
                    </a:ext>
                  </a:extLst>
                </a:gridCol>
              </a:tblGrid>
              <a:tr h="229314">
                <a:tc gridSpan="2">
                  <a:txBody>
                    <a:bodyPr/>
                    <a:lstStyle/>
                    <a:p>
                      <a:pPr marL="0" marR="0" lvl="0" indent="0" algn="ctr" rtl="0">
                        <a:spcBef>
                          <a:spcPts val="0"/>
                        </a:spcBef>
                        <a:spcAft>
                          <a:spcPts val="0"/>
                        </a:spcAft>
                        <a:buNone/>
                      </a:pPr>
                      <a:r>
                        <a:rPr lang="en-GB" sz="1100" b="1" u="none" strike="noStrike" cap="none" dirty="0">
                          <a:solidFill>
                            <a:schemeClr val="bg1"/>
                          </a:solidFill>
                        </a:rPr>
                        <a:t>3.1.1.4 SCARCITY,</a:t>
                      </a:r>
                      <a:r>
                        <a:rPr lang="en-GB" sz="1100" b="1" u="none" strike="noStrike" cap="none" baseline="0" dirty="0">
                          <a:solidFill>
                            <a:schemeClr val="bg1"/>
                          </a:solidFill>
                        </a:rPr>
                        <a:t> CHOICE &amp; THE ALLOCATION OF RESOURCES</a:t>
                      </a:r>
                      <a:endParaRPr sz="1100" b="1" u="none" strike="noStrike" cap="none"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52583">
                <a:tc>
                  <a:txBody>
                    <a:bodyPr/>
                    <a:lstStyle/>
                    <a:p>
                      <a:pPr marL="0" marR="0" lvl="0" indent="0" algn="l" rtl="0">
                        <a:lnSpc>
                          <a:spcPct val="100000"/>
                        </a:lnSpc>
                        <a:spcBef>
                          <a:spcPts val="0"/>
                        </a:spcBef>
                        <a:spcAft>
                          <a:spcPts val="0"/>
                        </a:spcAft>
                        <a:buClr>
                          <a:schemeClr val="lt1"/>
                        </a:buClr>
                        <a:buSzPts val="1000"/>
                        <a:buFont typeface="Arial"/>
                        <a:buNone/>
                      </a:pPr>
                      <a:r>
                        <a:rPr lang="en-GB" sz="1000" b="1" u="none" strike="noStrike" cap="none" dirty="0">
                          <a:solidFill>
                            <a:schemeClr val="lt1"/>
                          </a:solidFill>
                          <a:latin typeface="Calibri"/>
                          <a:cs typeface="Calibri"/>
                          <a:sym typeface="Calibri"/>
                        </a:rPr>
                        <a:t>FUNDAMENTAL</a:t>
                      </a:r>
                      <a:r>
                        <a:rPr lang="en-GB" sz="1000" b="1" u="none" strike="noStrike" cap="none" baseline="0" dirty="0">
                          <a:solidFill>
                            <a:schemeClr val="lt1"/>
                          </a:solidFill>
                          <a:latin typeface="Calibri"/>
                          <a:cs typeface="Calibri"/>
                          <a:sym typeface="Calibri"/>
                        </a:rPr>
                        <a:t> ECONOMIC PROBLEM</a:t>
                      </a:r>
                      <a:endParaRPr dirty="0"/>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dirty="0"/>
                        <a:t>Limited</a:t>
                      </a:r>
                      <a:r>
                        <a:rPr lang="en-GB" sz="1000" baseline="0" dirty="0"/>
                        <a:t> resources and unlimited wants. </a:t>
                      </a:r>
                      <a:endParaRPr lang="en-GB" sz="100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1"/>
                  </a:ext>
                </a:extLst>
              </a:tr>
              <a:tr h="37262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SCARCITY</a:t>
                      </a:r>
                      <a:r>
                        <a:rPr lang="en-GB" sz="1000" b="1" baseline="0" dirty="0">
                          <a:solidFill>
                            <a:schemeClr val="bg1"/>
                          </a:solidFill>
                        </a:rPr>
                        <a:t> &amp; CHOICE</a:t>
                      </a:r>
                      <a:endParaRPr sz="1000" b="1" dirty="0">
                        <a:solidFill>
                          <a:schemeClr val="bg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Choices</a:t>
                      </a:r>
                      <a:r>
                        <a:rPr lang="en-GB" sz="1000" baseline="0" dirty="0"/>
                        <a:t> must be made about how scarce resources are allocated between different uses. </a:t>
                      </a:r>
                      <a:endParaRPr sz="1000" dirty="0"/>
                    </a:p>
                  </a:txBody>
                  <a:tcPr marL="91450" marR="91450" marT="45725" marB="45725">
                    <a:solidFill>
                      <a:srgbClr val="DDEAF6"/>
                    </a:solidFill>
                  </a:tcPr>
                </a:tc>
                <a:extLst>
                  <a:ext uri="{0D108BD9-81ED-4DB2-BD59-A6C34878D82A}">
                    <a16:rowId xmlns:a16="http://schemas.microsoft.com/office/drawing/2014/main" val="10002"/>
                  </a:ext>
                </a:extLst>
              </a:tr>
              <a:tr h="2419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CHOICES &amp; OPPORTUNITY COST</a:t>
                      </a:r>
                      <a:endParaRPr sz="1000" b="1" dirty="0">
                        <a:solidFill>
                          <a:schemeClr val="bg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Choices</a:t>
                      </a:r>
                      <a:r>
                        <a:rPr lang="en-GB" sz="1000" baseline="0" dirty="0"/>
                        <a:t> have an opportunity cost.</a:t>
                      </a:r>
                      <a:endParaRPr sz="1000" dirty="0"/>
                    </a:p>
                  </a:txBody>
                  <a:tcPr marL="91450" marR="91450" marT="45725" marB="45725">
                    <a:solidFill>
                      <a:srgbClr val="F2F2F2"/>
                    </a:solidFill>
                  </a:tcPr>
                </a:tc>
                <a:extLst>
                  <a:ext uri="{0D108BD9-81ED-4DB2-BD59-A6C34878D82A}">
                    <a16:rowId xmlns:a16="http://schemas.microsoft.com/office/drawing/2014/main" val="10003"/>
                  </a:ext>
                </a:extLst>
              </a:tr>
              <a:tr h="24970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OPPORTUNITY</a:t>
                      </a:r>
                      <a:r>
                        <a:rPr lang="en-GB" sz="1000" b="1" baseline="0" dirty="0">
                          <a:solidFill>
                            <a:schemeClr val="bg1"/>
                          </a:solidFill>
                        </a:rPr>
                        <a:t> COST</a:t>
                      </a:r>
                      <a:endParaRPr sz="1000" b="1" dirty="0">
                        <a:solidFill>
                          <a:schemeClr val="bg1"/>
                        </a:solidFill>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b="0" i="0" dirty="0">
                          <a:solidFill>
                            <a:schemeClr val="dk1"/>
                          </a:solidFill>
                          <a:latin typeface="Calibri"/>
                          <a:ea typeface="Calibri"/>
                          <a:cs typeface="Calibri"/>
                          <a:sym typeface="Calibri"/>
                        </a:rPr>
                        <a:t>The next best alternative foregone.</a:t>
                      </a:r>
                      <a:endParaRPr lang="en-GB" sz="1000" b="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4"/>
                  </a:ext>
                </a:extLst>
              </a:tr>
            </a:tbl>
          </a:graphicData>
        </a:graphic>
      </p:graphicFrame>
      <p:sp>
        <p:nvSpPr>
          <p:cNvPr id="3" name="Rectangle 2">
            <a:extLst>
              <a:ext uri="{FF2B5EF4-FFF2-40B4-BE49-F238E27FC236}">
                <a16:creationId xmlns:a16="http://schemas.microsoft.com/office/drawing/2014/main" id="{1F6B606A-7319-EC2B-78B2-B54AF2347EF5}"/>
              </a:ext>
            </a:extLst>
          </p:cNvPr>
          <p:cNvSpPr/>
          <p:nvPr/>
        </p:nvSpPr>
        <p:spPr>
          <a:xfrm>
            <a:off x="77386" y="5840963"/>
            <a:ext cx="11981239" cy="88616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Stretch and Challenge Activities </a:t>
            </a:r>
          </a:p>
          <a:p>
            <a:pPr algn="ctr"/>
            <a:r>
              <a:rPr lang="en-GB" dirty="0"/>
              <a:t>Additional Reading</a:t>
            </a:r>
          </a:p>
          <a:p>
            <a:pPr algn="ctr"/>
            <a:r>
              <a:rPr lang="en-GB" dirty="0"/>
              <a:t>Extension Activities</a:t>
            </a:r>
          </a:p>
        </p:txBody>
      </p:sp>
    </p:spTree>
    <p:extLst>
      <p:ext uri="{BB962C8B-B14F-4D97-AF65-F5344CB8AC3E}">
        <p14:creationId xmlns:p14="http://schemas.microsoft.com/office/powerpoint/2010/main" val="19267083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100"/>
        <p:cNvGrpSpPr/>
        <p:nvPr/>
      </p:nvGrpSpPr>
      <p:grpSpPr>
        <a:xfrm>
          <a:off x="0" y="0"/>
          <a:ext cx="0" cy="0"/>
          <a:chOff x="0" y="0"/>
          <a:chExt cx="0" cy="0"/>
        </a:xfrm>
      </p:grpSpPr>
      <p:graphicFrame>
        <p:nvGraphicFramePr>
          <p:cNvPr id="101" name="Shape 101"/>
          <p:cNvGraphicFramePr/>
          <p:nvPr/>
        </p:nvGraphicFramePr>
        <p:xfrm>
          <a:off x="6158429" y="0"/>
          <a:ext cx="6033575" cy="4433425"/>
        </p:xfrm>
        <a:graphic>
          <a:graphicData uri="http://schemas.openxmlformats.org/drawingml/2006/table">
            <a:tbl>
              <a:tblPr firstRow="1" bandRow="1">
                <a:noFill/>
              </a:tblPr>
              <a:tblGrid>
                <a:gridCol w="1121950">
                  <a:extLst>
                    <a:ext uri="{9D8B030D-6E8A-4147-A177-3AD203B41FA5}">
                      <a16:colId xmlns:a16="http://schemas.microsoft.com/office/drawing/2014/main" val="20000"/>
                    </a:ext>
                  </a:extLst>
                </a:gridCol>
                <a:gridCol w="4911625">
                  <a:extLst>
                    <a:ext uri="{9D8B030D-6E8A-4147-A177-3AD203B41FA5}">
                      <a16:colId xmlns:a16="http://schemas.microsoft.com/office/drawing/2014/main" val="20001"/>
                    </a:ext>
                  </a:extLst>
                </a:gridCol>
              </a:tblGrid>
              <a:tr h="288075">
                <a:tc gridSpan="2">
                  <a:txBody>
                    <a:bodyPr/>
                    <a:lstStyle/>
                    <a:p>
                      <a:pPr marL="0" marR="0" lvl="0" indent="0" algn="ctr" rtl="0">
                        <a:spcBef>
                          <a:spcPts val="0"/>
                        </a:spcBef>
                        <a:spcAft>
                          <a:spcPts val="0"/>
                        </a:spcAft>
                        <a:buNone/>
                      </a:pPr>
                      <a:r>
                        <a:rPr lang="en-GB" sz="1200" b="1" dirty="0">
                          <a:solidFill>
                            <a:schemeClr val="bg1"/>
                          </a:solidFill>
                          <a:latin typeface="Calibri" panose="020F0502020204030204" pitchFamily="34" charset="0"/>
                          <a:cs typeface="Calibri" panose="020F0502020204030204" pitchFamily="34" charset="0"/>
                        </a:rPr>
                        <a:t>3.1.2.2. INCOME ELASTICITY OF DEMAND (YED)</a:t>
                      </a:r>
                      <a:endParaRPr sz="12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93850">
                <a:tc gridSpan="2">
                  <a:txBody>
                    <a:bodyPr/>
                    <a:lstStyle/>
                    <a:p>
                      <a:pPr marL="0" marR="0" lvl="0" indent="0" algn="l" rtl="0">
                        <a:spcBef>
                          <a:spcPts val="0"/>
                        </a:spcBef>
                        <a:spcAft>
                          <a:spcPts val="0"/>
                        </a:spcAft>
                        <a:buNone/>
                      </a:pPr>
                      <a:r>
                        <a:rPr lang="en-GB" sz="1000" b="0"/>
                        <a:t>Measures the responsiveness of demand following a change in income. </a:t>
                      </a:r>
                      <a:endParaRPr/>
                    </a:p>
                    <a:p>
                      <a:pPr marL="0" marR="0" lvl="0" indent="0" algn="l" rtl="0">
                        <a:spcBef>
                          <a:spcPts val="0"/>
                        </a:spcBef>
                        <a:spcAft>
                          <a:spcPts val="0"/>
                        </a:spcAft>
                        <a:buNone/>
                      </a:pPr>
                      <a:r>
                        <a:rPr lang="en-GB" sz="1000"/>
                        <a:t>Measured by the % change in QD / % change in income.</a:t>
                      </a:r>
                      <a:endParaRPr sz="1000"/>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965800">
                <a:tc>
                  <a:txBody>
                    <a:bodyPr/>
                    <a:lstStyle/>
                    <a:p>
                      <a:pPr marL="0" marR="0" lvl="0" indent="0" algn="l" rtl="0">
                        <a:spcBef>
                          <a:spcPts val="0"/>
                        </a:spcBef>
                        <a:spcAft>
                          <a:spcPts val="0"/>
                        </a:spcAft>
                        <a:buNone/>
                      </a:pPr>
                      <a:r>
                        <a:rPr lang="en-GB" sz="1000" b="1">
                          <a:solidFill>
                            <a:schemeClr val="lt1"/>
                          </a:solidFill>
                        </a:rPr>
                        <a:t>CO EFFICIENT VALUES</a:t>
                      </a:r>
                      <a:endParaRPr sz="1000" b="1">
                        <a:solidFill>
                          <a:schemeClr val="lt1"/>
                        </a:solidFill>
                      </a:endParaRPr>
                    </a:p>
                  </a:txBody>
                  <a:tcPr marL="91450" marR="91450" marT="45725" marB="45725">
                    <a:solidFill>
                      <a:schemeClr val="dk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b="1"/>
                        <a:t>POSITIVE YED</a:t>
                      </a:r>
                      <a:r>
                        <a:rPr lang="en-GB" sz="1000"/>
                        <a:t> represents NORMAL GOODS. E.g. Branded consumer goods. </a:t>
                      </a:r>
                      <a:r>
                        <a:rPr lang="en-GB" sz="1000" b="0" i="0">
                          <a:solidFill>
                            <a:schemeClr val="dk1"/>
                          </a:solidFill>
                          <a:latin typeface="Calibri"/>
                          <a:ea typeface="Calibri"/>
                          <a:cs typeface="Calibri"/>
                          <a:sym typeface="Calibri"/>
                        </a:rPr>
                        <a:t>So as consumers' income rises more is demanded at each price i.e. there is an outward shift of the demand curve</a:t>
                      </a:r>
                      <a:endParaRPr sz="1000"/>
                    </a:p>
                    <a:p>
                      <a:pPr marL="171450" marR="0" lvl="0" indent="-171450" algn="l" rtl="0">
                        <a:lnSpc>
                          <a:spcPct val="100000"/>
                        </a:lnSpc>
                        <a:spcBef>
                          <a:spcPts val="0"/>
                        </a:spcBef>
                        <a:spcAft>
                          <a:spcPts val="0"/>
                        </a:spcAft>
                        <a:buClr>
                          <a:schemeClr val="dk1"/>
                        </a:buClr>
                        <a:buSzPts val="1000"/>
                        <a:buFont typeface="Arial"/>
                        <a:buChar char="•"/>
                      </a:pPr>
                      <a:r>
                        <a:rPr lang="en-GB" sz="1000" b="1"/>
                        <a:t>NEGATIVE YED</a:t>
                      </a:r>
                      <a:r>
                        <a:rPr lang="en-GB" sz="1000"/>
                        <a:t> represents INFERIOR GOODS. Here, </a:t>
                      </a:r>
                      <a:r>
                        <a:rPr lang="en-GB" sz="1000" b="0" i="0">
                          <a:solidFill>
                            <a:schemeClr val="dk1"/>
                          </a:solidFill>
                          <a:latin typeface="Calibri"/>
                          <a:ea typeface="Calibri"/>
                          <a:cs typeface="Calibri"/>
                          <a:sym typeface="Calibri"/>
                        </a:rPr>
                        <a:t>demand falls as income rises. </a:t>
                      </a:r>
                      <a:r>
                        <a:rPr lang="en-GB" sz="1000"/>
                        <a:t>E.g. Value brand products. </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A YED value between </a:t>
                      </a:r>
                      <a:r>
                        <a:rPr lang="en-GB" sz="1000" b="1"/>
                        <a:t>0 </a:t>
                      </a:r>
                      <a:r>
                        <a:rPr lang="en-GB" sz="1000" b="0"/>
                        <a:t>&amp;</a:t>
                      </a:r>
                      <a:r>
                        <a:rPr lang="en-GB" sz="1000" b="1"/>
                        <a:t> +1 </a:t>
                      </a:r>
                      <a:r>
                        <a:rPr lang="en-GB" sz="1000"/>
                        <a:t>is likely to mean necessity products e.g. fuel. </a:t>
                      </a:r>
                      <a:endParaRPr/>
                    </a:p>
                  </a:txBody>
                  <a:tcPr marL="91450" marR="91450" marT="45725" marB="45725">
                    <a:solidFill>
                      <a:srgbClr val="F2F2F2"/>
                    </a:solidFill>
                  </a:tcPr>
                </a:tc>
                <a:extLst>
                  <a:ext uri="{0D108BD9-81ED-4DB2-BD59-A6C34878D82A}">
                    <a16:rowId xmlns:a16="http://schemas.microsoft.com/office/drawing/2014/main" val="10002"/>
                  </a:ext>
                </a:extLst>
              </a:tr>
              <a:tr h="392025">
                <a:tc>
                  <a:txBody>
                    <a:bodyPr/>
                    <a:lstStyle/>
                    <a:p>
                      <a:pPr marL="0" marR="0" lvl="0" indent="0" algn="l" rtl="0">
                        <a:spcBef>
                          <a:spcPts val="0"/>
                        </a:spcBef>
                        <a:spcAft>
                          <a:spcPts val="0"/>
                        </a:spcAft>
                        <a:buNone/>
                      </a:pPr>
                      <a:r>
                        <a:rPr lang="en-GB" sz="1000" b="1">
                          <a:solidFill>
                            <a:schemeClr val="lt1"/>
                          </a:solidFill>
                        </a:rPr>
                        <a:t>IMPACT ON DEMAND</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GB" sz="1000"/>
                        <a:t>An increase or decrease in income will lead to </a:t>
                      </a:r>
                      <a:r>
                        <a:rPr lang="en-GB" sz="1000" b="1"/>
                        <a:t>A SHIFT IN DEMAND</a:t>
                      </a:r>
                      <a:endParaRPr/>
                    </a:p>
                  </a:txBody>
                  <a:tcPr marL="91450" marR="91450" marT="45725" marB="45725">
                    <a:solidFill>
                      <a:srgbClr val="DDEAF6"/>
                    </a:solidFill>
                  </a:tcPr>
                </a:tc>
                <a:extLst>
                  <a:ext uri="{0D108BD9-81ED-4DB2-BD59-A6C34878D82A}">
                    <a16:rowId xmlns:a16="http://schemas.microsoft.com/office/drawing/2014/main" val="10003"/>
                  </a:ext>
                </a:extLst>
              </a:tr>
              <a:tr h="4829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LUXURY GOODS &amp; YED</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 income elasticity of demand is usually strongly positive for luxury goods such as </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Fine wines and spirits, high quality chocolates and luxury holidays overseas.</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Sports cars, Consumer durables - audio visual equipment, smart-phones</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Sports and leisure facilities (including gym membership and exclusive sports clubs).</a:t>
                      </a:r>
                      <a:endParaRPr dirty="0"/>
                    </a:p>
                  </a:txBody>
                  <a:tcPr marL="91450" marR="91450" marT="45725" marB="45725"/>
                </a:tc>
                <a:extLst>
                  <a:ext uri="{0D108BD9-81ED-4DB2-BD59-A6C34878D82A}">
                    <a16:rowId xmlns:a16="http://schemas.microsoft.com/office/drawing/2014/main" val="10004"/>
                  </a:ext>
                </a:extLst>
              </a:tr>
              <a:tr h="3901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NESCESSITY GOODS &amp; YED</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In contrast, income elasticity of demand is lower for Staple food products such as bread, vegetables and frozen foods, Mass transport (bus and rail), Beer and takeaway pizza!  </a:t>
                      </a:r>
                      <a:endParaRPr/>
                    </a:p>
                  </a:txBody>
                  <a:tcPr marL="91450" marR="91450" marT="45725" marB="45725">
                    <a:solidFill>
                      <a:srgbClr val="DDEAF6"/>
                    </a:solidFill>
                  </a:tcPr>
                </a:tc>
                <a:extLst>
                  <a:ext uri="{0D108BD9-81ED-4DB2-BD59-A6C34878D82A}">
                    <a16:rowId xmlns:a16="http://schemas.microsoft.com/office/drawing/2014/main" val="10005"/>
                  </a:ext>
                </a:extLst>
              </a:tr>
              <a:tr h="2319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INFERIOR GOODS</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Income elasticity of demand is negative (inferior) for cigarettes and urban bus services.</a:t>
                      </a:r>
                      <a:endParaRPr/>
                    </a:p>
                  </a:txBody>
                  <a:tcPr marL="91450" marR="91450" marT="45725" marB="45725">
                    <a:solidFill>
                      <a:srgbClr val="F2F2F2"/>
                    </a:solidFill>
                  </a:tcPr>
                </a:tc>
                <a:extLst>
                  <a:ext uri="{0D108BD9-81ED-4DB2-BD59-A6C34878D82A}">
                    <a16:rowId xmlns:a16="http://schemas.microsoft.com/office/drawing/2014/main" val="10006"/>
                  </a:ext>
                </a:extLst>
              </a:tr>
              <a:tr h="8152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latin typeface="Calibri"/>
                          <a:ea typeface="Calibri"/>
                          <a:cs typeface="Calibri"/>
                          <a:sym typeface="Calibri"/>
                        </a:rPr>
                        <a:t>BUSINESS USE OF YED</a:t>
                      </a:r>
                      <a:endParaRPr/>
                    </a:p>
                    <a:p>
                      <a:pPr marL="0" marR="0" lvl="0" indent="0" algn="l" rtl="0">
                        <a:lnSpc>
                          <a:spcPct val="100000"/>
                        </a:lnSpc>
                        <a:spcBef>
                          <a:spcPts val="0"/>
                        </a:spcBef>
                        <a:spcAft>
                          <a:spcPts val="0"/>
                        </a:spcAft>
                        <a:buClr>
                          <a:schemeClr val="dk1"/>
                        </a:buClr>
                        <a:buSzPts val="1000"/>
                        <a:buFont typeface="Calibri"/>
                        <a:buNone/>
                      </a:pPr>
                      <a:endParaRPr sz="1000" b="1">
                        <a:solidFill>
                          <a:schemeClr val="lt1"/>
                        </a:solidFill>
                      </a:endParaRPr>
                    </a:p>
                  </a:txBody>
                  <a:tcPr marL="91450" marR="91450" marT="45725" marB="45725">
                    <a:solidFill>
                      <a:schemeClr val="dk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Helps firms predict the effect of an economic cycle on sales. </a:t>
                      </a:r>
                      <a:r>
                        <a:rPr lang="en-GB" sz="1000" b="1" i="0" dirty="0">
                          <a:solidFill>
                            <a:schemeClr val="dk1"/>
                          </a:solidFill>
                          <a:latin typeface="Calibri"/>
                          <a:ea typeface="Calibri"/>
                          <a:cs typeface="Calibri"/>
                          <a:sym typeface="Calibri"/>
                        </a:rPr>
                        <a:t>Luxury products</a:t>
                      </a:r>
                      <a:r>
                        <a:rPr lang="en-GB" sz="1000" b="0" i="0" dirty="0">
                          <a:solidFill>
                            <a:schemeClr val="dk1"/>
                          </a:solidFill>
                          <a:latin typeface="Calibri"/>
                          <a:ea typeface="Calibri"/>
                          <a:cs typeface="Calibri"/>
                          <a:sym typeface="Calibri"/>
                        </a:rPr>
                        <a:t> with high income elasticity see greater sales volatility over the business cycle than </a:t>
                      </a:r>
                      <a:r>
                        <a:rPr lang="en-GB" sz="1000" b="1" i="0" dirty="0">
                          <a:solidFill>
                            <a:schemeClr val="dk1"/>
                          </a:solidFill>
                          <a:latin typeface="Calibri"/>
                          <a:ea typeface="Calibri"/>
                          <a:cs typeface="Calibri"/>
                          <a:sym typeface="Calibri"/>
                        </a:rPr>
                        <a:t>necessities</a:t>
                      </a:r>
                      <a:r>
                        <a:rPr lang="en-GB" sz="1000" b="0" i="0" dirty="0">
                          <a:solidFill>
                            <a:schemeClr val="dk1"/>
                          </a:solidFill>
                          <a:latin typeface="Calibri"/>
                          <a:ea typeface="Calibri"/>
                          <a:cs typeface="Calibri"/>
                          <a:sym typeface="Calibri"/>
                        </a:rPr>
                        <a:t> where demand from consumers is less sensitive to changes in the cycle.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They could also choose to locate in areas of high or low incomes depending upon whether they sell LUXURY or INFERIOR GOODS or expand their product range to cater for a different consumer group e.g. Lidl Deluxe. </a:t>
                      </a:r>
                      <a:endParaRPr sz="800" dirty="0"/>
                    </a:p>
                  </a:txBody>
                  <a:tcPr marL="91450" marR="91450" marT="45725" marB="45725">
                    <a:solidFill>
                      <a:srgbClr val="DDEAF6"/>
                    </a:solidFill>
                  </a:tcPr>
                </a:tc>
                <a:extLst>
                  <a:ext uri="{0D108BD9-81ED-4DB2-BD59-A6C34878D82A}">
                    <a16:rowId xmlns:a16="http://schemas.microsoft.com/office/drawing/2014/main" val="10007"/>
                  </a:ext>
                </a:extLst>
              </a:tr>
            </a:tbl>
          </a:graphicData>
        </a:graphic>
      </p:graphicFrame>
      <p:graphicFrame>
        <p:nvGraphicFramePr>
          <p:cNvPr id="102" name="Shape 102"/>
          <p:cNvGraphicFramePr/>
          <p:nvPr/>
        </p:nvGraphicFramePr>
        <p:xfrm>
          <a:off x="0" y="0"/>
          <a:ext cx="6162800" cy="3957330"/>
        </p:xfrm>
        <a:graphic>
          <a:graphicData uri="http://schemas.openxmlformats.org/drawingml/2006/table">
            <a:tbl>
              <a:tblPr firstRow="1" bandRow="1">
                <a:noFill/>
              </a:tblPr>
              <a:tblGrid>
                <a:gridCol w="1220650">
                  <a:extLst>
                    <a:ext uri="{9D8B030D-6E8A-4147-A177-3AD203B41FA5}">
                      <a16:colId xmlns:a16="http://schemas.microsoft.com/office/drawing/2014/main" val="20000"/>
                    </a:ext>
                  </a:extLst>
                </a:gridCol>
                <a:gridCol w="4942150">
                  <a:extLst>
                    <a:ext uri="{9D8B030D-6E8A-4147-A177-3AD203B41FA5}">
                      <a16:colId xmlns:a16="http://schemas.microsoft.com/office/drawing/2014/main" val="20001"/>
                    </a:ext>
                  </a:extLst>
                </a:gridCol>
              </a:tblGrid>
              <a:tr h="262375">
                <a:tc gridSpan="2">
                  <a:txBody>
                    <a:bodyPr/>
                    <a:lstStyle/>
                    <a:p>
                      <a:pPr marL="0" marR="0" lvl="0" indent="0" algn="ctr" rtl="0">
                        <a:spcBef>
                          <a:spcPts val="0"/>
                        </a:spcBef>
                        <a:spcAft>
                          <a:spcPts val="0"/>
                        </a:spcAft>
                        <a:buNone/>
                      </a:pPr>
                      <a:r>
                        <a:rPr lang="en-GB" sz="1200" b="1" dirty="0">
                          <a:solidFill>
                            <a:schemeClr val="bg1"/>
                          </a:solidFill>
                          <a:latin typeface="Calibri" panose="020F0502020204030204" pitchFamily="34" charset="0"/>
                          <a:cs typeface="Calibri" panose="020F0502020204030204" pitchFamily="34" charset="0"/>
                        </a:rPr>
                        <a:t>3.1.2.2.</a:t>
                      </a:r>
                      <a:r>
                        <a:rPr lang="en-GB" sz="1200" b="1" baseline="0" dirty="0">
                          <a:solidFill>
                            <a:schemeClr val="bg1"/>
                          </a:solidFill>
                          <a:latin typeface="Calibri" panose="020F0502020204030204" pitchFamily="34" charset="0"/>
                          <a:cs typeface="Calibri" panose="020F0502020204030204" pitchFamily="34" charset="0"/>
                        </a:rPr>
                        <a:t> </a:t>
                      </a:r>
                      <a:r>
                        <a:rPr lang="en-GB" sz="1200" b="1" dirty="0">
                          <a:solidFill>
                            <a:schemeClr val="bg1"/>
                          </a:solidFill>
                          <a:latin typeface="Calibri" panose="020F0502020204030204" pitchFamily="34" charset="0"/>
                          <a:cs typeface="Calibri" panose="020F0502020204030204" pitchFamily="34" charset="0"/>
                        </a:rPr>
                        <a:t>PRICE ELASTICITY OF DEMAND (PED)</a:t>
                      </a:r>
                      <a:endParaRPr sz="12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99950">
                <a:tc gridSpan="2">
                  <a:txBody>
                    <a:bodyPr/>
                    <a:lstStyle/>
                    <a:p>
                      <a:pPr marL="0" marR="0" lvl="0" indent="0" algn="l" rtl="0">
                        <a:spcBef>
                          <a:spcPts val="0"/>
                        </a:spcBef>
                        <a:spcAft>
                          <a:spcPts val="0"/>
                        </a:spcAft>
                        <a:buNone/>
                      </a:pPr>
                      <a:r>
                        <a:rPr lang="en-GB" sz="1000"/>
                        <a:t>Measures the responsiveness of demand following a change in price.  INVERSE relationship means NEGATIVE PED.</a:t>
                      </a:r>
                      <a:endParaRPr sz="1000"/>
                    </a:p>
                    <a:p>
                      <a:pPr marL="0" marR="0" lvl="0" indent="0" algn="l" rtl="0">
                        <a:spcBef>
                          <a:spcPts val="0"/>
                        </a:spcBef>
                        <a:spcAft>
                          <a:spcPts val="0"/>
                        </a:spcAft>
                        <a:buNone/>
                      </a:pPr>
                      <a:r>
                        <a:rPr lang="en-GB" sz="1000"/>
                        <a:t>Measured by the % change in QD / % change in price. </a:t>
                      </a:r>
                      <a:endParaRPr sz="1000"/>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39995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CO EFFICIENT VALUES</a:t>
                      </a:r>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dirty="0"/>
                        <a:t>&gt; -1 means </a:t>
                      </a:r>
                      <a:r>
                        <a:rPr lang="en-GB" sz="1000" b="1" dirty="0"/>
                        <a:t>price elastic </a:t>
                      </a:r>
                      <a:r>
                        <a:rPr lang="en-GB" sz="1000" dirty="0"/>
                        <a:t>(sensitive).  A small change in price causes a large change in QD.</a:t>
                      </a:r>
                      <a:endParaRPr dirty="0"/>
                    </a:p>
                    <a:p>
                      <a:pPr marL="0" marR="0" lvl="0" indent="0" algn="l" rtl="0">
                        <a:spcBef>
                          <a:spcPts val="0"/>
                        </a:spcBef>
                        <a:spcAft>
                          <a:spcPts val="0"/>
                        </a:spcAft>
                        <a:buClr>
                          <a:schemeClr val="dk1"/>
                        </a:buClr>
                        <a:buSzPts val="1000"/>
                        <a:buFont typeface="Noto Sans Symbols"/>
                        <a:buNone/>
                      </a:pPr>
                      <a:r>
                        <a:rPr lang="en-GB" sz="1000" dirty="0"/>
                        <a:t>0 to -1 means </a:t>
                      </a:r>
                      <a:r>
                        <a:rPr lang="en-GB" sz="1000" b="1" dirty="0"/>
                        <a:t>price inelastic </a:t>
                      </a:r>
                      <a:r>
                        <a:rPr lang="en-GB" sz="1000" dirty="0"/>
                        <a:t>(insensitive). A change in prices causes a smaller impact on QD. </a:t>
                      </a:r>
                      <a:endParaRPr sz="1000" dirty="0"/>
                    </a:p>
                  </a:txBody>
                  <a:tcPr marL="91450" marR="91450" marT="45725" marB="45725">
                    <a:solidFill>
                      <a:srgbClr val="F2F2F2"/>
                    </a:solidFill>
                  </a:tcPr>
                </a:tc>
                <a:extLst>
                  <a:ext uri="{0D108BD9-81ED-4DB2-BD59-A6C34878D82A}">
                    <a16:rowId xmlns:a16="http://schemas.microsoft.com/office/drawing/2014/main" val="10002"/>
                  </a:ext>
                </a:extLst>
              </a:tr>
              <a:tr h="39995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IMPACT ON DEMAND</a:t>
                      </a:r>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a:t>PRICE CHANGES CAUSE </a:t>
                      </a:r>
                      <a:r>
                        <a:rPr lang="en-GB" sz="1000" b="1"/>
                        <a:t>A MOVEMENT ALONG </a:t>
                      </a:r>
                      <a:r>
                        <a:rPr lang="en-GB" sz="1000"/>
                        <a:t>THE DEMAND CURVE</a:t>
                      </a:r>
                      <a:endParaRPr/>
                    </a:p>
                  </a:txBody>
                  <a:tcPr marL="91450" marR="91450" marT="45725" marB="45725">
                    <a:solidFill>
                      <a:srgbClr val="DDEAF6"/>
                    </a:solidFill>
                  </a:tcPr>
                </a:tc>
                <a:extLst>
                  <a:ext uri="{0D108BD9-81ED-4DB2-BD59-A6C34878D82A}">
                    <a16:rowId xmlns:a16="http://schemas.microsoft.com/office/drawing/2014/main" val="10003"/>
                  </a:ext>
                </a:extLst>
              </a:tr>
              <a:tr h="116910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DETERMINANTS OF PED - SPLAT</a:t>
                      </a:r>
                      <a:endParaRPr/>
                    </a:p>
                    <a:p>
                      <a:pPr marL="0" marR="0" lvl="0" indent="0" algn="l" rtl="0">
                        <a:lnSpc>
                          <a:spcPct val="100000"/>
                        </a:lnSpc>
                        <a:spcBef>
                          <a:spcPts val="0"/>
                        </a:spcBef>
                        <a:spcAft>
                          <a:spcPts val="0"/>
                        </a:spcAft>
                        <a:buClr>
                          <a:schemeClr val="dk1"/>
                        </a:buClr>
                        <a:buSzPts val="1000"/>
                        <a:buFont typeface="Arial"/>
                        <a:buNone/>
                      </a:pPr>
                      <a:endParaRPr sz="1000" b="1">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a:t>The number of close substitutes for a good </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The % of a consumer's income allocated to spending on the good </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The degree of necessity or whether the good is a luxury </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Whether the good is addictive</a:t>
                      </a:r>
                      <a:endParaRPr/>
                    </a:p>
                    <a:p>
                      <a:pPr marL="228600" marR="0" lvl="0" indent="-228600" algn="l" rtl="0">
                        <a:spcBef>
                          <a:spcPts val="0"/>
                        </a:spcBef>
                        <a:spcAft>
                          <a:spcPts val="0"/>
                        </a:spcAft>
                        <a:buClr>
                          <a:schemeClr val="dk1"/>
                        </a:buClr>
                        <a:buSzPts val="1000"/>
                        <a:buFont typeface="Calibri"/>
                        <a:buAutoNum type="arabicPeriod"/>
                      </a:pPr>
                      <a:r>
                        <a:rPr lang="en-GB" sz="1000" b="0"/>
                        <a:t>The time period allowed following a price change </a:t>
                      </a:r>
                      <a:endParaRPr/>
                    </a:p>
                    <a:p>
                      <a:pPr marL="228600" marR="0" lvl="0" indent="-228600" algn="l" rtl="0">
                        <a:spcBef>
                          <a:spcPts val="0"/>
                        </a:spcBef>
                        <a:spcAft>
                          <a:spcPts val="0"/>
                        </a:spcAft>
                        <a:buClr>
                          <a:schemeClr val="dk1"/>
                        </a:buClr>
                        <a:buSzPts val="1000"/>
                        <a:buFont typeface="Calibri"/>
                        <a:buAutoNum type="arabicPeriod"/>
                      </a:pPr>
                      <a:r>
                        <a:rPr lang="en-GB" sz="1000" b="0"/>
                        <a:t>Peak and off-peak demand </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The cost of switching between products.</a:t>
                      </a:r>
                      <a:endParaRPr/>
                    </a:p>
                  </a:txBody>
                  <a:tcPr marL="91450" marR="91450" marT="45725" marB="45725">
                    <a:solidFill>
                      <a:srgbClr val="F2F2F2"/>
                    </a:solidFill>
                  </a:tcPr>
                </a:tc>
                <a:extLst>
                  <a:ext uri="{0D108BD9-81ED-4DB2-BD59-A6C34878D82A}">
                    <a16:rowId xmlns:a16="http://schemas.microsoft.com/office/drawing/2014/main" val="10004"/>
                  </a:ext>
                </a:extLst>
              </a:tr>
              <a:tr h="131405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BUSINESS USE OF PED</a:t>
                      </a:r>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The effect of a change in price on the total revenue &amp; expenditure on a product</a:t>
                      </a:r>
                      <a:endParaRPr dirty="0"/>
                    </a:p>
                    <a:p>
                      <a:pPr marL="171450" marR="0" lvl="0" indent="-171450" algn="l" rtl="0">
                        <a:spcBef>
                          <a:spcPts val="0"/>
                        </a:spcBef>
                        <a:spcAft>
                          <a:spcPts val="0"/>
                        </a:spcAft>
                        <a:buClr>
                          <a:schemeClr val="dk1"/>
                        </a:buClr>
                        <a:buSzPts val="1000"/>
                        <a:buFont typeface="Arial"/>
                        <a:buChar char="•"/>
                      </a:pPr>
                      <a:r>
                        <a:rPr lang="en-GB" sz="1000" dirty="0"/>
                        <a:t>The effect of a </a:t>
                      </a:r>
                      <a:r>
                        <a:rPr lang="en-GB" sz="1000" b="1" dirty="0"/>
                        <a:t>change in an indirect tax (</a:t>
                      </a:r>
                      <a:r>
                        <a:rPr lang="en-GB" sz="1000" b="1" dirty="0" err="1"/>
                        <a:t>e.g</a:t>
                      </a:r>
                      <a:r>
                        <a:rPr lang="en-GB" sz="1000" b="1" dirty="0"/>
                        <a:t> VAT, fuel or other duties)</a:t>
                      </a:r>
                      <a:r>
                        <a:rPr lang="en-GB" sz="1000" dirty="0"/>
                        <a:t> on price and quantity demanded and also whether the business is able to pass on some or all of the tax onto the consumer.</a:t>
                      </a:r>
                      <a:endParaRPr dirty="0"/>
                    </a:p>
                    <a:p>
                      <a:pPr marL="171450" marR="0" lvl="0" indent="-171450" algn="l" rtl="0">
                        <a:spcBef>
                          <a:spcPts val="0"/>
                        </a:spcBef>
                        <a:spcAft>
                          <a:spcPts val="0"/>
                        </a:spcAft>
                        <a:buClr>
                          <a:schemeClr val="dk1"/>
                        </a:buClr>
                        <a:buSzPts val="1000"/>
                        <a:buFont typeface="Arial"/>
                        <a:buChar char="•"/>
                      </a:pPr>
                      <a:r>
                        <a:rPr lang="en-GB" sz="1000" dirty="0"/>
                        <a:t>Information on the PED can be used by a business as part of a policy of </a:t>
                      </a:r>
                      <a:r>
                        <a:rPr lang="en-GB" sz="1000" b="1" dirty="0"/>
                        <a:t>price discrimination</a:t>
                      </a:r>
                      <a:r>
                        <a:rPr lang="en-GB" sz="1000" dirty="0"/>
                        <a:t>. This is where a business decides to charge different prices for the same product to different segments of the market e.g. peak and off peak rail travel.</a:t>
                      </a:r>
                      <a:endParaRPr dirty="0"/>
                    </a:p>
                    <a:p>
                      <a:pPr marL="171450" marR="0" lvl="0" indent="-171450" algn="l" rtl="0">
                        <a:spcBef>
                          <a:spcPts val="0"/>
                        </a:spcBef>
                        <a:spcAft>
                          <a:spcPts val="0"/>
                        </a:spcAft>
                        <a:buClr>
                          <a:schemeClr val="dk1"/>
                        </a:buClr>
                        <a:buSzPts val="1000"/>
                        <a:buFont typeface="Arial"/>
                        <a:buChar char="•"/>
                      </a:pPr>
                      <a:r>
                        <a:rPr lang="en-GB" sz="1000" dirty="0"/>
                        <a:t>To estimate the impact of price discounts on given products</a:t>
                      </a:r>
                      <a:endParaRPr dirty="0"/>
                    </a:p>
                  </a:txBody>
                  <a:tcPr marL="91450" marR="91450" marT="45725" marB="45725">
                    <a:solidFill>
                      <a:srgbClr val="DDEAF6"/>
                    </a:solidFill>
                  </a:tcPr>
                </a:tc>
                <a:extLst>
                  <a:ext uri="{0D108BD9-81ED-4DB2-BD59-A6C34878D82A}">
                    <a16:rowId xmlns:a16="http://schemas.microsoft.com/office/drawing/2014/main" val="10005"/>
                  </a:ext>
                </a:extLst>
              </a:tr>
            </a:tbl>
          </a:graphicData>
        </a:graphic>
      </p:graphicFrame>
      <p:pic>
        <p:nvPicPr>
          <p:cNvPr id="103" name="Shape 103"/>
          <p:cNvPicPr preferRelativeResize="0"/>
          <p:nvPr/>
        </p:nvPicPr>
        <p:blipFill rotWithShape="1">
          <a:blip r:embed="rId3">
            <a:alphaModFix/>
          </a:blip>
          <a:srcRect/>
          <a:stretch/>
        </p:blipFill>
        <p:spPr>
          <a:xfrm>
            <a:off x="0" y="4585824"/>
            <a:ext cx="3067050" cy="2272176"/>
          </a:xfrm>
          <a:prstGeom prst="rect">
            <a:avLst/>
          </a:prstGeom>
          <a:noFill/>
          <a:ln>
            <a:noFill/>
          </a:ln>
        </p:spPr>
      </p:pic>
      <p:pic>
        <p:nvPicPr>
          <p:cNvPr id="104" name="Shape 104"/>
          <p:cNvPicPr preferRelativeResize="0"/>
          <p:nvPr/>
        </p:nvPicPr>
        <p:blipFill rotWithShape="1">
          <a:blip r:embed="rId4">
            <a:alphaModFix/>
          </a:blip>
          <a:srcRect/>
          <a:stretch/>
        </p:blipFill>
        <p:spPr>
          <a:xfrm>
            <a:off x="3067050" y="4585824"/>
            <a:ext cx="4060260" cy="2272175"/>
          </a:xfrm>
          <a:prstGeom prst="rect">
            <a:avLst/>
          </a:prstGeom>
          <a:noFill/>
          <a:ln>
            <a:noFill/>
          </a:ln>
        </p:spPr>
      </p:pic>
      <p:pic>
        <p:nvPicPr>
          <p:cNvPr id="105" name="Shape 105"/>
          <p:cNvPicPr preferRelativeResize="0"/>
          <p:nvPr/>
        </p:nvPicPr>
        <p:blipFill rotWithShape="1">
          <a:blip r:embed="rId5">
            <a:alphaModFix/>
          </a:blip>
          <a:srcRect/>
          <a:stretch/>
        </p:blipFill>
        <p:spPr>
          <a:xfrm>
            <a:off x="7127310" y="4585825"/>
            <a:ext cx="5064690" cy="2272175"/>
          </a:xfrm>
          <a:prstGeom prst="rect">
            <a:avLst/>
          </a:prstGeom>
          <a:noFill/>
          <a:ln>
            <a:noFill/>
          </a:ln>
        </p:spPr>
      </p:pic>
    </p:spTree>
    <p:extLst>
      <p:ext uri="{BB962C8B-B14F-4D97-AF65-F5344CB8AC3E}">
        <p14:creationId xmlns:p14="http://schemas.microsoft.com/office/powerpoint/2010/main" val="38417741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109"/>
        <p:cNvGrpSpPr/>
        <p:nvPr/>
      </p:nvGrpSpPr>
      <p:grpSpPr>
        <a:xfrm>
          <a:off x="0" y="0"/>
          <a:ext cx="0" cy="0"/>
          <a:chOff x="0" y="0"/>
          <a:chExt cx="0" cy="0"/>
        </a:xfrm>
      </p:grpSpPr>
      <p:graphicFrame>
        <p:nvGraphicFramePr>
          <p:cNvPr id="111" name="Shape 111"/>
          <p:cNvGraphicFramePr/>
          <p:nvPr/>
        </p:nvGraphicFramePr>
        <p:xfrm>
          <a:off x="124853" y="33911"/>
          <a:ext cx="6323571" cy="2979480"/>
        </p:xfrm>
        <a:graphic>
          <a:graphicData uri="http://schemas.openxmlformats.org/drawingml/2006/table">
            <a:tbl>
              <a:tblPr firstRow="1" bandRow="1">
                <a:noFill/>
              </a:tblPr>
              <a:tblGrid>
                <a:gridCol w="1192147">
                  <a:extLst>
                    <a:ext uri="{9D8B030D-6E8A-4147-A177-3AD203B41FA5}">
                      <a16:colId xmlns:a16="http://schemas.microsoft.com/office/drawing/2014/main" val="20000"/>
                    </a:ext>
                  </a:extLst>
                </a:gridCol>
                <a:gridCol w="5131424">
                  <a:extLst>
                    <a:ext uri="{9D8B030D-6E8A-4147-A177-3AD203B41FA5}">
                      <a16:colId xmlns:a16="http://schemas.microsoft.com/office/drawing/2014/main" val="20001"/>
                    </a:ext>
                  </a:extLst>
                </a:gridCol>
              </a:tblGrid>
              <a:tr h="255280">
                <a:tc gridSpan="2">
                  <a:txBody>
                    <a:bodyPr/>
                    <a:lstStyle/>
                    <a:p>
                      <a:pPr marL="0" marR="0" lvl="0" indent="0" algn="ctr" rtl="0">
                        <a:spcBef>
                          <a:spcPts val="0"/>
                        </a:spcBef>
                        <a:spcAft>
                          <a:spcPts val="0"/>
                        </a:spcAft>
                        <a:buNone/>
                      </a:pPr>
                      <a:r>
                        <a:rPr lang="en-GB" sz="1200" b="1" dirty="0">
                          <a:solidFill>
                            <a:schemeClr val="bg1"/>
                          </a:solidFill>
                          <a:latin typeface="Calibri" panose="020F0502020204030204" pitchFamily="34" charset="0"/>
                          <a:cs typeface="Calibri" panose="020F0502020204030204" pitchFamily="34" charset="0"/>
                        </a:rPr>
                        <a:t>3.1.2.2. CROSS PRICE ELASTICITY OF DEMAND (XED)</a:t>
                      </a:r>
                      <a:endParaRPr sz="12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68733">
                <a:tc gridSpan="2">
                  <a:txBody>
                    <a:bodyPr/>
                    <a:lstStyle/>
                    <a:p>
                      <a:pPr marL="0" marR="0" lvl="0" indent="0" algn="l" rtl="0">
                        <a:spcBef>
                          <a:spcPts val="0"/>
                        </a:spcBef>
                        <a:spcAft>
                          <a:spcPts val="0"/>
                        </a:spcAft>
                        <a:buNone/>
                      </a:pPr>
                      <a:r>
                        <a:rPr lang="en-GB" sz="1000"/>
                        <a:t>Measures the responsiveness of demand for good A following a change in price of good B.  </a:t>
                      </a:r>
                      <a:endParaRPr/>
                    </a:p>
                    <a:p>
                      <a:pPr marL="0" marR="0" lvl="0" indent="0" algn="l" rtl="0">
                        <a:spcBef>
                          <a:spcPts val="0"/>
                        </a:spcBef>
                        <a:spcAft>
                          <a:spcPts val="0"/>
                        </a:spcAft>
                        <a:buNone/>
                      </a:pPr>
                      <a:r>
                        <a:rPr lang="en-GB" sz="1000"/>
                        <a:t>Measured by the % change in QD A / % change in price B. </a:t>
                      </a:r>
                      <a:endParaRPr sz="1000"/>
                    </a:p>
                  </a:txBody>
                  <a:tcPr marL="91450" marR="91450" marT="45725" marB="45725">
                    <a:lnB w="12700" cap="flat" cmpd="sng" algn="ctr">
                      <a:solidFill>
                        <a:schemeClr val="tx1"/>
                      </a:solidFill>
                      <a:prstDash val="solid"/>
                      <a:round/>
                      <a:headEnd type="none" w="med" len="med"/>
                      <a:tailEnd type="none" w="med" len="med"/>
                    </a:lnB>
                    <a:solidFill>
                      <a:srgbClr val="DDEAF6"/>
                    </a:solidFill>
                  </a:tcPr>
                </a:tc>
                <a:tc hMerge="1">
                  <a:txBody>
                    <a:bodyPr/>
                    <a:lstStyle/>
                    <a:p>
                      <a:endParaRPr lang="en-US"/>
                    </a:p>
                  </a:txBody>
                  <a:tcPr/>
                </a:tc>
                <a:extLst>
                  <a:ext uri="{0D108BD9-81ED-4DB2-BD59-A6C34878D82A}">
                    <a16:rowId xmlns:a16="http://schemas.microsoft.com/office/drawing/2014/main" val="10001"/>
                  </a:ext>
                </a:extLst>
              </a:tr>
              <a:tr h="51055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SUBSTITUTES &amp; XED</a:t>
                      </a:r>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POSITIVE VALUE means the products are SUBSTITUTES.  If the price of one product goes up the QD of another will fall e.g. Beef &amp; lamb. &gt;1 means close substitutes, &lt;1 weak substitutes. </a:t>
                      </a:r>
                      <a:endParaRPr dirty="0"/>
                    </a:p>
                  </a:txBody>
                  <a:tcPr marL="91450" marR="91450" marT="45725" marB="45725">
                    <a:lnL w="12700" cap="flat" cmpd="sng" algn="ctr">
                      <a:solidFill>
                        <a:schemeClr val="tx1"/>
                      </a:solidFill>
                      <a:prstDash val="solid"/>
                      <a:round/>
                      <a:headEnd type="none" w="med" len="med"/>
                      <a:tailEnd type="none" w="med" len="med"/>
                    </a:lnL>
                    <a:solidFill>
                      <a:srgbClr val="F2F2F2"/>
                    </a:solidFill>
                  </a:tcPr>
                </a:tc>
                <a:extLst>
                  <a:ext uri="{0D108BD9-81ED-4DB2-BD59-A6C34878D82A}">
                    <a16:rowId xmlns:a16="http://schemas.microsoft.com/office/drawing/2014/main" val="10002"/>
                  </a:ext>
                </a:extLst>
              </a:tr>
              <a:tr h="368733">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COMPLEMENTS &amp; XED</a:t>
                      </a:r>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dirty="0"/>
                        <a:t>NEGATIVE VALUE means the products are COMPLEMENTS.  If the price of one product goes up the demand for the other falls e.g. Tennis racquets &amp; tennis balls. </a:t>
                      </a:r>
                      <a:endParaRPr sz="1000" b="0" dirty="0"/>
                    </a:p>
                  </a:txBody>
                  <a:tcPr marL="91450" marR="91450" marT="45725" marB="45725">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3"/>
                  </a:ext>
                </a:extLst>
              </a:tr>
              <a:tr h="368733">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IMPACT ON DEMAND </a:t>
                      </a:r>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0" dirty="0"/>
                        <a:t>A price change of a </a:t>
                      </a:r>
                      <a:r>
                        <a:rPr lang="en-GB" sz="1000" b="1" dirty="0"/>
                        <a:t>substitute</a:t>
                      </a:r>
                      <a:r>
                        <a:rPr lang="en-GB" sz="1000" b="0" dirty="0"/>
                        <a:t> or </a:t>
                      </a:r>
                      <a:r>
                        <a:rPr lang="en-GB" sz="1000" b="1" dirty="0"/>
                        <a:t>complement</a:t>
                      </a:r>
                      <a:r>
                        <a:rPr lang="en-GB" sz="1000" b="0" dirty="0"/>
                        <a:t> will lead to a </a:t>
                      </a:r>
                      <a:r>
                        <a:rPr lang="en-GB" sz="1000" b="1" dirty="0"/>
                        <a:t>SHIFT IN DEMAND. </a:t>
                      </a:r>
                      <a:endParaRPr sz="1000" b="1" dirty="0"/>
                    </a:p>
                  </a:txBody>
                  <a:tcPr marL="91450" marR="91450" marT="45725" marB="45725">
                    <a:lnL w="12700" cap="flat" cmpd="sng" algn="ctr">
                      <a:solidFill>
                        <a:schemeClr val="tx1"/>
                      </a:solidFill>
                      <a:prstDash val="solid"/>
                      <a:round/>
                      <a:headEnd type="none" w="med" len="med"/>
                      <a:tailEnd type="none" w="med" len="med"/>
                    </a:lnL>
                    <a:solidFill>
                      <a:srgbClr val="F2F2F2"/>
                    </a:solidFill>
                  </a:tcPr>
                </a:tc>
                <a:extLst>
                  <a:ext uri="{0D108BD9-81ED-4DB2-BD59-A6C34878D82A}">
                    <a16:rowId xmlns:a16="http://schemas.microsoft.com/office/drawing/2014/main" val="10004"/>
                  </a:ext>
                </a:extLst>
              </a:tr>
              <a:tr h="9360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BUSINESS USE OF XED</a:t>
                      </a:r>
                      <a:endParaRPr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dk1"/>
                    </a:solidFill>
                  </a:tcPr>
                </a:tc>
                <a:tc>
                  <a:txBody>
                    <a:bodyPr/>
                    <a:lstStyle/>
                    <a:p>
                      <a:pPr marL="285750" marR="0" lvl="0" indent="-2857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When setting prices firms will have to look at what alternatives the consumer has, if there are no close substitutes they will be able to increase the price. Therefore, firms spend a lot of money on advertising to differentiate their products and reduce XED.</a:t>
                      </a:r>
                      <a:endParaRPr dirty="0"/>
                    </a:p>
                    <a:p>
                      <a:pPr marL="285750" marR="0" lvl="0" indent="-2857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A firm may offer a loss leader to attract complementary sales. </a:t>
                      </a:r>
                      <a:r>
                        <a:rPr lang="en-GB" sz="1000" b="0" i="0" dirty="0" err="1">
                          <a:solidFill>
                            <a:schemeClr val="dk1"/>
                          </a:solidFill>
                          <a:latin typeface="Calibri"/>
                          <a:ea typeface="Calibri"/>
                          <a:cs typeface="Calibri"/>
                          <a:sym typeface="Calibri"/>
                        </a:rPr>
                        <a:t>E.g</a:t>
                      </a:r>
                      <a:r>
                        <a:rPr lang="en-GB" sz="1000" b="0" i="0" dirty="0">
                          <a:solidFill>
                            <a:schemeClr val="dk1"/>
                          </a:solidFill>
                          <a:latin typeface="Calibri"/>
                          <a:ea typeface="Calibri"/>
                          <a:cs typeface="Calibri"/>
                          <a:sym typeface="Calibri"/>
                        </a:rPr>
                        <a:t>, a firm may offer a printer, at a low price, because it knows this will lead to increased sales for the highly profitable ink cartridges.</a:t>
                      </a:r>
                      <a:endParaRPr dirty="0"/>
                    </a:p>
                  </a:txBody>
                  <a:tcPr marL="91450" marR="91450" marT="45725" marB="45725">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5"/>
                  </a:ext>
                </a:extLst>
              </a:tr>
            </a:tbl>
          </a:graphicData>
        </a:graphic>
      </p:graphicFrame>
      <p:pic>
        <p:nvPicPr>
          <p:cNvPr id="114" name="Shape 114"/>
          <p:cNvPicPr preferRelativeResize="0"/>
          <p:nvPr/>
        </p:nvPicPr>
        <p:blipFill rotWithShape="1">
          <a:blip r:embed="rId3">
            <a:alphaModFix/>
          </a:blip>
          <a:srcRect/>
          <a:stretch/>
        </p:blipFill>
        <p:spPr>
          <a:xfrm>
            <a:off x="124854" y="4139571"/>
            <a:ext cx="5875896" cy="2646502"/>
          </a:xfrm>
          <a:prstGeom prst="rect">
            <a:avLst/>
          </a:prstGeom>
          <a:noFill/>
          <a:ln>
            <a:noFill/>
          </a:ln>
        </p:spPr>
      </p:pic>
      <p:graphicFrame>
        <p:nvGraphicFramePr>
          <p:cNvPr id="115" name="Shape 115"/>
          <p:cNvGraphicFramePr/>
          <p:nvPr/>
        </p:nvGraphicFramePr>
        <p:xfrm>
          <a:off x="124854" y="3051491"/>
          <a:ext cx="6323571" cy="1088080"/>
        </p:xfrm>
        <a:graphic>
          <a:graphicData uri="http://schemas.openxmlformats.org/drawingml/2006/table">
            <a:tbl>
              <a:tblPr firstRow="1" bandRow="1">
                <a:noFill/>
              </a:tblPr>
              <a:tblGrid>
                <a:gridCol w="6323571">
                  <a:extLst>
                    <a:ext uri="{9D8B030D-6E8A-4147-A177-3AD203B41FA5}">
                      <a16:colId xmlns:a16="http://schemas.microsoft.com/office/drawing/2014/main" val="20000"/>
                    </a:ext>
                  </a:extLst>
                </a:gridCol>
              </a:tblGrid>
              <a:tr h="261550">
                <a:tc>
                  <a:txBody>
                    <a:bodyPr/>
                    <a:lstStyle/>
                    <a:p>
                      <a:pPr marL="0" marR="0" lvl="0" indent="0" algn="ctr" rtl="0">
                        <a:spcBef>
                          <a:spcPts val="0"/>
                        </a:spcBef>
                        <a:spcAft>
                          <a:spcPts val="0"/>
                        </a:spcAft>
                        <a:buNone/>
                      </a:pPr>
                      <a:r>
                        <a:rPr lang="en-GB" sz="1200" b="1" dirty="0">
                          <a:solidFill>
                            <a:schemeClr val="bg1"/>
                          </a:solidFill>
                          <a:latin typeface="Calibri" panose="020F0502020204030204" pitchFamily="34" charset="0"/>
                          <a:cs typeface="Calibri" panose="020F0502020204030204" pitchFamily="34" charset="0"/>
                        </a:rPr>
                        <a:t>EVALUATION OF COMMERCIAL APPLICATION OF ELASTICITIES</a:t>
                      </a:r>
                      <a:endParaRPr sz="12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extLst>
                  <a:ext uri="{0D108BD9-81ED-4DB2-BD59-A6C34878D82A}">
                    <a16:rowId xmlns:a16="http://schemas.microsoft.com/office/drawing/2014/main" val="10000"/>
                  </a:ext>
                </a:extLst>
              </a:tr>
              <a:tr h="813750">
                <a:tc>
                  <a:txBody>
                    <a:bodyPr/>
                    <a:lstStyle/>
                    <a:p>
                      <a:pPr marL="171450" marR="0" lvl="0" indent="-171450" algn="l" rtl="0">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Do firms really know their Elasticities? Who uses them effectively? </a:t>
                      </a:r>
                      <a:endParaRPr dirty="0"/>
                    </a:p>
                    <a:p>
                      <a:pPr marL="171450" marR="0" lvl="0" indent="-171450" algn="l" rtl="0">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Different Elasticities are of use for different firm related decisions.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Elasticities vary dramatically across consumer groups/ regions/ even time of day etc. Difficult to calculate!</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Elasticities &amp; rational behaviour. Irrational consumption may mean more inelastic demand.</a:t>
                      </a:r>
                      <a:endParaRPr dirty="0"/>
                    </a:p>
                  </a:txBody>
                  <a:tcPr marL="91450" marR="91450" marT="45725" marB="45725">
                    <a:solidFill>
                      <a:srgbClr val="F2F2F2"/>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95068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83"/>
        <p:cNvGrpSpPr/>
        <p:nvPr/>
      </p:nvGrpSpPr>
      <p:grpSpPr>
        <a:xfrm>
          <a:off x="0" y="0"/>
          <a:ext cx="0" cy="0"/>
          <a:chOff x="0" y="0"/>
          <a:chExt cx="0" cy="0"/>
        </a:xfrm>
      </p:grpSpPr>
      <p:graphicFrame>
        <p:nvGraphicFramePr>
          <p:cNvPr id="7" name="Shape 110"/>
          <p:cNvGraphicFramePr/>
          <p:nvPr/>
        </p:nvGraphicFramePr>
        <p:xfrm>
          <a:off x="56670" y="2008600"/>
          <a:ext cx="6534630" cy="4251813"/>
        </p:xfrm>
        <a:graphic>
          <a:graphicData uri="http://schemas.openxmlformats.org/drawingml/2006/table">
            <a:tbl>
              <a:tblPr firstRow="1" bandRow="1">
                <a:noFill/>
              </a:tblPr>
              <a:tblGrid>
                <a:gridCol w="1080809">
                  <a:extLst>
                    <a:ext uri="{9D8B030D-6E8A-4147-A177-3AD203B41FA5}">
                      <a16:colId xmlns:a16="http://schemas.microsoft.com/office/drawing/2014/main" val="20000"/>
                    </a:ext>
                  </a:extLst>
                </a:gridCol>
                <a:gridCol w="5453821">
                  <a:extLst>
                    <a:ext uri="{9D8B030D-6E8A-4147-A177-3AD203B41FA5}">
                      <a16:colId xmlns:a16="http://schemas.microsoft.com/office/drawing/2014/main" val="20001"/>
                    </a:ext>
                  </a:extLst>
                </a:gridCol>
              </a:tblGrid>
              <a:tr h="239973">
                <a:tc gridSpan="2">
                  <a:txBody>
                    <a:bodyPr/>
                    <a:lstStyle/>
                    <a:p>
                      <a:pPr marL="0" marR="0" lvl="0" indent="0" algn="ctr" rtl="0">
                        <a:spcBef>
                          <a:spcPts val="0"/>
                        </a:spcBef>
                        <a:spcAft>
                          <a:spcPts val="0"/>
                        </a:spcAft>
                        <a:buNone/>
                      </a:pPr>
                      <a:r>
                        <a:rPr lang="en-GB" sz="1100" b="1" dirty="0">
                          <a:solidFill>
                            <a:schemeClr val="bg1"/>
                          </a:solidFill>
                          <a:latin typeface="Calibri" panose="020F0502020204030204" pitchFamily="34" charset="0"/>
                          <a:cs typeface="Calibri" panose="020F0502020204030204" pitchFamily="34" charset="0"/>
                        </a:rPr>
                        <a:t>3.1.2.4.</a:t>
                      </a:r>
                      <a:r>
                        <a:rPr lang="en-GB" sz="1100" b="1" baseline="0" dirty="0">
                          <a:solidFill>
                            <a:schemeClr val="bg1"/>
                          </a:solidFill>
                          <a:latin typeface="Calibri" panose="020F0502020204030204" pitchFamily="34" charset="0"/>
                          <a:cs typeface="Calibri" panose="020F0502020204030204" pitchFamily="34" charset="0"/>
                        </a:rPr>
                        <a:t> </a:t>
                      </a:r>
                      <a:r>
                        <a:rPr lang="en-GB" sz="1100" b="1" dirty="0">
                          <a:solidFill>
                            <a:schemeClr val="bg1"/>
                          </a:solidFill>
                          <a:latin typeface="Calibri" panose="020F0502020204030204" pitchFamily="34" charset="0"/>
                          <a:cs typeface="Calibri" panose="020F0502020204030204" pitchFamily="34" charset="0"/>
                        </a:rPr>
                        <a:t>PRICE ELASTICITY OF SUPPLY (PES)</a:t>
                      </a:r>
                      <a:endParaRPr sz="11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504304">
                <a:tc gridSpan="2">
                  <a:txBody>
                    <a:bodyPr/>
                    <a:lstStyle/>
                    <a:p>
                      <a:pPr marL="0" marR="0" lvl="0" indent="0" algn="l" rtl="0">
                        <a:spcBef>
                          <a:spcPts val="0"/>
                        </a:spcBef>
                        <a:spcAft>
                          <a:spcPts val="0"/>
                        </a:spcAft>
                        <a:buNone/>
                      </a:pPr>
                      <a:r>
                        <a:rPr lang="en-GB" sz="1000" dirty="0"/>
                        <a:t>Measures the responsiveness of supply to a change in price.  POSITIVE RELATIONSHIP = POSITIVE PES</a:t>
                      </a:r>
                      <a:endParaRPr dirty="0"/>
                    </a:p>
                    <a:p>
                      <a:pPr marL="0" marR="0" lvl="0" indent="0" algn="l" rtl="0">
                        <a:spcBef>
                          <a:spcPts val="0"/>
                        </a:spcBef>
                        <a:spcAft>
                          <a:spcPts val="0"/>
                        </a:spcAft>
                        <a:buNone/>
                      </a:pPr>
                      <a:r>
                        <a:rPr lang="en-GB" sz="1000" dirty="0"/>
                        <a:t>Measured by the % change in QS / % change in Price.</a:t>
                      </a:r>
                      <a:endParaRPr sz="1000" dirty="0"/>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504304">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CO EFFICIENT VALUES</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&gt;1 Price elastic (sensitive). A small change in price causes a large change in QS. </a:t>
                      </a:r>
                      <a:endParaRPr dirty="0"/>
                    </a:p>
                    <a:p>
                      <a:pPr marL="0" marR="0" lvl="0" indent="0" algn="l" rtl="0">
                        <a:lnSpc>
                          <a:spcPct val="100000"/>
                        </a:lnSpc>
                        <a:spcBef>
                          <a:spcPts val="0"/>
                        </a:spcBef>
                        <a:spcAft>
                          <a:spcPts val="0"/>
                        </a:spcAft>
                        <a:buClr>
                          <a:schemeClr val="dk1"/>
                        </a:buClr>
                        <a:buSzPts val="1000"/>
                        <a:buFont typeface="Noto Sans Symbols"/>
                        <a:buNone/>
                      </a:pPr>
                      <a:r>
                        <a:rPr lang="en-GB" sz="1000" dirty="0"/>
                        <a:t>&lt;1 means Price inelastic (insensitive). A change in prices causes a smaller impact on QS.</a:t>
                      </a:r>
                      <a:endParaRPr dirty="0"/>
                    </a:p>
                  </a:txBody>
                  <a:tcPr marL="91450" marR="91450" marT="45725" marB="45725">
                    <a:solidFill>
                      <a:srgbClr val="F2F2F2"/>
                    </a:solidFill>
                  </a:tcPr>
                </a:tc>
                <a:extLst>
                  <a:ext uri="{0D108BD9-81ED-4DB2-BD59-A6C34878D82A}">
                    <a16:rowId xmlns:a16="http://schemas.microsoft.com/office/drawing/2014/main" val="10002"/>
                  </a:ext>
                </a:extLst>
              </a:tr>
              <a:tr h="367012">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IMPACT ON SUPPLY CURVE</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Price changes cause </a:t>
                      </a:r>
                      <a:r>
                        <a:rPr lang="en-GB" sz="1000" b="1" dirty="0"/>
                        <a:t>A MOVEMENT ALONG </a:t>
                      </a:r>
                      <a:r>
                        <a:rPr lang="en-GB" sz="1000" dirty="0"/>
                        <a:t>A SUPPLY CURVE. </a:t>
                      </a:r>
                      <a:endParaRPr dirty="0"/>
                    </a:p>
                  </a:txBody>
                  <a:tcPr marL="91450" marR="91450" marT="45725" marB="45725">
                    <a:solidFill>
                      <a:srgbClr val="DDEAF6"/>
                    </a:solidFill>
                  </a:tcPr>
                </a:tc>
                <a:extLst>
                  <a:ext uri="{0D108BD9-81ED-4DB2-BD59-A6C34878D82A}">
                    <a16:rowId xmlns:a16="http://schemas.microsoft.com/office/drawing/2014/main" val="10003"/>
                  </a:ext>
                </a:extLst>
              </a:tr>
              <a:tr h="258786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DETERMINANTS OF PES</a:t>
                      </a:r>
                      <a:endParaRPr/>
                    </a:p>
                  </a:txBody>
                  <a:tcPr marL="91450" marR="91450" marT="45725" marB="45725">
                    <a:solidFill>
                      <a:schemeClr val="dk1"/>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1" dirty="0"/>
                        <a:t>Production lag: </a:t>
                      </a:r>
                      <a:r>
                        <a:rPr lang="en-GB" sz="1000" dirty="0"/>
                        <a:t>Supply is more price elastic the longer the </a:t>
                      </a:r>
                      <a:r>
                        <a:rPr lang="en-GB" sz="1000" b="1" dirty="0"/>
                        <a:t>time period</a:t>
                      </a:r>
                      <a:r>
                        <a:rPr lang="en-GB" sz="1000" dirty="0"/>
                        <a:t> that a firm is allowed to adjust its production levels. </a:t>
                      </a:r>
                      <a:endParaRPr sz="1000" b="1"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1" dirty="0"/>
                        <a:t>Stocks of finished products and components: </a:t>
                      </a:r>
                      <a:r>
                        <a:rPr lang="en-GB" sz="1000" dirty="0"/>
                        <a:t>If stocks of raw materials and finished products are at a high level then a firm is able to respond to a change in demand - supply will be elastic. Conversely when stocks are low, dwindling supplies force prices higher.</a:t>
                      </a:r>
                      <a:endParaRPr sz="1000" b="1" dirty="0"/>
                    </a:p>
                    <a:p>
                      <a:pPr marL="228600" marR="0" lvl="0" indent="-228600" algn="l" rtl="0">
                        <a:spcBef>
                          <a:spcPts val="0"/>
                        </a:spcBef>
                        <a:spcAft>
                          <a:spcPts val="0"/>
                        </a:spcAft>
                        <a:buClr>
                          <a:schemeClr val="dk1"/>
                        </a:buClr>
                        <a:buSzPts val="1000"/>
                        <a:buFont typeface="Calibri"/>
                        <a:buAutoNum type="arabicPeriod"/>
                      </a:pPr>
                      <a:r>
                        <a:rPr lang="en-GB" sz="1000" b="1" dirty="0"/>
                        <a:t>Spare production capacity: </a:t>
                      </a:r>
                      <a:r>
                        <a:rPr lang="en-GB" sz="1000" dirty="0"/>
                        <a:t>If there is plenty of </a:t>
                      </a:r>
                      <a:r>
                        <a:rPr lang="en-GB" sz="1000" b="1" dirty="0"/>
                        <a:t>spare capacity</a:t>
                      </a:r>
                      <a:r>
                        <a:rPr lang="en-GB" sz="1000" dirty="0"/>
                        <a:t> then a business can increase output without a rise in costs and supply will be elastic in response to a change in demand. Therefore, supply of goods and services is most elastic during a recession.</a:t>
                      </a:r>
                      <a:endParaRPr dirty="0"/>
                    </a:p>
                    <a:p>
                      <a:pPr marL="228600" marR="0" lvl="0" indent="-228600" algn="l" rtl="0">
                        <a:spcBef>
                          <a:spcPts val="0"/>
                        </a:spcBef>
                        <a:spcAft>
                          <a:spcPts val="0"/>
                        </a:spcAft>
                        <a:buClr>
                          <a:schemeClr val="dk1"/>
                        </a:buClr>
                        <a:buSzPts val="1000"/>
                        <a:buFont typeface="Calibri"/>
                        <a:buAutoNum type="arabicPeriod"/>
                      </a:pPr>
                      <a:r>
                        <a:rPr lang="en-GB" sz="1000" b="1" dirty="0"/>
                        <a:t>The ease and cost of factor substitution/mobility: </a:t>
                      </a:r>
                      <a:r>
                        <a:rPr lang="en-GB" sz="1000" dirty="0"/>
                        <a:t>If both capital &amp; labour are </a:t>
                      </a:r>
                      <a:r>
                        <a:rPr lang="en-GB" sz="1000" b="1" dirty="0"/>
                        <a:t>occupationally mobile</a:t>
                      </a:r>
                      <a:r>
                        <a:rPr lang="en-GB" sz="1000" dirty="0"/>
                        <a:t> then the elasticity of supply for a product is higher than if capital and labour cannot easily be switched. E.g. a printing press which can switch easily between printing magazines and greetings cards.</a:t>
                      </a:r>
                      <a:endParaRPr dirty="0"/>
                    </a:p>
                    <a:p>
                      <a:pPr marL="228600" marR="0" lvl="0" indent="-228600" algn="l" rtl="0">
                        <a:spcBef>
                          <a:spcPts val="0"/>
                        </a:spcBef>
                        <a:spcAft>
                          <a:spcPts val="0"/>
                        </a:spcAft>
                        <a:buClr>
                          <a:schemeClr val="dk1"/>
                        </a:buClr>
                        <a:buSzPts val="1000"/>
                        <a:buFont typeface="Calibri"/>
                        <a:buAutoNum type="arabicPeriod"/>
                      </a:pPr>
                      <a:r>
                        <a:rPr lang="en-GB" sz="1000" b="1" dirty="0"/>
                        <a:t>Time lag-</a:t>
                      </a:r>
                      <a:r>
                        <a:rPr lang="en-GB" sz="1000" dirty="0"/>
                        <a:t> In some agricultural markets the </a:t>
                      </a:r>
                      <a:r>
                        <a:rPr lang="en-GB" sz="1000" b="1" dirty="0"/>
                        <a:t>momentary supply</a:t>
                      </a:r>
                      <a:r>
                        <a:rPr lang="en-GB" sz="1000" dirty="0"/>
                        <a:t> is fixed and is determined mainly by planting decisions made months before, and also climatic conditions, which affect the production yield. In contrast the supply of milk is price elastic because of a short time span from cows producing milk and products reaching the market place.</a:t>
                      </a:r>
                      <a:endParaRPr dirty="0"/>
                    </a:p>
                  </a:txBody>
                  <a:tcPr marL="91450" marR="91450" marT="45725" marB="45725">
                    <a:solidFill>
                      <a:srgbClr val="F2F2F2"/>
                    </a:solidFill>
                  </a:tcPr>
                </a:tc>
                <a:extLst>
                  <a:ext uri="{0D108BD9-81ED-4DB2-BD59-A6C34878D82A}">
                    <a16:rowId xmlns:a16="http://schemas.microsoft.com/office/drawing/2014/main" val="10004"/>
                  </a:ext>
                </a:extLst>
              </a:tr>
            </a:tbl>
          </a:graphicData>
        </a:graphic>
      </p:graphicFrame>
      <p:pic>
        <p:nvPicPr>
          <p:cNvPr id="8" name="Shape 112"/>
          <p:cNvPicPr preferRelativeResize="0"/>
          <p:nvPr/>
        </p:nvPicPr>
        <p:blipFill rotWithShape="1">
          <a:blip r:embed="rId3">
            <a:alphaModFix/>
          </a:blip>
          <a:srcRect/>
          <a:stretch/>
        </p:blipFill>
        <p:spPr>
          <a:xfrm>
            <a:off x="7415479" y="152401"/>
            <a:ext cx="3023921" cy="2847974"/>
          </a:xfrm>
          <a:prstGeom prst="rect">
            <a:avLst/>
          </a:prstGeom>
          <a:noFill/>
          <a:ln>
            <a:noFill/>
          </a:ln>
        </p:spPr>
      </p:pic>
      <p:pic>
        <p:nvPicPr>
          <p:cNvPr id="10" name="Shape 113"/>
          <p:cNvPicPr preferRelativeResize="0"/>
          <p:nvPr/>
        </p:nvPicPr>
        <p:blipFill rotWithShape="1">
          <a:blip r:embed="rId4">
            <a:alphaModFix/>
          </a:blip>
          <a:srcRect/>
          <a:stretch/>
        </p:blipFill>
        <p:spPr>
          <a:xfrm>
            <a:off x="7415479" y="3495675"/>
            <a:ext cx="3109967" cy="2897083"/>
          </a:xfrm>
          <a:prstGeom prst="rect">
            <a:avLst/>
          </a:prstGeom>
          <a:noFill/>
          <a:ln>
            <a:noFill/>
          </a:ln>
        </p:spPr>
      </p:pic>
      <p:graphicFrame>
        <p:nvGraphicFramePr>
          <p:cNvPr id="11" name="Shape 84"/>
          <p:cNvGraphicFramePr/>
          <p:nvPr>
            <p:extLst>
              <p:ext uri="{D42A27DB-BD31-4B8C-83A1-F6EECF244321}">
                <p14:modId xmlns:p14="http://schemas.microsoft.com/office/powerpoint/2010/main" val="1260410524"/>
              </p:ext>
            </p:extLst>
          </p:nvPr>
        </p:nvGraphicFramePr>
        <p:xfrm>
          <a:off x="56670" y="38207"/>
          <a:ext cx="6534630" cy="1937643"/>
        </p:xfrm>
        <a:graphic>
          <a:graphicData uri="http://schemas.openxmlformats.org/drawingml/2006/table">
            <a:tbl>
              <a:tblPr firstRow="1" bandRow="1">
                <a:noFill/>
              </a:tblPr>
              <a:tblGrid>
                <a:gridCol w="1261718">
                  <a:extLst>
                    <a:ext uri="{9D8B030D-6E8A-4147-A177-3AD203B41FA5}">
                      <a16:colId xmlns:a16="http://schemas.microsoft.com/office/drawing/2014/main" val="20000"/>
                    </a:ext>
                  </a:extLst>
                </a:gridCol>
                <a:gridCol w="5272912">
                  <a:extLst>
                    <a:ext uri="{9D8B030D-6E8A-4147-A177-3AD203B41FA5}">
                      <a16:colId xmlns:a16="http://schemas.microsoft.com/office/drawing/2014/main" val="20001"/>
                    </a:ext>
                  </a:extLst>
                </a:gridCol>
              </a:tblGrid>
              <a:tr h="254812">
                <a:tc gridSpan="2">
                  <a:txBody>
                    <a:bodyPr/>
                    <a:lstStyle/>
                    <a:p>
                      <a:pPr marL="0" marR="0" lvl="0" indent="0" algn="ctr" rtl="0">
                        <a:spcBef>
                          <a:spcPts val="0"/>
                        </a:spcBef>
                        <a:spcAft>
                          <a:spcPts val="0"/>
                        </a:spcAft>
                        <a:buNone/>
                      </a:pPr>
                      <a:r>
                        <a:rPr lang="en-GB" sz="1100" b="1" u="none" strike="noStrike" cap="none" dirty="0">
                          <a:solidFill>
                            <a:schemeClr val="bg1"/>
                          </a:solidFill>
                        </a:rPr>
                        <a:t>3.1.2.3. SUPPLY</a:t>
                      </a:r>
                      <a:endParaRPr sz="1100" b="1" u="none" strike="noStrike" cap="none"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389708">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SUPPLY</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dirty="0"/>
                        <a:t>Output is provided by businesses in the pursuit</a:t>
                      </a:r>
                      <a:r>
                        <a:rPr lang="en-GB" sz="1000" baseline="0" dirty="0"/>
                        <a:t> of profits. Higher profits mean greater incentives to increase supply. </a:t>
                      </a:r>
                      <a:endParaRPr sz="1000" dirty="0"/>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3893852333"/>
                  </a:ext>
                </a:extLst>
              </a:tr>
              <a:tr h="389708">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SUPPLY</a:t>
                      </a:r>
                      <a:r>
                        <a:rPr lang="en-GB" sz="1000" b="1" baseline="0" dirty="0">
                          <a:solidFill>
                            <a:schemeClr val="bg1"/>
                          </a:solidFill>
                        </a:rPr>
                        <a:t> CURVE </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b="0" i="0" u="none" strike="noStrike" cap="none" dirty="0">
                          <a:solidFill>
                            <a:schemeClr val="dk1"/>
                          </a:solidFill>
                          <a:effectLst/>
                          <a:latin typeface="Calibri"/>
                          <a:ea typeface="Calibri"/>
                          <a:cs typeface="Calibri"/>
                          <a:sym typeface="Arial"/>
                        </a:rPr>
                        <a:t>A graphic representation of the correlation between the cost of a good or service and the quantity supplied for a given period.</a:t>
                      </a:r>
                      <a:endParaRPr sz="1000" dirty="0"/>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2235135771"/>
                  </a:ext>
                </a:extLst>
              </a:tr>
              <a:tr h="886053">
                <a:tc>
                  <a:txBody>
                    <a:bodyPr/>
                    <a:lstStyle/>
                    <a:p>
                      <a:pPr marL="0" marR="0" lvl="0" indent="0" algn="l" rtl="0">
                        <a:lnSpc>
                          <a:spcPct val="100000"/>
                        </a:lnSpc>
                        <a:spcBef>
                          <a:spcPts val="0"/>
                        </a:spcBef>
                        <a:spcAft>
                          <a:spcPts val="0"/>
                        </a:spcAft>
                        <a:buClr>
                          <a:schemeClr val="lt1"/>
                        </a:buClr>
                        <a:buSzPts val="1000"/>
                        <a:buFont typeface="Arial"/>
                        <a:buNone/>
                      </a:pPr>
                      <a:r>
                        <a:rPr lang="en-GB" sz="1000" b="1" u="none" strike="noStrike" cap="none" dirty="0">
                          <a:solidFill>
                            <a:schemeClr val="lt1"/>
                          </a:solidFill>
                          <a:latin typeface="Calibri"/>
                          <a:cs typeface="Calibri"/>
                          <a:sym typeface="Calibri"/>
                        </a:rPr>
                        <a:t>FACTORS</a:t>
                      </a:r>
                      <a:r>
                        <a:rPr lang="en-GB" sz="1000" b="1" u="none" strike="noStrike" cap="none" baseline="0" dirty="0">
                          <a:solidFill>
                            <a:schemeClr val="lt1"/>
                          </a:solidFill>
                          <a:latin typeface="Calibri"/>
                          <a:cs typeface="Calibri"/>
                          <a:sym typeface="Calibri"/>
                        </a:rPr>
                        <a:t> CAUSING A SHIFT IN SUPPLY</a:t>
                      </a:r>
                      <a:endParaRPr dirty="0"/>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spcBef>
                          <a:spcPts val="0"/>
                        </a:spcBef>
                        <a:spcAft>
                          <a:spcPts val="0"/>
                        </a:spcAft>
                        <a:buNone/>
                      </a:pPr>
                      <a:r>
                        <a:rPr lang="en-GB" sz="1000" dirty="0"/>
                        <a:t>S - Subsidies</a:t>
                      </a:r>
                    </a:p>
                    <a:p>
                      <a:pPr marL="0" marR="0" lvl="0" indent="0" algn="l" rtl="0">
                        <a:spcBef>
                          <a:spcPts val="0"/>
                        </a:spcBef>
                        <a:spcAft>
                          <a:spcPts val="0"/>
                        </a:spcAft>
                        <a:buNone/>
                      </a:pPr>
                      <a:r>
                        <a:rPr lang="en-GB" sz="1000" dirty="0"/>
                        <a:t>P - Productivity</a:t>
                      </a:r>
                      <a:r>
                        <a:rPr lang="en-GB" sz="1000" baseline="0" dirty="0"/>
                        <a:t> Gains </a:t>
                      </a:r>
                    </a:p>
                    <a:p>
                      <a:pPr marL="0" marR="0" lvl="0" indent="0" algn="l" rtl="0">
                        <a:spcBef>
                          <a:spcPts val="0"/>
                        </a:spcBef>
                        <a:spcAft>
                          <a:spcPts val="0"/>
                        </a:spcAft>
                        <a:buNone/>
                      </a:pPr>
                      <a:r>
                        <a:rPr lang="en-GB" sz="1000" baseline="0" dirty="0"/>
                        <a:t>E - Efficiency</a:t>
                      </a:r>
                    </a:p>
                    <a:p>
                      <a:pPr marL="0" marR="0" lvl="0" indent="0" algn="l" rtl="0">
                        <a:spcBef>
                          <a:spcPts val="0"/>
                        </a:spcBef>
                        <a:spcAft>
                          <a:spcPts val="0"/>
                        </a:spcAft>
                        <a:buNone/>
                      </a:pPr>
                      <a:r>
                        <a:rPr lang="en-GB" sz="1000" baseline="0" dirty="0"/>
                        <a:t>N - Number of firms</a:t>
                      </a:r>
                    </a:p>
                    <a:p>
                      <a:pPr marL="0" marR="0" lvl="0" indent="0" algn="l" rtl="0">
                        <a:spcBef>
                          <a:spcPts val="0"/>
                        </a:spcBef>
                        <a:spcAft>
                          <a:spcPts val="0"/>
                        </a:spcAft>
                        <a:buNone/>
                      </a:pPr>
                      <a:r>
                        <a:rPr lang="en-GB" sz="1000" baseline="0" dirty="0"/>
                        <a:t>T - Technology</a:t>
                      </a:r>
                      <a:endParaRPr sz="1000" dirty="0"/>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2F2F2"/>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4451421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83"/>
        <p:cNvGrpSpPr/>
        <p:nvPr/>
      </p:nvGrpSpPr>
      <p:grpSpPr>
        <a:xfrm>
          <a:off x="0" y="0"/>
          <a:ext cx="0" cy="0"/>
          <a:chOff x="0" y="0"/>
          <a:chExt cx="0" cy="0"/>
        </a:xfrm>
      </p:grpSpPr>
      <p:graphicFrame>
        <p:nvGraphicFramePr>
          <p:cNvPr id="85" name="Shape 85"/>
          <p:cNvGraphicFramePr/>
          <p:nvPr>
            <p:extLst>
              <p:ext uri="{D42A27DB-BD31-4B8C-83A1-F6EECF244321}">
                <p14:modId xmlns:p14="http://schemas.microsoft.com/office/powerpoint/2010/main" val="3219522524"/>
              </p:ext>
            </p:extLst>
          </p:nvPr>
        </p:nvGraphicFramePr>
        <p:xfrm>
          <a:off x="203200" y="501716"/>
          <a:ext cx="6299200" cy="4389200"/>
        </p:xfrm>
        <a:graphic>
          <a:graphicData uri="http://schemas.openxmlformats.org/drawingml/2006/table">
            <a:tbl>
              <a:tblPr firstRow="1" bandRow="1">
                <a:noFill/>
              </a:tblPr>
              <a:tblGrid>
                <a:gridCol w="1596571">
                  <a:extLst>
                    <a:ext uri="{9D8B030D-6E8A-4147-A177-3AD203B41FA5}">
                      <a16:colId xmlns:a16="http://schemas.microsoft.com/office/drawing/2014/main" val="20000"/>
                    </a:ext>
                  </a:extLst>
                </a:gridCol>
                <a:gridCol w="4702629">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000" b="1" dirty="0">
                          <a:solidFill>
                            <a:schemeClr val="bg1"/>
                          </a:solidFill>
                        </a:rPr>
                        <a:t>3.1.2</a:t>
                      </a:r>
                      <a:r>
                        <a:rPr lang="en-GB" sz="1000" b="1" baseline="0" dirty="0">
                          <a:solidFill>
                            <a:schemeClr val="bg1"/>
                          </a:solidFill>
                        </a:rPr>
                        <a:t>.1. THE DETERMINATION OF EQUILIBIRUM MARKET PRICES</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THE PRICE MECHANISM</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u="none" strike="noStrike" cap="none" dirty="0">
                          <a:solidFill>
                            <a:schemeClr val="dk1"/>
                          </a:solidFill>
                        </a:rPr>
                        <a:t>The manner in which the prices of goods affect the demand &amp; supply of goods &amp; services.  There are four functions: </a:t>
                      </a:r>
                    </a:p>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1" u="none" strike="noStrike" cap="none" dirty="0">
                          <a:solidFill>
                            <a:schemeClr val="dk1"/>
                          </a:solidFill>
                        </a:rPr>
                        <a:t>1. Allocating. 2. Rationing. 3. Signalling. 4. Incentivising.</a:t>
                      </a:r>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2313851005"/>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CONSUMER</a:t>
                      </a:r>
                      <a:r>
                        <a:rPr lang="en-GB" sz="1000" b="1" baseline="0" dirty="0">
                          <a:solidFill>
                            <a:schemeClr val="bg1"/>
                          </a:solidFill>
                        </a:rPr>
                        <a:t> SURPLUS </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is an economic measurement of </a:t>
                      </a:r>
                      <a:r>
                        <a:rPr lang="en-GB" sz="1000" b="1" i="0" u="none" strike="noStrike" cap="none" dirty="0">
                          <a:solidFill>
                            <a:schemeClr val="dk1"/>
                          </a:solidFill>
                          <a:effectLst/>
                          <a:latin typeface="Calibri"/>
                          <a:ea typeface="Calibri"/>
                          <a:cs typeface="Calibri"/>
                          <a:sym typeface="Arial"/>
                        </a:rPr>
                        <a:t>consumer</a:t>
                      </a:r>
                      <a:r>
                        <a:rPr lang="en-GB" sz="1000" b="0" i="0" u="none" strike="noStrike" cap="none" dirty="0">
                          <a:solidFill>
                            <a:schemeClr val="dk1"/>
                          </a:solidFill>
                          <a:effectLst/>
                          <a:latin typeface="Calibri"/>
                          <a:ea typeface="Calibri"/>
                          <a:cs typeface="Calibri"/>
                          <a:sym typeface="Arial"/>
                        </a:rPr>
                        <a:t> benefits. A </a:t>
                      </a:r>
                      <a:r>
                        <a:rPr lang="en-GB" sz="1000" b="1" i="0" u="none" strike="noStrike" cap="none" dirty="0">
                          <a:solidFill>
                            <a:schemeClr val="dk1"/>
                          </a:solidFill>
                          <a:effectLst/>
                          <a:latin typeface="Calibri"/>
                          <a:ea typeface="Calibri"/>
                          <a:cs typeface="Calibri"/>
                          <a:sym typeface="Arial"/>
                        </a:rPr>
                        <a:t>consumer surplus</a:t>
                      </a:r>
                      <a:r>
                        <a:rPr lang="en-GB" sz="1000" b="0" i="0" u="none" strike="noStrike" cap="none" dirty="0">
                          <a:solidFill>
                            <a:schemeClr val="dk1"/>
                          </a:solidFill>
                          <a:effectLst/>
                          <a:latin typeface="Calibri"/>
                          <a:ea typeface="Calibri"/>
                          <a:cs typeface="Calibri"/>
                          <a:sym typeface="Arial"/>
                        </a:rPr>
                        <a:t> happens when the price that </a:t>
                      </a:r>
                      <a:r>
                        <a:rPr lang="en-GB" sz="1000" b="1" i="0" u="none" strike="noStrike" cap="none" dirty="0">
                          <a:solidFill>
                            <a:schemeClr val="dk1"/>
                          </a:solidFill>
                          <a:effectLst/>
                          <a:latin typeface="Calibri"/>
                          <a:ea typeface="Calibri"/>
                          <a:cs typeface="Calibri"/>
                          <a:sym typeface="Arial"/>
                        </a:rPr>
                        <a:t>consumers</a:t>
                      </a:r>
                      <a:r>
                        <a:rPr lang="en-GB" sz="1000" b="0" i="0" u="none" strike="noStrike" cap="none" dirty="0">
                          <a:solidFill>
                            <a:schemeClr val="dk1"/>
                          </a:solidFill>
                          <a:effectLst/>
                          <a:latin typeface="Calibri"/>
                          <a:ea typeface="Calibri"/>
                          <a:cs typeface="Calibri"/>
                          <a:sym typeface="Arial"/>
                        </a:rPr>
                        <a:t> pay for a product or service is less than the price they're willing to pay.</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10003"/>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PRODUCER</a:t>
                      </a:r>
                      <a:r>
                        <a:rPr lang="en-GB" sz="1000" b="1" baseline="0" dirty="0">
                          <a:solidFill>
                            <a:schemeClr val="bg1"/>
                          </a:solidFill>
                        </a:rPr>
                        <a:t> SURPLUS </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is the total amount that a </a:t>
                      </a:r>
                      <a:r>
                        <a:rPr lang="en-GB" sz="1000" b="1" i="0" u="none" strike="noStrike" cap="none" dirty="0">
                          <a:solidFill>
                            <a:schemeClr val="dk1"/>
                          </a:solidFill>
                          <a:effectLst/>
                          <a:latin typeface="Calibri"/>
                          <a:ea typeface="Calibri"/>
                          <a:cs typeface="Calibri"/>
                          <a:sym typeface="Arial"/>
                        </a:rPr>
                        <a:t>producer</a:t>
                      </a:r>
                      <a:r>
                        <a:rPr lang="en-GB" sz="1000" b="0" i="0" u="none" strike="noStrike" cap="none" dirty="0">
                          <a:solidFill>
                            <a:schemeClr val="dk1"/>
                          </a:solidFill>
                          <a:effectLst/>
                          <a:latin typeface="Calibri"/>
                          <a:ea typeface="Calibri"/>
                          <a:cs typeface="Calibri"/>
                          <a:sym typeface="Arial"/>
                        </a:rPr>
                        <a:t> benefits from producing and selling a quantity of a good at the market price. The total revenue that a </a:t>
                      </a:r>
                      <a:r>
                        <a:rPr lang="en-GB" sz="1000" b="1" i="0" u="none" strike="noStrike" cap="none" dirty="0">
                          <a:solidFill>
                            <a:schemeClr val="dk1"/>
                          </a:solidFill>
                          <a:effectLst/>
                          <a:latin typeface="Calibri"/>
                          <a:ea typeface="Calibri"/>
                          <a:cs typeface="Calibri"/>
                          <a:sym typeface="Arial"/>
                        </a:rPr>
                        <a:t>producer</a:t>
                      </a:r>
                      <a:r>
                        <a:rPr lang="en-GB" sz="1000" b="0" i="0" u="none" strike="noStrike" cap="none" dirty="0">
                          <a:solidFill>
                            <a:schemeClr val="dk1"/>
                          </a:solidFill>
                          <a:effectLst/>
                          <a:latin typeface="Calibri"/>
                          <a:ea typeface="Calibri"/>
                          <a:cs typeface="Calibri"/>
                          <a:sym typeface="Arial"/>
                        </a:rPr>
                        <a:t> receives from selling their goods minus the total cost of production equals the </a:t>
                      </a:r>
                      <a:r>
                        <a:rPr lang="en-GB" sz="1000" b="1" i="0" u="none" strike="noStrike" cap="none" dirty="0">
                          <a:solidFill>
                            <a:schemeClr val="dk1"/>
                          </a:solidFill>
                          <a:effectLst/>
                          <a:latin typeface="Calibri"/>
                          <a:ea typeface="Calibri"/>
                          <a:cs typeface="Calibri"/>
                          <a:sym typeface="Arial"/>
                        </a:rPr>
                        <a:t>producer surplus</a:t>
                      </a:r>
                      <a:r>
                        <a:rPr lang="en-GB" sz="1000" b="0" i="0" u="none" strike="noStrike" cap="none" dirty="0">
                          <a:solidFill>
                            <a:schemeClr val="dk1"/>
                          </a:solidFill>
                          <a:effectLst/>
                          <a:latin typeface="Calibri"/>
                          <a:ea typeface="Calibri"/>
                          <a:cs typeface="Calibri"/>
                          <a:sym typeface="Arial"/>
                        </a:rPr>
                        <a:t>.</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726392588"/>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MARKET</a:t>
                      </a:r>
                      <a:r>
                        <a:rPr lang="en-GB" sz="1000" b="1" baseline="0" dirty="0">
                          <a:solidFill>
                            <a:schemeClr val="bg1"/>
                          </a:solidFill>
                        </a:rPr>
                        <a:t> EQUILIBIRUM</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Economic equilibrium is a situation in which economic forces such as supply and demand are balanced and in the absence of external influences the values of economic variables will not change.</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3939868841"/>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MARKET</a:t>
                      </a:r>
                      <a:r>
                        <a:rPr lang="en-GB" sz="1000" b="1" baseline="0" dirty="0">
                          <a:solidFill>
                            <a:schemeClr val="bg1"/>
                          </a:solidFill>
                        </a:rPr>
                        <a:t> DISEQUILIBRIUM</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1" i="0" u="none" strike="noStrike" cap="none" dirty="0">
                          <a:solidFill>
                            <a:schemeClr val="dk1"/>
                          </a:solidFill>
                          <a:effectLst/>
                          <a:latin typeface="Calibri"/>
                          <a:ea typeface="Calibri"/>
                          <a:cs typeface="Calibri"/>
                          <a:sym typeface="Arial"/>
                        </a:rPr>
                        <a:t>Disequilibrium</a:t>
                      </a:r>
                      <a:r>
                        <a:rPr lang="en-GB" sz="1000" b="0" i="0" u="none" strike="noStrike" cap="none" dirty="0">
                          <a:solidFill>
                            <a:schemeClr val="dk1"/>
                          </a:solidFill>
                          <a:effectLst/>
                          <a:latin typeface="Calibri"/>
                          <a:ea typeface="Calibri"/>
                          <a:cs typeface="Calibri"/>
                          <a:sym typeface="Arial"/>
                        </a:rPr>
                        <a:t> is a situation where internal and/or external forces prevent </a:t>
                      </a:r>
                      <a:r>
                        <a:rPr lang="en-GB" sz="1000" b="1" i="0" u="none" strike="noStrike" cap="none" dirty="0">
                          <a:solidFill>
                            <a:schemeClr val="dk1"/>
                          </a:solidFill>
                          <a:effectLst/>
                          <a:latin typeface="Calibri"/>
                          <a:ea typeface="Calibri"/>
                          <a:cs typeface="Calibri"/>
                          <a:sym typeface="Arial"/>
                        </a:rPr>
                        <a:t>market</a:t>
                      </a:r>
                      <a:r>
                        <a:rPr lang="en-GB" sz="1000" b="0" i="0" u="none" strike="noStrike" cap="none" dirty="0">
                          <a:solidFill>
                            <a:schemeClr val="dk1"/>
                          </a:solidFill>
                          <a:effectLst/>
                          <a:latin typeface="Calibri"/>
                          <a:ea typeface="Calibri"/>
                          <a:cs typeface="Calibri"/>
                          <a:sym typeface="Arial"/>
                        </a:rPr>
                        <a:t> equilibrium from being reached or cause the </a:t>
                      </a:r>
                      <a:r>
                        <a:rPr lang="en-GB" sz="1000" b="1" i="0" u="none" strike="noStrike" cap="none" dirty="0">
                          <a:solidFill>
                            <a:schemeClr val="dk1"/>
                          </a:solidFill>
                          <a:effectLst/>
                          <a:latin typeface="Calibri"/>
                          <a:ea typeface="Calibri"/>
                          <a:cs typeface="Calibri"/>
                          <a:sym typeface="Arial"/>
                        </a:rPr>
                        <a:t>market</a:t>
                      </a:r>
                      <a:r>
                        <a:rPr lang="en-GB" sz="1000" b="0" i="0" u="none" strike="noStrike" cap="none" dirty="0">
                          <a:solidFill>
                            <a:schemeClr val="dk1"/>
                          </a:solidFill>
                          <a:effectLst/>
                          <a:latin typeface="Calibri"/>
                          <a:ea typeface="Calibri"/>
                          <a:cs typeface="Calibri"/>
                          <a:sym typeface="Arial"/>
                        </a:rPr>
                        <a:t> to fall out of balance. This can be a short-term </a:t>
                      </a:r>
                      <a:r>
                        <a:rPr lang="en-GB" sz="1000" b="0" i="0" u="none" strike="noStrike" cap="none" dirty="0" err="1">
                          <a:solidFill>
                            <a:schemeClr val="dk1"/>
                          </a:solidFill>
                          <a:effectLst/>
                          <a:latin typeface="Calibri"/>
                          <a:ea typeface="Calibri"/>
                          <a:cs typeface="Calibri"/>
                          <a:sym typeface="Arial"/>
                        </a:rPr>
                        <a:t>byproduct</a:t>
                      </a:r>
                      <a:r>
                        <a:rPr lang="en-GB" sz="1000" b="0" i="0" u="none" strike="noStrike" cap="none" dirty="0">
                          <a:solidFill>
                            <a:schemeClr val="dk1"/>
                          </a:solidFill>
                          <a:effectLst/>
                          <a:latin typeface="Calibri"/>
                          <a:ea typeface="Calibri"/>
                          <a:cs typeface="Calibri"/>
                          <a:sym typeface="Arial"/>
                        </a:rPr>
                        <a:t> of a change in variable factors or a result of long-term structural imbalances.</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243423572"/>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EXCESS</a:t>
                      </a:r>
                      <a:r>
                        <a:rPr lang="en-GB" sz="1000" b="1" baseline="0" dirty="0">
                          <a:solidFill>
                            <a:schemeClr val="bg1"/>
                          </a:solidFill>
                        </a:rPr>
                        <a:t> DEMAND</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occurs when the Price of a good is lower than the Equilibrium Price, meaning more consumers will want to buy the good than suppliers are willing to sell. The difference between the Quantity Demanded (QD) and the Quantity Supplied (QS) is the </a:t>
                      </a:r>
                      <a:r>
                        <a:rPr lang="en-GB" sz="1000" b="1" i="0" u="none" strike="noStrike" cap="none" dirty="0">
                          <a:solidFill>
                            <a:schemeClr val="dk1"/>
                          </a:solidFill>
                          <a:effectLst/>
                          <a:latin typeface="Calibri"/>
                          <a:ea typeface="Calibri"/>
                          <a:cs typeface="Calibri"/>
                          <a:sym typeface="Arial"/>
                        </a:rPr>
                        <a:t>Excess Demand</a:t>
                      </a:r>
                      <a:r>
                        <a:rPr lang="en-GB" sz="1000" b="0" i="0" u="none" strike="noStrike" cap="none" dirty="0">
                          <a:solidFill>
                            <a:schemeClr val="dk1"/>
                          </a:solidFill>
                          <a:effectLst/>
                          <a:latin typeface="Calibri"/>
                          <a:ea typeface="Calibri"/>
                          <a:cs typeface="Calibri"/>
                          <a:sym typeface="Arial"/>
                        </a:rPr>
                        <a:t>.</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3029275098"/>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EXCESS</a:t>
                      </a:r>
                      <a:r>
                        <a:rPr lang="en-GB" sz="1000" b="1" baseline="0" dirty="0">
                          <a:solidFill>
                            <a:schemeClr val="bg1"/>
                          </a:solidFill>
                        </a:rPr>
                        <a:t> SUPPLY</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an excess supply, economic surplus market surplus or briefly </a:t>
                      </a:r>
                      <a:r>
                        <a:rPr lang="en-GB" sz="1000" b="0" i="0" u="none" strike="noStrike" cap="none" dirty="0" err="1">
                          <a:solidFill>
                            <a:schemeClr val="dk1"/>
                          </a:solidFill>
                          <a:effectLst/>
                          <a:latin typeface="Calibri"/>
                          <a:ea typeface="Calibri"/>
                          <a:cs typeface="Calibri"/>
                          <a:sym typeface="Arial"/>
                        </a:rPr>
                        <a:t>surply</a:t>
                      </a:r>
                      <a:r>
                        <a:rPr lang="en-GB" sz="1000" b="0" i="0" u="none" strike="noStrike" cap="none" dirty="0">
                          <a:solidFill>
                            <a:schemeClr val="dk1"/>
                          </a:solidFill>
                          <a:effectLst/>
                          <a:latin typeface="Calibri"/>
                          <a:ea typeface="Calibri"/>
                          <a:cs typeface="Calibri"/>
                          <a:sym typeface="Arial"/>
                        </a:rPr>
                        <a:t> is a situation in which the quantity of a good or service supplied is more than the quantity demanded, and the price is above the equilibrium level determined by supply and demand</a:t>
                      </a:r>
                      <a:endParaRPr lang="en-GB" sz="1000" dirty="0"/>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742333"/>
                  </a:ext>
                </a:extLst>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3834981381"/>
              </p:ext>
            </p:extLst>
          </p:nvPr>
        </p:nvGraphicFramePr>
        <p:xfrm>
          <a:off x="1670461" y="96268"/>
          <a:ext cx="9110436" cy="370840"/>
        </p:xfrm>
        <a:graphic>
          <a:graphicData uri="http://schemas.openxmlformats.org/drawingml/2006/table">
            <a:tbl>
              <a:tblPr firstRow="1" bandRow="1"/>
              <a:tblGrid>
                <a:gridCol w="9110436">
                  <a:extLst>
                    <a:ext uri="{9D8B030D-6E8A-4147-A177-3AD203B41FA5}">
                      <a16:colId xmlns:a16="http://schemas.microsoft.com/office/drawing/2014/main" val="145915541"/>
                    </a:ext>
                  </a:extLst>
                </a:gridCol>
              </a:tblGrid>
              <a:tr h="370840">
                <a:tc>
                  <a:txBody>
                    <a:bodyPr/>
                    <a:lstStyle/>
                    <a:p>
                      <a:pPr algn="ctr"/>
                      <a:r>
                        <a:rPr lang="en-GB" dirty="0"/>
                        <a:t>3.1.2.5 &amp; 6 PRICE</a:t>
                      </a:r>
                      <a:r>
                        <a:rPr lang="en-GB" baseline="0" dirty="0"/>
                        <a:t> DETERMINATION &amp; THE INTERRELATIONSHIP OF MARKETS</a:t>
                      </a:r>
                      <a:endParaRPr lang="en-GB" dirty="0"/>
                    </a:p>
                  </a:txBody>
                  <a:tcPr/>
                </a:tc>
                <a:extLst>
                  <a:ext uri="{0D108BD9-81ED-4DB2-BD59-A6C34878D82A}">
                    <a16:rowId xmlns:a16="http://schemas.microsoft.com/office/drawing/2014/main" val="4108215624"/>
                  </a:ext>
                </a:extLst>
              </a:tr>
            </a:tbl>
          </a:graphicData>
        </a:graphic>
      </p:graphicFrame>
      <p:pic>
        <p:nvPicPr>
          <p:cNvPr id="7" name="Shape 93"/>
          <p:cNvPicPr preferRelativeResize="0"/>
          <p:nvPr/>
        </p:nvPicPr>
        <p:blipFill rotWithShape="1">
          <a:blip r:embed="rId3">
            <a:alphaModFix/>
          </a:blip>
          <a:srcRect t="5372"/>
          <a:stretch/>
        </p:blipFill>
        <p:spPr>
          <a:xfrm>
            <a:off x="544288" y="4925524"/>
            <a:ext cx="2825436" cy="1932476"/>
          </a:xfrm>
          <a:prstGeom prst="rect">
            <a:avLst/>
          </a:prstGeom>
          <a:noFill/>
          <a:ln>
            <a:noFill/>
          </a:ln>
        </p:spPr>
      </p:pic>
      <p:pic>
        <p:nvPicPr>
          <p:cNvPr id="1026" name="Picture 2" descr="Market equilibrium (article) | Khan Academ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4253" y="4925524"/>
            <a:ext cx="2599061" cy="185414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Shape 85"/>
          <p:cNvGraphicFramePr/>
          <p:nvPr>
            <p:extLst>
              <p:ext uri="{D42A27DB-BD31-4B8C-83A1-F6EECF244321}">
                <p14:modId xmlns:p14="http://schemas.microsoft.com/office/powerpoint/2010/main" val="4244369517"/>
              </p:ext>
            </p:extLst>
          </p:nvPr>
        </p:nvGraphicFramePr>
        <p:xfrm>
          <a:off x="6637843" y="501716"/>
          <a:ext cx="5389964" cy="4724500"/>
        </p:xfrm>
        <a:graphic>
          <a:graphicData uri="http://schemas.openxmlformats.org/drawingml/2006/table">
            <a:tbl>
              <a:tblPr firstRow="1" bandRow="1">
                <a:noFill/>
              </a:tblPr>
              <a:tblGrid>
                <a:gridCol w="1676946">
                  <a:extLst>
                    <a:ext uri="{9D8B030D-6E8A-4147-A177-3AD203B41FA5}">
                      <a16:colId xmlns:a16="http://schemas.microsoft.com/office/drawing/2014/main" val="20000"/>
                    </a:ext>
                  </a:extLst>
                </a:gridCol>
                <a:gridCol w="3713018">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000" b="1" dirty="0">
                          <a:solidFill>
                            <a:schemeClr val="bg1"/>
                          </a:solidFill>
                        </a:rPr>
                        <a:t>3.1.2</a:t>
                      </a:r>
                      <a:r>
                        <a:rPr lang="en-GB" sz="1000" b="1" baseline="0" dirty="0">
                          <a:solidFill>
                            <a:schemeClr val="bg1"/>
                          </a:solidFill>
                        </a:rPr>
                        <a:t>.6. THE INTERRELATIONSHIP BETWEEN MARKETS</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INTERDEPENDENCE</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effectLst/>
                          <a:latin typeface="Calibri"/>
                          <a:ea typeface="Calibri"/>
                          <a:cs typeface="Calibri"/>
                          <a:sym typeface="Arial"/>
                        </a:rPr>
                        <a:t>The dependence of two or more people or things on each other.</a:t>
                      </a:r>
                      <a:endParaRPr lang="en-GB" sz="1000" b="1" u="none" strike="noStrike" cap="none" dirty="0">
                        <a:solidFill>
                          <a:schemeClr val="dk1"/>
                        </a:solidFill>
                      </a:endParaRPr>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2313851005"/>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MARKETS</a:t>
                      </a:r>
                      <a:r>
                        <a:rPr lang="en-GB" sz="1000" b="1" baseline="0" dirty="0">
                          <a:solidFill>
                            <a:schemeClr val="bg1"/>
                          </a:solidFill>
                        </a:rPr>
                        <a:t> ARE OFTEN INTERDEPENDENT</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For example, the availability of timber from the lumber industry will affect the housing market.</a:t>
                      </a:r>
                      <a:r>
                        <a:rPr lang="en-GB" sz="1000" baseline="0" dirty="0"/>
                        <a:t> </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10003"/>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FIRMS</a:t>
                      </a:r>
                      <a:r>
                        <a:rPr lang="en-GB" sz="1000" b="1" baseline="0" dirty="0">
                          <a:solidFill>
                            <a:schemeClr val="bg1"/>
                          </a:solidFill>
                        </a:rPr>
                        <a:t> ARE OFTEN INTERDEPENDENT</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For example, the decisions of airbus will have a direct impact upon the results of</a:t>
                      </a:r>
                      <a:r>
                        <a:rPr lang="en-GB" sz="1000" baseline="0" dirty="0"/>
                        <a:t> Boeing. </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726392588"/>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JOINT DEMAND</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latin typeface="Calibri"/>
                          <a:ea typeface="Calibri"/>
                          <a:cs typeface="Calibri"/>
                          <a:sym typeface="Calibri"/>
                        </a:rPr>
                        <a:t>When the </a:t>
                      </a:r>
                      <a:r>
                        <a:rPr lang="en-GB" sz="1000" b="1" i="0" u="none" strike="noStrike" cap="none" dirty="0">
                          <a:solidFill>
                            <a:schemeClr val="dk1"/>
                          </a:solidFill>
                          <a:latin typeface="Calibri"/>
                          <a:ea typeface="Calibri"/>
                          <a:cs typeface="Calibri"/>
                          <a:sym typeface="Calibri"/>
                        </a:rPr>
                        <a:t>demand</a:t>
                      </a:r>
                      <a:r>
                        <a:rPr lang="en-GB" sz="1000" b="0" i="0" u="none" strike="noStrike" cap="none" dirty="0">
                          <a:solidFill>
                            <a:schemeClr val="dk1"/>
                          </a:solidFill>
                          <a:latin typeface="Calibri"/>
                          <a:ea typeface="Calibri"/>
                          <a:cs typeface="Calibri"/>
                          <a:sym typeface="Calibri"/>
                        </a:rPr>
                        <a:t> for one product is directly and positively related to market </a:t>
                      </a:r>
                      <a:r>
                        <a:rPr lang="en-GB" sz="1000" b="1" i="0" u="none" strike="noStrike" cap="none" dirty="0">
                          <a:solidFill>
                            <a:schemeClr val="dk1"/>
                          </a:solidFill>
                          <a:latin typeface="Calibri"/>
                          <a:ea typeface="Calibri"/>
                          <a:cs typeface="Calibri"/>
                          <a:sym typeface="Calibri"/>
                        </a:rPr>
                        <a:t>demand</a:t>
                      </a:r>
                      <a:r>
                        <a:rPr lang="en-GB" sz="1000" b="0" i="0" u="none" strike="noStrike" cap="none" dirty="0">
                          <a:solidFill>
                            <a:schemeClr val="dk1"/>
                          </a:solidFill>
                          <a:latin typeface="Calibri"/>
                          <a:ea typeface="Calibri"/>
                          <a:cs typeface="Calibri"/>
                          <a:sym typeface="Calibri"/>
                        </a:rPr>
                        <a:t> for a related good or service. e.g. with 2 complements. </a:t>
                      </a:r>
                      <a:endParaRPr lang="en-GB" sz="1000" u="none" strike="noStrike" cap="none" dirty="0">
                        <a:solidFill>
                          <a:srgbClr val="222222"/>
                        </a:solidFill>
                        <a:highlight>
                          <a:srgbClr val="FFFFFF"/>
                        </a:highlight>
                      </a:endParaRPr>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3939868841"/>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DEMAND FOR SUBSTITUTES</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1" i="0" u="none" strike="noStrike" cap="none" dirty="0">
                          <a:solidFill>
                            <a:schemeClr val="dk1"/>
                          </a:solidFill>
                          <a:effectLst/>
                          <a:latin typeface="Calibri"/>
                          <a:ea typeface="Calibri"/>
                          <a:cs typeface="Calibri"/>
                          <a:sym typeface="Arial"/>
                        </a:rPr>
                        <a:t>Substitutes</a:t>
                      </a:r>
                      <a:r>
                        <a:rPr lang="en-GB" sz="1000" b="0" i="0" u="none" strike="noStrike" cap="none" dirty="0">
                          <a:solidFill>
                            <a:schemeClr val="dk1"/>
                          </a:solidFill>
                          <a:effectLst/>
                          <a:latin typeface="Calibri"/>
                          <a:ea typeface="Calibri"/>
                          <a:cs typeface="Calibri"/>
                          <a:sym typeface="Arial"/>
                        </a:rPr>
                        <a:t> are goods where you can consume one in place of the other. The prices of complementary or </a:t>
                      </a:r>
                      <a:r>
                        <a:rPr lang="en-GB" sz="1000" b="1" i="0" u="none" strike="noStrike" cap="none" dirty="0">
                          <a:solidFill>
                            <a:schemeClr val="dk1"/>
                          </a:solidFill>
                          <a:effectLst/>
                          <a:latin typeface="Calibri"/>
                          <a:ea typeface="Calibri"/>
                          <a:cs typeface="Calibri"/>
                          <a:sym typeface="Arial"/>
                        </a:rPr>
                        <a:t>substitute goods</a:t>
                      </a:r>
                      <a:r>
                        <a:rPr lang="en-GB" sz="1000" b="0" i="0" u="none" strike="noStrike" cap="none" dirty="0">
                          <a:solidFill>
                            <a:schemeClr val="dk1"/>
                          </a:solidFill>
                          <a:effectLst/>
                          <a:latin typeface="Calibri"/>
                          <a:ea typeface="Calibri"/>
                          <a:cs typeface="Calibri"/>
                          <a:sym typeface="Arial"/>
                        </a:rPr>
                        <a:t> also shift the </a:t>
                      </a:r>
                      <a:r>
                        <a:rPr lang="en-GB" sz="1000" b="1" i="0" u="none" strike="noStrike" cap="none" dirty="0">
                          <a:solidFill>
                            <a:schemeClr val="dk1"/>
                          </a:solidFill>
                          <a:effectLst/>
                          <a:latin typeface="Calibri"/>
                          <a:ea typeface="Calibri"/>
                          <a:cs typeface="Calibri"/>
                          <a:sym typeface="Arial"/>
                        </a:rPr>
                        <a:t>demand</a:t>
                      </a:r>
                      <a:r>
                        <a:rPr lang="en-GB" sz="1000" b="0" i="0" u="none" strike="noStrike" cap="none" dirty="0">
                          <a:solidFill>
                            <a:schemeClr val="dk1"/>
                          </a:solidFill>
                          <a:effectLst/>
                          <a:latin typeface="Calibri"/>
                          <a:ea typeface="Calibri"/>
                          <a:cs typeface="Calibri"/>
                          <a:sym typeface="Arial"/>
                        </a:rPr>
                        <a:t> curve. ... When the price of a substitute good decreases, the quantity demanded for that good increases, but the </a:t>
                      </a:r>
                      <a:r>
                        <a:rPr lang="en-GB" sz="1000" b="1" i="0" u="none" strike="noStrike" cap="none" dirty="0">
                          <a:solidFill>
                            <a:schemeClr val="dk1"/>
                          </a:solidFill>
                          <a:effectLst/>
                          <a:latin typeface="Calibri"/>
                          <a:ea typeface="Calibri"/>
                          <a:cs typeface="Calibri"/>
                          <a:sym typeface="Arial"/>
                        </a:rPr>
                        <a:t>demand</a:t>
                      </a:r>
                      <a:r>
                        <a:rPr lang="en-GB" sz="1000" b="0" i="0" u="none" strike="noStrike" cap="none" dirty="0">
                          <a:solidFill>
                            <a:schemeClr val="dk1"/>
                          </a:solidFill>
                          <a:effectLst/>
                          <a:latin typeface="Calibri"/>
                          <a:ea typeface="Calibri"/>
                          <a:cs typeface="Calibri"/>
                          <a:sym typeface="Arial"/>
                        </a:rPr>
                        <a:t> for the good that it is being substituted for decreases.</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243423572"/>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COMPOSITE</a:t>
                      </a:r>
                      <a:r>
                        <a:rPr lang="en-GB" sz="1000" b="1" baseline="0" dirty="0">
                          <a:solidFill>
                            <a:schemeClr val="bg1"/>
                          </a:solidFill>
                        </a:rPr>
                        <a:t> DEMAND</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latin typeface="Calibri"/>
                          <a:ea typeface="Calibri"/>
                          <a:cs typeface="Calibri"/>
                          <a:sym typeface="Calibri"/>
                        </a:rPr>
                        <a:t>When goods or services have more than one use so that an increase in the demand for one product leads to a fall in supply of the other. </a:t>
                      </a:r>
                      <a:endParaRPr lang="en-GB" sz="1000" u="none" strike="noStrike" cap="none" dirty="0">
                        <a:solidFill>
                          <a:srgbClr val="222222"/>
                        </a:solidFill>
                        <a:highlight>
                          <a:srgbClr val="FFFFFF"/>
                        </a:highlight>
                      </a:endParaRPr>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3029275098"/>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DERIVED DEMAND</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Refers to the </a:t>
                      </a:r>
                      <a:r>
                        <a:rPr lang="en-GB" sz="1000" b="1" i="0" u="none" strike="noStrike" cap="none" dirty="0">
                          <a:solidFill>
                            <a:schemeClr val="dk1"/>
                          </a:solidFill>
                          <a:effectLst/>
                          <a:latin typeface="Calibri"/>
                          <a:ea typeface="Calibri"/>
                          <a:cs typeface="Calibri"/>
                          <a:sym typeface="Arial"/>
                        </a:rPr>
                        <a:t>demand</a:t>
                      </a:r>
                      <a:r>
                        <a:rPr lang="en-GB" sz="1000" b="0" i="0" u="none" strike="noStrike" cap="none" dirty="0">
                          <a:solidFill>
                            <a:schemeClr val="dk1"/>
                          </a:solidFill>
                          <a:effectLst/>
                          <a:latin typeface="Calibri"/>
                          <a:ea typeface="Calibri"/>
                          <a:cs typeface="Calibri"/>
                          <a:sym typeface="Arial"/>
                        </a:rPr>
                        <a:t> for any goods or services, which is </a:t>
                      </a:r>
                      <a:r>
                        <a:rPr lang="en-GB" sz="1000" b="1" i="0" u="none" strike="noStrike" cap="none" dirty="0">
                          <a:solidFill>
                            <a:schemeClr val="dk1"/>
                          </a:solidFill>
                          <a:effectLst/>
                          <a:latin typeface="Calibri"/>
                          <a:ea typeface="Calibri"/>
                          <a:cs typeface="Calibri"/>
                          <a:sym typeface="Arial"/>
                        </a:rPr>
                        <a:t>derived</a:t>
                      </a:r>
                      <a:r>
                        <a:rPr lang="en-GB" sz="1000" b="0" i="0" u="none" strike="noStrike" cap="none" dirty="0">
                          <a:solidFill>
                            <a:schemeClr val="dk1"/>
                          </a:solidFill>
                          <a:effectLst/>
                          <a:latin typeface="Calibri"/>
                          <a:ea typeface="Calibri"/>
                          <a:cs typeface="Calibri"/>
                          <a:sym typeface="Arial"/>
                        </a:rPr>
                        <a:t> from any related goods, services, or intermediate goods or services. In the case of </a:t>
                      </a:r>
                      <a:r>
                        <a:rPr lang="en-GB" sz="1000" b="1" i="0" u="none" strike="noStrike" cap="none" dirty="0">
                          <a:solidFill>
                            <a:schemeClr val="dk1"/>
                          </a:solidFill>
                          <a:effectLst/>
                          <a:latin typeface="Calibri"/>
                          <a:ea typeface="Calibri"/>
                          <a:cs typeface="Calibri"/>
                          <a:sym typeface="Arial"/>
                        </a:rPr>
                        <a:t>derived demand</a:t>
                      </a:r>
                      <a:r>
                        <a:rPr lang="en-GB" sz="1000" b="0" i="0" u="none" strike="noStrike" cap="none" dirty="0">
                          <a:solidFill>
                            <a:schemeClr val="dk1"/>
                          </a:solidFill>
                          <a:effectLst/>
                          <a:latin typeface="Calibri"/>
                          <a:ea typeface="Calibri"/>
                          <a:cs typeface="Calibri"/>
                          <a:sym typeface="Arial"/>
                        </a:rPr>
                        <a:t>, a market can exist for both intermediate and related goods or services.</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0742333"/>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EFFECTIVE DEMAND</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latin typeface="Calibri"/>
                          <a:ea typeface="Calibri"/>
                          <a:cs typeface="Calibri"/>
                          <a:sym typeface="Calibri"/>
                        </a:rPr>
                        <a:t>The level of demand that represents a real intention to purchase by people with the means to pay.</a:t>
                      </a:r>
                      <a:endParaRPr lang="en-GB" sz="1000" u="none" strike="noStrike" cap="none" dirty="0">
                        <a:solidFill>
                          <a:srgbClr val="222222"/>
                        </a:solidFill>
                        <a:highlight>
                          <a:srgbClr val="FFFFFF"/>
                        </a:highlight>
                      </a:endParaRPr>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540393832"/>
                  </a:ext>
                </a:extLst>
              </a:tr>
              <a:tr h="385300">
                <a:tc>
                  <a:txBody>
                    <a:bodyPr/>
                    <a:lstStyle/>
                    <a:p>
                      <a:pPr marL="0" marR="0" lvl="0" indent="0" algn="l" defTabSz="914400" rtl="0" eaLnBrk="1" fontAlgn="auto" latinLnBrk="0" hangingPunct="1">
                        <a:lnSpc>
                          <a:spcPct val="100000"/>
                        </a:lnSpc>
                        <a:spcBef>
                          <a:spcPts val="0"/>
                        </a:spcBef>
                        <a:spcAft>
                          <a:spcPts val="0"/>
                        </a:spcAft>
                        <a:buClr>
                          <a:schemeClr val="lt1"/>
                        </a:buClr>
                        <a:buSzPts val="1000"/>
                        <a:buFont typeface="Arial"/>
                        <a:buNone/>
                        <a:tabLst/>
                        <a:defRPr/>
                      </a:pPr>
                      <a:r>
                        <a:rPr lang="en-GB" sz="1000" b="1" dirty="0">
                          <a:solidFill>
                            <a:schemeClr val="bg1"/>
                          </a:solidFill>
                        </a:rPr>
                        <a:t>JOINT SUPPLY</a:t>
                      </a:r>
                    </a:p>
                    <a:p>
                      <a:pPr marL="0" marR="0" lvl="0" indent="0" algn="l" rtl="0">
                        <a:lnSpc>
                          <a:spcPct val="100000"/>
                        </a:lnSpc>
                        <a:spcBef>
                          <a:spcPts val="0"/>
                        </a:spcBef>
                        <a:spcAft>
                          <a:spcPts val="0"/>
                        </a:spcAft>
                        <a:buClr>
                          <a:schemeClr val="lt1"/>
                        </a:buClr>
                        <a:buSzPts val="1000"/>
                        <a:buFont typeface="Arial"/>
                        <a:buNone/>
                      </a:pP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Is an economic term referring to a product or process that can yield two or more outputs. Common examples occur within the livestock industry: cows can be utilized for milk, beef, and hide.</a:t>
                      </a:r>
                      <a:endParaRPr lang="en-GB" sz="1000" dirty="0"/>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027662387"/>
                  </a:ext>
                </a:extLst>
              </a:tr>
            </a:tbl>
          </a:graphicData>
        </a:graphic>
      </p:graphicFrame>
    </p:spTree>
    <p:extLst>
      <p:ext uri="{BB962C8B-B14F-4D97-AF65-F5344CB8AC3E}">
        <p14:creationId xmlns:p14="http://schemas.microsoft.com/office/powerpoint/2010/main" val="23908086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83"/>
        <p:cNvGrpSpPr/>
        <p:nvPr/>
      </p:nvGrpSpPr>
      <p:grpSpPr>
        <a:xfrm>
          <a:off x="0" y="0"/>
          <a:ext cx="0" cy="0"/>
          <a:chOff x="0" y="0"/>
          <a:chExt cx="0" cy="0"/>
        </a:xfrm>
      </p:grpSpPr>
      <p:graphicFrame>
        <p:nvGraphicFramePr>
          <p:cNvPr id="85" name="Shape 85"/>
          <p:cNvGraphicFramePr/>
          <p:nvPr>
            <p:extLst>
              <p:ext uri="{D42A27DB-BD31-4B8C-83A1-F6EECF244321}">
                <p14:modId xmlns:p14="http://schemas.microsoft.com/office/powerpoint/2010/main" val="1815042484"/>
              </p:ext>
            </p:extLst>
          </p:nvPr>
        </p:nvGraphicFramePr>
        <p:xfrm>
          <a:off x="203200" y="501716"/>
          <a:ext cx="6299200" cy="1036350"/>
        </p:xfrm>
        <a:graphic>
          <a:graphicData uri="http://schemas.openxmlformats.org/drawingml/2006/table">
            <a:tbl>
              <a:tblPr firstRow="1" bandRow="1">
                <a:noFill/>
              </a:tblPr>
              <a:tblGrid>
                <a:gridCol w="1596571">
                  <a:extLst>
                    <a:ext uri="{9D8B030D-6E8A-4147-A177-3AD203B41FA5}">
                      <a16:colId xmlns:a16="http://schemas.microsoft.com/office/drawing/2014/main" val="20000"/>
                    </a:ext>
                  </a:extLst>
                </a:gridCol>
                <a:gridCol w="4702629">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000" b="1" dirty="0">
                          <a:solidFill>
                            <a:schemeClr val="bg1"/>
                          </a:solidFill>
                        </a:rPr>
                        <a:t>3.1.3</a:t>
                      </a:r>
                      <a:r>
                        <a:rPr lang="en-GB" sz="1000" b="1" baseline="0" dirty="0">
                          <a:solidFill>
                            <a:schemeClr val="bg1"/>
                          </a:solidFill>
                        </a:rPr>
                        <a:t>.1. PRODUCTION &amp; PRODUCTIVITY</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PRODUCTION</a:t>
                      </a:r>
                      <a:r>
                        <a:rPr lang="en-GB" sz="1000" b="1" baseline="0" dirty="0">
                          <a:solidFill>
                            <a:schemeClr val="bg1"/>
                          </a:solidFill>
                        </a:rPr>
                        <a:t> </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u="none" strike="noStrike" cap="none" dirty="0">
                          <a:solidFill>
                            <a:schemeClr val="dk1"/>
                          </a:solidFill>
                        </a:rPr>
                        <a:t>Converting</a:t>
                      </a:r>
                      <a:r>
                        <a:rPr lang="en-GB" sz="1000" b="0" u="none" strike="noStrike" cap="none" baseline="0" dirty="0">
                          <a:solidFill>
                            <a:schemeClr val="dk1"/>
                          </a:solidFill>
                        </a:rPr>
                        <a:t> inputs, or the services of factors of production such as capital and labour into final output. </a:t>
                      </a:r>
                      <a:endParaRPr lang="en-GB" sz="1000" b="0" u="none" strike="noStrike" cap="none" dirty="0">
                        <a:solidFill>
                          <a:schemeClr val="dk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extLst>
                  <a:ext uri="{0D108BD9-81ED-4DB2-BD59-A6C34878D82A}">
                    <a16:rowId xmlns:a16="http://schemas.microsoft.com/office/drawing/2014/main" val="2313851005"/>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LABOUR PRODUCTIVITY</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Labour productivity is concerned with the amount (volume) of output that is obtained from each employee.</a:t>
                      </a:r>
                      <a:endParaRPr lang="en-GB" sz="1000"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3"/>
                  </a:ext>
                </a:extLst>
              </a:tr>
            </a:tbl>
          </a:graphicData>
        </a:graphic>
      </p:graphicFrame>
      <p:graphicFrame>
        <p:nvGraphicFramePr>
          <p:cNvPr id="2" name="Table 1"/>
          <p:cNvGraphicFramePr>
            <a:graphicFrameLocks noGrp="1"/>
          </p:cNvGraphicFramePr>
          <p:nvPr/>
        </p:nvGraphicFramePr>
        <p:xfrm>
          <a:off x="3369723" y="96268"/>
          <a:ext cx="5875877" cy="370840"/>
        </p:xfrm>
        <a:graphic>
          <a:graphicData uri="http://schemas.openxmlformats.org/drawingml/2006/table">
            <a:tbl>
              <a:tblPr firstRow="1" bandRow="1"/>
              <a:tblGrid>
                <a:gridCol w="5875877">
                  <a:extLst>
                    <a:ext uri="{9D8B030D-6E8A-4147-A177-3AD203B41FA5}">
                      <a16:colId xmlns:a16="http://schemas.microsoft.com/office/drawing/2014/main" val="145915541"/>
                    </a:ext>
                  </a:extLst>
                </a:gridCol>
              </a:tblGrid>
              <a:tr h="370840">
                <a:tc>
                  <a:txBody>
                    <a:bodyPr/>
                    <a:lstStyle/>
                    <a:p>
                      <a:pPr algn="ctr"/>
                      <a:r>
                        <a:rPr lang="en-GB" dirty="0"/>
                        <a:t>3.1.3.</a:t>
                      </a:r>
                      <a:r>
                        <a:rPr lang="en-GB" baseline="0" dirty="0"/>
                        <a:t> PRODUCTION, COSTS AND REVENUE</a:t>
                      </a:r>
                      <a:endParaRPr lang="en-GB" dirty="0"/>
                    </a:p>
                  </a:txBody>
                  <a:tcPr/>
                </a:tc>
                <a:extLst>
                  <a:ext uri="{0D108BD9-81ED-4DB2-BD59-A6C34878D82A}">
                    <a16:rowId xmlns:a16="http://schemas.microsoft.com/office/drawing/2014/main" val="4108215624"/>
                  </a:ext>
                </a:extLst>
              </a:tr>
            </a:tbl>
          </a:graphicData>
        </a:graphic>
      </p:graphicFrame>
      <p:graphicFrame>
        <p:nvGraphicFramePr>
          <p:cNvPr id="9" name="Shape 85"/>
          <p:cNvGraphicFramePr/>
          <p:nvPr>
            <p:extLst>
              <p:ext uri="{D42A27DB-BD31-4B8C-83A1-F6EECF244321}">
                <p14:modId xmlns:p14="http://schemas.microsoft.com/office/powerpoint/2010/main" val="2659252532"/>
              </p:ext>
            </p:extLst>
          </p:nvPr>
        </p:nvGraphicFramePr>
        <p:xfrm>
          <a:off x="203200" y="1538066"/>
          <a:ext cx="6299200" cy="1432600"/>
        </p:xfrm>
        <a:graphic>
          <a:graphicData uri="http://schemas.openxmlformats.org/drawingml/2006/table">
            <a:tbl>
              <a:tblPr firstRow="1" bandRow="1">
                <a:noFill/>
              </a:tblPr>
              <a:tblGrid>
                <a:gridCol w="1596571">
                  <a:extLst>
                    <a:ext uri="{9D8B030D-6E8A-4147-A177-3AD203B41FA5}">
                      <a16:colId xmlns:a16="http://schemas.microsoft.com/office/drawing/2014/main" val="20000"/>
                    </a:ext>
                  </a:extLst>
                </a:gridCol>
                <a:gridCol w="4702629">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000" b="1" dirty="0">
                          <a:solidFill>
                            <a:schemeClr val="bg1"/>
                          </a:solidFill>
                        </a:rPr>
                        <a:t>3.1.3</a:t>
                      </a:r>
                      <a:r>
                        <a:rPr lang="en-GB" sz="1000" b="1" baseline="0" dirty="0">
                          <a:solidFill>
                            <a:schemeClr val="bg1"/>
                          </a:solidFill>
                        </a:rPr>
                        <a:t>.2. SPECIALISATION, DIVISION OF LABOUR &amp; EXCHANGE</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SPECIALISATION</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effectLst/>
                          <a:latin typeface="Calibri"/>
                          <a:ea typeface="Calibri"/>
                          <a:cs typeface="Calibri"/>
                          <a:sym typeface="Arial"/>
                        </a:rPr>
                        <a:t>The process of concentrating on and becoming expert in a particular subject or skill.</a:t>
                      </a:r>
                      <a:endParaRPr lang="en-GB" sz="1000" b="0" u="none" strike="noStrike" cap="none" dirty="0">
                        <a:solidFill>
                          <a:schemeClr val="dk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extLst>
                  <a:ext uri="{0D108BD9-81ED-4DB2-BD59-A6C34878D82A}">
                    <a16:rowId xmlns:a16="http://schemas.microsoft.com/office/drawing/2014/main" val="2313851005"/>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DIVISION OF LABOUR</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The separation of tasks in any economic system or organisation so that participants may specialise</a:t>
                      </a:r>
                      <a:endParaRPr lang="en-GB" sz="1000"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3"/>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SPECIALISATION</a:t>
                      </a:r>
                      <a:r>
                        <a:rPr lang="en-GB" sz="1000" b="1" baseline="0" dirty="0">
                          <a:solidFill>
                            <a:schemeClr val="bg1"/>
                          </a:solidFill>
                        </a:rPr>
                        <a:t> &amp; TRADE</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1" i="0" u="none" strike="noStrike" cap="none" dirty="0">
                          <a:solidFill>
                            <a:schemeClr val="dk1"/>
                          </a:solidFill>
                          <a:effectLst/>
                          <a:latin typeface="Calibri"/>
                          <a:ea typeface="Calibri"/>
                          <a:cs typeface="Calibri"/>
                          <a:sym typeface="Arial"/>
                        </a:rPr>
                        <a:t>Specialisation</a:t>
                      </a:r>
                      <a:r>
                        <a:rPr lang="en-GB" sz="1000" b="0" i="0" u="none" strike="noStrike" cap="none" dirty="0">
                          <a:solidFill>
                            <a:schemeClr val="dk1"/>
                          </a:solidFill>
                          <a:effectLst/>
                          <a:latin typeface="Calibri"/>
                          <a:ea typeface="Calibri"/>
                          <a:cs typeface="Calibri"/>
                          <a:sym typeface="Arial"/>
                        </a:rPr>
                        <a:t> requires trade. </a:t>
                      </a:r>
                      <a:r>
                        <a:rPr lang="en-GB" sz="1000" b="1" i="0" u="none" strike="noStrike" cap="none" dirty="0">
                          <a:solidFill>
                            <a:schemeClr val="dk1"/>
                          </a:solidFill>
                          <a:effectLst/>
                          <a:latin typeface="Calibri"/>
                          <a:ea typeface="Calibri"/>
                          <a:cs typeface="Calibri"/>
                          <a:sym typeface="Arial"/>
                        </a:rPr>
                        <a:t>Specialisation</a:t>
                      </a:r>
                      <a:r>
                        <a:rPr lang="en-GB" sz="1000" b="0" i="0" u="none" strike="noStrike" cap="none" dirty="0">
                          <a:solidFill>
                            <a:schemeClr val="dk1"/>
                          </a:solidFill>
                          <a:effectLst/>
                          <a:latin typeface="Calibri"/>
                          <a:ea typeface="Calibri"/>
                          <a:cs typeface="Calibri"/>
                          <a:sym typeface="Arial"/>
                        </a:rPr>
                        <a:t> and trade </a:t>
                      </a:r>
                      <a:r>
                        <a:rPr lang="en-GB" sz="1000" b="1" i="0" u="none" strike="noStrike" cap="none" dirty="0">
                          <a:solidFill>
                            <a:schemeClr val="dk1"/>
                          </a:solidFill>
                          <a:effectLst/>
                          <a:latin typeface="Calibri"/>
                          <a:ea typeface="Calibri"/>
                          <a:cs typeface="Calibri"/>
                          <a:sym typeface="Arial"/>
                        </a:rPr>
                        <a:t>mean</a:t>
                      </a:r>
                      <a:r>
                        <a:rPr lang="en-GB" sz="1000" b="0" i="0" u="none" strike="noStrike" cap="none" dirty="0">
                          <a:solidFill>
                            <a:schemeClr val="dk1"/>
                          </a:solidFill>
                          <a:effectLst/>
                          <a:latin typeface="Calibri"/>
                          <a:ea typeface="Calibri"/>
                          <a:cs typeface="Calibri"/>
                          <a:sym typeface="Arial"/>
                        </a:rPr>
                        <a:t> that countries that produce no oil can consume oil products and countries with large reserves of raw materials can export them in </a:t>
                      </a:r>
                      <a:r>
                        <a:rPr lang="en-GB" sz="1000" b="1" i="0" u="none" strike="noStrike" cap="none" dirty="0">
                          <a:solidFill>
                            <a:schemeClr val="dk1"/>
                          </a:solidFill>
                          <a:effectLst/>
                          <a:latin typeface="Calibri"/>
                          <a:ea typeface="Calibri"/>
                          <a:cs typeface="Calibri"/>
                          <a:sym typeface="Arial"/>
                        </a:rPr>
                        <a:t>exchange</a:t>
                      </a:r>
                      <a:r>
                        <a:rPr lang="en-GB" sz="1000" b="0" i="0" u="none" strike="noStrike" cap="none" dirty="0">
                          <a:solidFill>
                            <a:schemeClr val="dk1"/>
                          </a:solidFill>
                          <a:effectLst/>
                          <a:latin typeface="Calibri"/>
                          <a:ea typeface="Calibri"/>
                          <a:cs typeface="Calibri"/>
                          <a:sym typeface="Arial"/>
                        </a:rPr>
                        <a:t> for other goods that they need.</a:t>
                      </a:r>
                      <a:endParaRPr lang="en-GB" sz="1000"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462375464"/>
                  </a:ext>
                </a:extLst>
              </a:tr>
            </a:tbl>
          </a:graphicData>
        </a:graphic>
      </p:graphicFrame>
      <p:graphicFrame>
        <p:nvGraphicFramePr>
          <p:cNvPr id="10" name="Shape 88"/>
          <p:cNvGraphicFramePr/>
          <p:nvPr>
            <p:extLst>
              <p:ext uri="{D42A27DB-BD31-4B8C-83A1-F6EECF244321}">
                <p14:modId xmlns:p14="http://schemas.microsoft.com/office/powerpoint/2010/main" val="2903352764"/>
              </p:ext>
            </p:extLst>
          </p:nvPr>
        </p:nvGraphicFramePr>
        <p:xfrm>
          <a:off x="203200" y="2970666"/>
          <a:ext cx="6299200" cy="1152475"/>
        </p:xfrm>
        <a:graphic>
          <a:graphicData uri="http://schemas.openxmlformats.org/drawingml/2006/table">
            <a:tbl>
              <a:tblPr firstRow="1" bandRow="1">
                <a:noFill/>
              </a:tblPr>
              <a:tblGrid>
                <a:gridCol w="1185229">
                  <a:extLst>
                    <a:ext uri="{9D8B030D-6E8A-4147-A177-3AD203B41FA5}">
                      <a16:colId xmlns:a16="http://schemas.microsoft.com/office/drawing/2014/main" val="20000"/>
                    </a:ext>
                  </a:extLst>
                </a:gridCol>
                <a:gridCol w="5113971">
                  <a:extLst>
                    <a:ext uri="{9D8B030D-6E8A-4147-A177-3AD203B41FA5}">
                      <a16:colId xmlns:a16="http://schemas.microsoft.com/office/drawing/2014/main" val="20001"/>
                    </a:ext>
                  </a:extLst>
                </a:gridCol>
              </a:tblGrid>
              <a:tr h="263050">
                <a:tc gridSpan="2">
                  <a:txBody>
                    <a:bodyPr/>
                    <a:lstStyle/>
                    <a:p>
                      <a:pPr marL="0" marR="0" lvl="0" indent="0" algn="ctr" rtl="0">
                        <a:spcBef>
                          <a:spcPts val="0"/>
                        </a:spcBef>
                        <a:spcAft>
                          <a:spcPts val="0"/>
                        </a:spcAft>
                        <a:buNone/>
                      </a:pPr>
                      <a:r>
                        <a:rPr lang="en-GB" sz="1100" b="1" dirty="0">
                          <a:solidFill>
                            <a:schemeClr val="bg1"/>
                          </a:solidFill>
                        </a:rPr>
                        <a:t>SPECIALISATION &amp; DIVISION OF LABOUR</a:t>
                      </a:r>
                      <a:endParaRPr sz="11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9995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ADVANTAGES</a:t>
                      </a:r>
                      <a:endParaRPr dirty="0"/>
                    </a:p>
                  </a:txBody>
                  <a:tcPr marL="91450" marR="91450" marT="45725" marB="45725">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dirty="0">
                          <a:solidFill>
                            <a:schemeClr val="dk1"/>
                          </a:solidFill>
                          <a:latin typeface="Calibri"/>
                          <a:ea typeface="Calibri"/>
                          <a:cs typeface="Calibri"/>
                          <a:sym typeface="Calibri"/>
                        </a:rPr>
                        <a:t>Will lead to an increase in labour productivity and firms will be able to benefit from </a:t>
                      </a:r>
                      <a:r>
                        <a:rPr lang="en-GB" sz="1000" b="1" i="0" dirty="0">
                          <a:solidFill>
                            <a:schemeClr val="dk1"/>
                          </a:solidFill>
                          <a:latin typeface="Calibri"/>
                          <a:ea typeface="Calibri"/>
                          <a:cs typeface="Calibri"/>
                          <a:sym typeface="Calibri"/>
                        </a:rPr>
                        <a:t>ECONOMIES OF SCALE </a:t>
                      </a:r>
                      <a:r>
                        <a:rPr lang="en-GB" sz="1000" b="0" i="0" dirty="0">
                          <a:solidFill>
                            <a:schemeClr val="dk1"/>
                          </a:solidFill>
                          <a:latin typeface="Calibri"/>
                          <a:ea typeface="Calibri"/>
                          <a:cs typeface="Calibri"/>
                          <a:sym typeface="Calibri"/>
                        </a:rPr>
                        <a:t>(lower average costs with increased output) and increased efficiency.</a:t>
                      </a:r>
                      <a:endParaRPr sz="1000"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1"/>
                  </a:ext>
                </a:extLst>
              </a:tr>
              <a:tr h="48947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DISADVANTAGE</a:t>
                      </a:r>
                      <a:endParaRPr/>
                    </a:p>
                  </a:txBody>
                  <a:tcPr marL="91450" marR="91450" marT="45725" marB="45725">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dirty="0">
                          <a:solidFill>
                            <a:schemeClr val="dk1"/>
                          </a:solidFill>
                          <a:latin typeface="Calibri"/>
                          <a:ea typeface="Calibri"/>
                          <a:cs typeface="Calibri"/>
                          <a:sym typeface="Calibri"/>
                        </a:rPr>
                        <a:t>However, workers do specific tasks which may become boring and their productivity may fall as a result. High levels of specialisation could lead to possible </a:t>
                      </a:r>
                      <a:r>
                        <a:rPr lang="en-GB" sz="1000" b="1" i="0" dirty="0">
                          <a:solidFill>
                            <a:schemeClr val="dk1"/>
                          </a:solidFill>
                          <a:latin typeface="Calibri"/>
                          <a:ea typeface="Calibri"/>
                          <a:cs typeface="Calibri"/>
                          <a:sym typeface="Calibri"/>
                        </a:rPr>
                        <a:t>DISCECONOMIES</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OF</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SCALE.</a:t>
                      </a:r>
                      <a:endParaRPr sz="1000" b="1" dirty="0">
                        <a:solidFill>
                          <a:schemeClr val="dk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2"/>
                  </a:ext>
                </a:extLst>
              </a:tr>
            </a:tbl>
          </a:graphicData>
        </a:graphic>
      </p:graphicFrame>
      <p:graphicFrame>
        <p:nvGraphicFramePr>
          <p:cNvPr id="11" name="Shape 92"/>
          <p:cNvGraphicFramePr/>
          <p:nvPr/>
        </p:nvGraphicFramePr>
        <p:xfrm>
          <a:off x="203201" y="4156474"/>
          <a:ext cx="6299200" cy="2408000"/>
        </p:xfrm>
        <a:graphic>
          <a:graphicData uri="http://schemas.openxmlformats.org/drawingml/2006/table">
            <a:tbl>
              <a:tblPr firstRow="1" bandRow="1">
                <a:noFill/>
              </a:tblPr>
              <a:tblGrid>
                <a:gridCol w="1321168">
                  <a:extLst>
                    <a:ext uri="{9D8B030D-6E8A-4147-A177-3AD203B41FA5}">
                      <a16:colId xmlns:a16="http://schemas.microsoft.com/office/drawing/2014/main" val="20000"/>
                    </a:ext>
                  </a:extLst>
                </a:gridCol>
                <a:gridCol w="4978032">
                  <a:extLst>
                    <a:ext uri="{9D8B030D-6E8A-4147-A177-3AD203B41FA5}">
                      <a16:colId xmlns:a16="http://schemas.microsoft.com/office/drawing/2014/main" val="20001"/>
                    </a:ext>
                  </a:extLst>
                </a:gridCol>
              </a:tblGrid>
              <a:tr h="193875">
                <a:tc gridSpan="2">
                  <a:txBody>
                    <a:bodyPr/>
                    <a:lstStyle/>
                    <a:p>
                      <a:pPr marL="0" marR="0" lvl="0" indent="0" algn="ctr" rtl="0">
                        <a:spcBef>
                          <a:spcPts val="0"/>
                        </a:spcBef>
                        <a:spcAft>
                          <a:spcPts val="0"/>
                        </a:spcAft>
                        <a:buNone/>
                      </a:pPr>
                      <a:r>
                        <a:rPr lang="en-GB" sz="1000" b="1" dirty="0">
                          <a:solidFill>
                            <a:schemeClr val="bg1"/>
                          </a:solidFill>
                        </a:rPr>
                        <a:t>3.1.3.3. COSTS OF</a:t>
                      </a:r>
                      <a:r>
                        <a:rPr lang="en-GB" sz="1000" b="1" baseline="0" dirty="0">
                          <a:solidFill>
                            <a:schemeClr val="bg1"/>
                          </a:solidFill>
                        </a:rPr>
                        <a:t> PRODUCTION</a:t>
                      </a:r>
                      <a:endParaRPr sz="1000" b="1" dirty="0">
                        <a:solidFill>
                          <a:schemeClr val="bg1"/>
                        </a:solidFill>
                      </a:endParaRPr>
                    </a:p>
                  </a:txBody>
                  <a:tcPr marL="91450" marR="91450" marT="45725" marB="45725">
                    <a:lnB w="12700" cap="flat" cmpd="sng" algn="ctr">
                      <a:noFill/>
                      <a:prstDash val="solid"/>
                      <a:round/>
                      <a:headEnd type="none" w="med" len="med"/>
                      <a:tailEnd type="none" w="med" len="med"/>
                    </a:lnB>
                    <a:solidFill>
                      <a:schemeClr val="dk1"/>
                    </a:solidFill>
                  </a:tcPr>
                </a:tc>
                <a:tc hMerge="1">
                  <a:txBody>
                    <a:bodyPr/>
                    <a:lstStyle/>
                    <a:p>
                      <a:endParaRPr lang="en-US"/>
                    </a:p>
                  </a:txBody>
                  <a:tcPr/>
                </a:tc>
                <a:extLst>
                  <a:ext uri="{0D108BD9-81ED-4DB2-BD59-A6C34878D82A}">
                    <a16:rowId xmlns:a16="http://schemas.microsoft.com/office/drawing/2014/main" val="10000"/>
                  </a:ext>
                </a:extLst>
              </a:tr>
              <a:tr h="2303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a:ea typeface="Calibri"/>
                          <a:cs typeface="Calibri"/>
                          <a:sym typeface="Calibri"/>
                        </a:rPr>
                        <a:t>FIXED COSTS</a:t>
                      </a:r>
                      <a:endParaRPr dirty="0">
                        <a:solidFill>
                          <a:schemeClr val="bg1"/>
                        </a:solidFill>
                      </a:endParaRPr>
                    </a:p>
                  </a:txBody>
                  <a:tcPr marL="91450" marR="91450"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dk1"/>
                    </a:solidFill>
                  </a:tcPr>
                </a:tc>
                <a:tc>
                  <a:txBody>
                    <a:bodyPr/>
                    <a:lstStyle/>
                    <a:p>
                      <a:pPr marL="0" marR="0" lvl="0" indent="0" algn="l" rtl="0">
                        <a:spcBef>
                          <a:spcPts val="0"/>
                        </a:spcBef>
                        <a:spcAft>
                          <a:spcPts val="0"/>
                        </a:spcAft>
                        <a:buNone/>
                      </a:pPr>
                      <a:r>
                        <a:rPr lang="en-GB" sz="1000"/>
                        <a:t>Costs that remain constant at any level of output e.g. rent, insurance. </a:t>
                      </a:r>
                      <a:endParaRPr sz="1000"/>
                    </a:p>
                  </a:txBody>
                  <a:tcPr marL="91450" marR="91450" marT="45725" marB="45725">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AF6"/>
                    </a:solidFill>
                  </a:tcPr>
                </a:tc>
                <a:extLst>
                  <a:ext uri="{0D108BD9-81ED-4DB2-BD59-A6C34878D82A}">
                    <a16:rowId xmlns:a16="http://schemas.microsoft.com/office/drawing/2014/main" val="10001"/>
                  </a:ext>
                </a:extLst>
              </a:tr>
              <a:tr h="2303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a:ea typeface="Calibri"/>
                          <a:cs typeface="Calibri"/>
                          <a:sym typeface="Calibri"/>
                        </a:rPr>
                        <a:t>VARIABLE COSTS </a:t>
                      </a:r>
                      <a:endParaRPr dirty="0">
                        <a:solidFill>
                          <a:schemeClr val="bg1"/>
                        </a:solidFill>
                      </a:endParaRPr>
                    </a:p>
                  </a:txBody>
                  <a:tcPr marL="91450" marR="91450"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dk1"/>
                    </a:solidFill>
                  </a:tcPr>
                </a:tc>
                <a:tc>
                  <a:txBody>
                    <a:bodyPr/>
                    <a:lstStyle/>
                    <a:p>
                      <a:pPr marL="0" marR="0" lvl="0" indent="0" algn="l" rtl="0">
                        <a:spcBef>
                          <a:spcPts val="0"/>
                        </a:spcBef>
                        <a:spcAft>
                          <a:spcPts val="0"/>
                        </a:spcAft>
                        <a:buNone/>
                      </a:pPr>
                      <a:r>
                        <a:rPr lang="en-GB" sz="1000" dirty="0"/>
                        <a:t>Costs that rise with output. Directly involved in the production of a good or service. e.g. stock. </a:t>
                      </a:r>
                      <a:endParaRPr sz="1000" dirty="0"/>
                    </a:p>
                  </a:txBody>
                  <a:tcPr marL="91450" marR="91450" marT="45725" marB="45725">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394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a:ea typeface="Calibri"/>
                          <a:cs typeface="Calibri"/>
                          <a:sym typeface="Calibri"/>
                        </a:rPr>
                        <a:t>TOTAL COSTS</a:t>
                      </a:r>
                      <a:endParaRPr dirty="0">
                        <a:solidFill>
                          <a:schemeClr val="bg1"/>
                        </a:solidFill>
                      </a:endParaRPr>
                    </a:p>
                  </a:txBody>
                  <a:tcPr marL="91450" marR="91450"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dk1"/>
                    </a:solidFill>
                  </a:tcPr>
                </a:tc>
                <a:tc>
                  <a:txBody>
                    <a:bodyPr/>
                    <a:lstStyle/>
                    <a:p>
                      <a:pPr marL="0" marR="0" lvl="0" indent="0" algn="l" rtl="0">
                        <a:spcBef>
                          <a:spcPts val="0"/>
                        </a:spcBef>
                        <a:spcAft>
                          <a:spcPts val="0"/>
                        </a:spcAft>
                        <a:buNone/>
                      </a:pPr>
                      <a:r>
                        <a:rPr lang="en-GB" sz="1000" dirty="0"/>
                        <a:t>Sum total of Fixed + Variable costs. </a:t>
                      </a:r>
                      <a:endParaRPr sz="1000" dirty="0"/>
                    </a:p>
                  </a:txBody>
                  <a:tcPr marL="91450" marR="91450" marT="45725" marB="45725">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AF6"/>
                    </a:solidFill>
                  </a:tcPr>
                </a:tc>
                <a:extLst>
                  <a:ext uri="{0D108BD9-81ED-4DB2-BD59-A6C34878D82A}">
                    <a16:rowId xmlns:a16="http://schemas.microsoft.com/office/drawing/2014/main" val="10003"/>
                  </a:ext>
                </a:extLst>
              </a:tr>
              <a:tr h="2394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a:ea typeface="Calibri"/>
                          <a:cs typeface="Calibri"/>
                          <a:sym typeface="Calibri"/>
                        </a:rPr>
                        <a:t>AVERAGE TOTAL COSTS</a:t>
                      </a:r>
                      <a:endParaRPr dirty="0">
                        <a:solidFill>
                          <a:schemeClr val="bg1"/>
                        </a:solidFill>
                      </a:endParaRPr>
                    </a:p>
                  </a:txBody>
                  <a:tcPr marL="91450" marR="91450"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dk1"/>
                    </a:solidFill>
                  </a:tcPr>
                </a:tc>
                <a:tc>
                  <a:txBody>
                    <a:bodyPr/>
                    <a:lstStyle/>
                    <a:p>
                      <a:pPr marL="0" marR="0" lvl="0" indent="0" algn="l" rtl="0">
                        <a:spcBef>
                          <a:spcPts val="0"/>
                        </a:spcBef>
                        <a:spcAft>
                          <a:spcPts val="0"/>
                        </a:spcAft>
                        <a:buNone/>
                      </a:pPr>
                      <a:r>
                        <a:rPr lang="en-GB" sz="1000" dirty="0"/>
                        <a:t>Average unit costs calculated by: Total costs/ quantity produced</a:t>
                      </a:r>
                      <a:endParaRPr dirty="0"/>
                    </a:p>
                  </a:txBody>
                  <a:tcPr marL="91450" marR="91450" marT="45725" marB="45725">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394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a:ea typeface="Calibri"/>
                          <a:cs typeface="Calibri"/>
                          <a:sym typeface="Calibri"/>
                        </a:rPr>
                        <a:t>MARGINAL COSTS </a:t>
                      </a:r>
                      <a:endParaRPr dirty="0">
                        <a:solidFill>
                          <a:schemeClr val="bg1"/>
                        </a:solidFill>
                      </a:endParaRPr>
                    </a:p>
                  </a:txBody>
                  <a:tcPr marL="91450" marR="91450"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dk1"/>
                    </a:solidFill>
                  </a:tcPr>
                </a:tc>
                <a:tc>
                  <a:txBody>
                    <a:bodyPr/>
                    <a:lstStyle/>
                    <a:p>
                      <a:pPr marL="0" marR="0" lvl="0" indent="0" algn="l" rtl="0">
                        <a:spcBef>
                          <a:spcPts val="0"/>
                        </a:spcBef>
                        <a:spcAft>
                          <a:spcPts val="0"/>
                        </a:spcAft>
                        <a:buNone/>
                      </a:pPr>
                      <a:r>
                        <a:rPr lang="en-GB" sz="1000" dirty="0"/>
                        <a:t>Represent the change in total costs from the next unit produced</a:t>
                      </a:r>
                      <a:r>
                        <a:rPr lang="en-GB" sz="1000" b="0" dirty="0"/>
                        <a:t>. C</a:t>
                      </a:r>
                      <a:r>
                        <a:rPr lang="en-GB" sz="1000" b="0" dirty="0">
                          <a:solidFill>
                            <a:schemeClr val="dk1"/>
                          </a:solidFill>
                          <a:latin typeface="Calibri"/>
                          <a:ea typeface="Calibri"/>
                          <a:cs typeface="Calibri"/>
                          <a:sym typeface="Calibri"/>
                        </a:rPr>
                        <a:t>hange in TC / change in Total Output</a:t>
                      </a:r>
                      <a:endParaRPr sz="1000" b="0" dirty="0"/>
                    </a:p>
                  </a:txBody>
                  <a:tcPr marL="91450" marR="91450" marT="45725" marB="45725">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AF6"/>
                    </a:solidFill>
                  </a:tcPr>
                </a:tc>
                <a:extLst>
                  <a:ext uri="{0D108BD9-81ED-4DB2-BD59-A6C34878D82A}">
                    <a16:rowId xmlns:a16="http://schemas.microsoft.com/office/drawing/2014/main" val="10005"/>
                  </a:ext>
                </a:extLst>
              </a:tr>
              <a:tr h="2394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SHORT RUN </a:t>
                      </a:r>
                      <a:endParaRPr sz="1000" b="1" dirty="0">
                        <a:solidFill>
                          <a:schemeClr val="bg1"/>
                        </a:solidFill>
                      </a:endParaRPr>
                    </a:p>
                  </a:txBody>
                  <a:tcPr marL="91450" marR="91450"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dk1"/>
                    </a:solidFill>
                  </a:tcPr>
                </a:tc>
                <a:tc>
                  <a:txBody>
                    <a:bodyPr/>
                    <a:lstStyle/>
                    <a:p>
                      <a:pPr marL="0" marR="0" lvl="0" indent="0" algn="l" rtl="0">
                        <a:spcBef>
                          <a:spcPts val="0"/>
                        </a:spcBef>
                        <a:spcAft>
                          <a:spcPts val="0"/>
                        </a:spcAft>
                        <a:buNone/>
                      </a:pPr>
                      <a:r>
                        <a:rPr lang="en-GB" sz="1000" b="0" dirty="0"/>
                        <a:t>At least</a:t>
                      </a:r>
                      <a:r>
                        <a:rPr lang="en-GB" sz="1000" b="0" baseline="0" dirty="0"/>
                        <a:t> one factor of production is fixed</a:t>
                      </a:r>
                      <a:endParaRPr sz="1000" b="0" dirty="0"/>
                    </a:p>
                  </a:txBody>
                  <a:tcPr marL="91450" marR="91450" marT="45725" marB="45725">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AF6"/>
                    </a:solidFill>
                  </a:tcPr>
                </a:tc>
                <a:extLst>
                  <a:ext uri="{0D108BD9-81ED-4DB2-BD59-A6C34878D82A}">
                    <a16:rowId xmlns:a16="http://schemas.microsoft.com/office/drawing/2014/main" val="2630788462"/>
                  </a:ext>
                </a:extLst>
              </a:tr>
              <a:tr h="2394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LONG</a:t>
                      </a:r>
                      <a:r>
                        <a:rPr lang="en-GB" sz="1000" b="1" baseline="0" dirty="0">
                          <a:solidFill>
                            <a:schemeClr val="bg1"/>
                          </a:solidFill>
                        </a:rPr>
                        <a:t> RUN</a:t>
                      </a:r>
                      <a:endParaRPr sz="1000" b="1" dirty="0">
                        <a:solidFill>
                          <a:schemeClr val="bg1"/>
                        </a:solidFill>
                      </a:endParaRPr>
                    </a:p>
                  </a:txBody>
                  <a:tcPr marL="91450" marR="91450"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dk1"/>
                    </a:solidFill>
                  </a:tcPr>
                </a:tc>
                <a:tc>
                  <a:txBody>
                    <a:bodyPr/>
                    <a:lstStyle/>
                    <a:p>
                      <a:pPr marL="0" marR="0" lvl="0" indent="0" algn="l" rtl="0">
                        <a:spcBef>
                          <a:spcPts val="0"/>
                        </a:spcBef>
                        <a:spcAft>
                          <a:spcPts val="0"/>
                        </a:spcAft>
                        <a:buNone/>
                      </a:pPr>
                      <a:r>
                        <a:rPr lang="en-GB" sz="1000" b="0" dirty="0"/>
                        <a:t>All factors of production are variable</a:t>
                      </a:r>
                      <a:endParaRPr sz="1000" b="0" dirty="0"/>
                    </a:p>
                  </a:txBody>
                  <a:tcPr marL="91450" marR="91450" marT="45725" marB="45725">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AF6"/>
                    </a:solidFill>
                  </a:tcPr>
                </a:tc>
                <a:extLst>
                  <a:ext uri="{0D108BD9-81ED-4DB2-BD59-A6C34878D82A}">
                    <a16:rowId xmlns:a16="http://schemas.microsoft.com/office/drawing/2014/main" val="3777012082"/>
                  </a:ext>
                </a:extLst>
              </a:tr>
            </a:tbl>
          </a:graphicData>
        </a:graphic>
      </p:graphicFrame>
      <p:graphicFrame>
        <p:nvGraphicFramePr>
          <p:cNvPr id="13" name="Shape 94"/>
          <p:cNvGraphicFramePr/>
          <p:nvPr/>
        </p:nvGraphicFramePr>
        <p:xfrm>
          <a:off x="6502400" y="500441"/>
          <a:ext cx="5550901" cy="3170000"/>
        </p:xfrm>
        <a:graphic>
          <a:graphicData uri="http://schemas.openxmlformats.org/drawingml/2006/table">
            <a:tbl>
              <a:tblPr firstRow="1" bandRow="1">
                <a:noFill/>
              </a:tblPr>
              <a:tblGrid>
                <a:gridCol w="1052179">
                  <a:extLst>
                    <a:ext uri="{9D8B030D-6E8A-4147-A177-3AD203B41FA5}">
                      <a16:colId xmlns:a16="http://schemas.microsoft.com/office/drawing/2014/main" val="20000"/>
                    </a:ext>
                  </a:extLst>
                </a:gridCol>
                <a:gridCol w="4498722">
                  <a:extLst>
                    <a:ext uri="{9D8B030D-6E8A-4147-A177-3AD203B41FA5}">
                      <a16:colId xmlns:a16="http://schemas.microsoft.com/office/drawing/2014/main" val="20001"/>
                    </a:ext>
                  </a:extLst>
                </a:gridCol>
              </a:tblGrid>
              <a:tr h="127000">
                <a:tc gridSpan="2">
                  <a:txBody>
                    <a:bodyPr/>
                    <a:lstStyle/>
                    <a:p>
                      <a:pPr marL="0" marR="0" lvl="0" indent="0" algn="ctr"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3.1.3.4. ECONOMIES OF SCALE</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27000">
                <a:tc gridSpan="2">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Advantages that arise for a firm because of its larger size, or scale of operation. This translates into lower </a:t>
                      </a:r>
                      <a:r>
                        <a:rPr lang="en-GB" sz="1000" b="1" dirty="0">
                          <a:solidFill>
                            <a:schemeClr val="dk1"/>
                          </a:solidFill>
                          <a:latin typeface="Calibri"/>
                          <a:ea typeface="Calibri"/>
                          <a:cs typeface="Calibri"/>
                          <a:sym typeface="Calibri"/>
                        </a:rPr>
                        <a:t>unit</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costs</a:t>
                      </a:r>
                      <a:r>
                        <a:rPr lang="en-GB" sz="1000" b="0" dirty="0">
                          <a:solidFill>
                            <a:schemeClr val="dk1"/>
                          </a:solidFill>
                          <a:latin typeface="Calibri"/>
                          <a:ea typeface="Calibri"/>
                          <a:cs typeface="Calibri"/>
                          <a:sym typeface="Calibri"/>
                        </a:rPr>
                        <a:t> &amp; increased </a:t>
                      </a:r>
                      <a:r>
                        <a:rPr lang="en-GB" sz="1000" b="1" dirty="0">
                          <a:solidFill>
                            <a:schemeClr val="dk1"/>
                          </a:solidFill>
                          <a:latin typeface="Calibri"/>
                          <a:ea typeface="Calibri"/>
                          <a:cs typeface="Calibri"/>
                          <a:sym typeface="Calibri"/>
                        </a:rPr>
                        <a:t>productive</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efficiency</a:t>
                      </a:r>
                      <a:r>
                        <a:rPr lang="en-GB" sz="1000" b="0" dirty="0">
                          <a:solidFill>
                            <a:schemeClr val="dk1"/>
                          </a:solidFill>
                          <a:latin typeface="Calibri"/>
                          <a:ea typeface="Calibri"/>
                          <a:cs typeface="Calibri"/>
                          <a:sym typeface="Calibri"/>
                        </a:rPr>
                        <a:t>.</a:t>
                      </a:r>
                      <a:endParaRPr sz="1000" b="0" dirty="0">
                        <a:solidFill>
                          <a:schemeClr val="dk1"/>
                        </a:solidFill>
                        <a:latin typeface="Calibri"/>
                        <a:ea typeface="Calibri"/>
                        <a:cs typeface="Calibri"/>
                        <a:sym typeface="Calibri"/>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273700">
                <a:tc>
                  <a:txBody>
                    <a:bodyPr/>
                    <a:lstStyle/>
                    <a:p>
                      <a:pPr marL="0" marR="0" lvl="0" indent="0" algn="l" rtl="0">
                        <a:spcBef>
                          <a:spcPts val="0"/>
                        </a:spcBef>
                        <a:spcAft>
                          <a:spcPts val="0"/>
                        </a:spcAft>
                        <a:buNone/>
                      </a:pPr>
                      <a:r>
                        <a:rPr lang="en-GB" sz="1000" b="1">
                          <a:solidFill>
                            <a:schemeClr val="lt1"/>
                          </a:solidFill>
                        </a:rPr>
                        <a:t>RISK BEARING</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solidFill>
                            <a:schemeClr val="dk1"/>
                          </a:solidFill>
                          <a:latin typeface="Calibri"/>
                          <a:ea typeface="Calibri"/>
                          <a:cs typeface="Calibri"/>
                          <a:sym typeface="Calibri"/>
                        </a:rPr>
                        <a:t>A larger firm can be safer from the risk of failure if it has a more diversified product range. A larger firm may have greater resilience in the case of a downturn in its market because of larger reserves.</a:t>
                      </a:r>
                      <a:endParaRPr sz="1000" dirty="0"/>
                    </a:p>
                  </a:txBody>
                  <a:tcPr marL="91450" marR="91450" marT="45725" marB="45725"/>
                </a:tc>
                <a:extLst>
                  <a:ext uri="{0D108BD9-81ED-4DB2-BD59-A6C34878D82A}">
                    <a16:rowId xmlns:a16="http://schemas.microsoft.com/office/drawing/2014/main" val="10002"/>
                  </a:ext>
                </a:extLst>
              </a:tr>
              <a:tr h="352250">
                <a:tc>
                  <a:txBody>
                    <a:bodyPr/>
                    <a:lstStyle/>
                    <a:p>
                      <a:pPr marL="0" marR="0" lvl="0" indent="0" algn="l" rtl="0">
                        <a:spcBef>
                          <a:spcPts val="0"/>
                        </a:spcBef>
                        <a:spcAft>
                          <a:spcPts val="0"/>
                        </a:spcAft>
                        <a:buNone/>
                      </a:pPr>
                      <a:r>
                        <a:rPr lang="en-GB" sz="1000" b="1">
                          <a:solidFill>
                            <a:schemeClr val="lt1"/>
                          </a:solidFill>
                        </a:rPr>
                        <a:t>FINANCIAL</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dirty="0">
                          <a:solidFill>
                            <a:schemeClr val="dk1"/>
                          </a:solidFill>
                          <a:latin typeface="Calibri"/>
                          <a:ea typeface="Calibri"/>
                          <a:cs typeface="Calibri"/>
                          <a:sym typeface="Calibri"/>
                        </a:rPr>
                        <a:t>There is a wider range of finance options available to larger firms, such as the stock market, bonds and other kinds of bank lending. </a:t>
                      </a:r>
                      <a:endParaRPr sz="1000" dirty="0"/>
                    </a:p>
                  </a:txBody>
                  <a:tcPr marL="91450" marR="91450" marT="45725" marB="45725">
                    <a:solidFill>
                      <a:srgbClr val="DDEAF6"/>
                    </a:solidFill>
                  </a:tcPr>
                </a:tc>
                <a:extLst>
                  <a:ext uri="{0D108BD9-81ED-4DB2-BD59-A6C34878D82A}">
                    <a16:rowId xmlns:a16="http://schemas.microsoft.com/office/drawing/2014/main" val="10003"/>
                  </a:ext>
                </a:extLst>
              </a:tr>
              <a:tr h="375125">
                <a:tc>
                  <a:txBody>
                    <a:bodyPr/>
                    <a:lstStyle/>
                    <a:p>
                      <a:pPr marL="0" marR="0" lvl="0" indent="0" algn="l" rtl="0">
                        <a:spcBef>
                          <a:spcPts val="0"/>
                        </a:spcBef>
                        <a:spcAft>
                          <a:spcPts val="0"/>
                        </a:spcAft>
                        <a:buNone/>
                      </a:pPr>
                      <a:r>
                        <a:rPr lang="en-GB" sz="1000" b="1">
                          <a:solidFill>
                            <a:schemeClr val="lt1"/>
                          </a:solidFill>
                        </a:rPr>
                        <a:t>MARKETING</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More options are available for larger firms, such as television and other national media, which would not be cost-effective for smaller producers. </a:t>
                      </a:r>
                      <a:endParaRPr sz="1000" dirty="0"/>
                    </a:p>
                  </a:txBody>
                  <a:tcPr marL="91450" marR="91450" marT="45725" marB="45725"/>
                </a:tc>
                <a:extLst>
                  <a:ext uri="{0D108BD9-81ED-4DB2-BD59-A6C34878D82A}">
                    <a16:rowId xmlns:a16="http://schemas.microsoft.com/office/drawing/2014/main" val="10004"/>
                  </a:ext>
                </a:extLst>
              </a:tr>
              <a:tr h="237950">
                <a:tc>
                  <a:txBody>
                    <a:bodyPr/>
                    <a:lstStyle/>
                    <a:p>
                      <a:pPr marL="0" marR="0" lvl="0" indent="0" algn="l" rtl="0">
                        <a:spcBef>
                          <a:spcPts val="0"/>
                        </a:spcBef>
                        <a:spcAft>
                          <a:spcPts val="0"/>
                        </a:spcAft>
                        <a:buNone/>
                      </a:pPr>
                      <a:r>
                        <a:rPr lang="en-GB" sz="1000" b="1">
                          <a:solidFill>
                            <a:schemeClr val="lt1"/>
                          </a:solidFill>
                        </a:rPr>
                        <a:t>TECHNICAL</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More cost-effective to invest in advanced production machinery, IT &amp; software when operating on a larger scale.</a:t>
                      </a:r>
                      <a:endParaRPr sz="1000" dirty="0"/>
                    </a:p>
                  </a:txBody>
                  <a:tcPr marL="91450" marR="91450" marT="45725" marB="45725">
                    <a:solidFill>
                      <a:srgbClr val="DDEAF6"/>
                    </a:solidFill>
                  </a:tcPr>
                </a:tc>
                <a:extLst>
                  <a:ext uri="{0D108BD9-81ED-4DB2-BD59-A6C34878D82A}">
                    <a16:rowId xmlns:a16="http://schemas.microsoft.com/office/drawing/2014/main" val="10005"/>
                  </a:ext>
                </a:extLst>
              </a:tr>
              <a:tr h="207475">
                <a:tc>
                  <a:txBody>
                    <a:bodyPr/>
                    <a:lstStyle/>
                    <a:p>
                      <a:pPr marL="0" marR="0" lvl="0" indent="0" algn="l" rtl="0">
                        <a:spcBef>
                          <a:spcPts val="0"/>
                        </a:spcBef>
                        <a:spcAft>
                          <a:spcPts val="0"/>
                        </a:spcAft>
                        <a:buNone/>
                      </a:pPr>
                      <a:r>
                        <a:rPr lang="en-GB" sz="1000" b="1">
                          <a:solidFill>
                            <a:schemeClr val="lt1"/>
                          </a:solidFill>
                        </a:rPr>
                        <a:t>MANAGERIAL</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Larger firms can afford to have specialist managers for different functions within a business.</a:t>
                      </a:r>
                      <a:endParaRPr sz="1000" dirty="0"/>
                    </a:p>
                  </a:txBody>
                  <a:tcPr marL="91450" marR="91450" marT="45725" marB="45725"/>
                </a:tc>
                <a:extLst>
                  <a:ext uri="{0D108BD9-81ED-4DB2-BD59-A6C34878D82A}">
                    <a16:rowId xmlns:a16="http://schemas.microsoft.com/office/drawing/2014/main" val="10006"/>
                  </a:ext>
                </a:extLst>
              </a:tr>
              <a:tr h="368300">
                <a:tc>
                  <a:txBody>
                    <a:bodyPr/>
                    <a:lstStyle/>
                    <a:p>
                      <a:pPr marL="0" marR="0" lvl="0" indent="0" algn="l" rtl="0">
                        <a:spcBef>
                          <a:spcPts val="0"/>
                        </a:spcBef>
                        <a:spcAft>
                          <a:spcPts val="0"/>
                        </a:spcAft>
                        <a:buNone/>
                      </a:pPr>
                      <a:r>
                        <a:rPr lang="en-GB" sz="1000" b="1">
                          <a:solidFill>
                            <a:schemeClr val="lt1"/>
                          </a:solidFill>
                        </a:rPr>
                        <a:t>PURCHASING</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Firms producing on a larger scale should be able to </a:t>
                      </a:r>
                      <a:r>
                        <a:rPr lang="en-GB" sz="1000" i="1" dirty="0">
                          <a:solidFill>
                            <a:schemeClr val="dk1"/>
                          </a:solidFill>
                          <a:latin typeface="Calibri"/>
                          <a:ea typeface="Calibri"/>
                          <a:cs typeface="Calibri"/>
                          <a:sym typeface="Calibri"/>
                        </a:rPr>
                        <a:t>bulk buy</a:t>
                      </a:r>
                      <a:r>
                        <a:rPr lang="en-GB" sz="1000" dirty="0">
                          <a:solidFill>
                            <a:schemeClr val="dk1"/>
                          </a:solidFill>
                          <a:latin typeface="Calibri"/>
                          <a:ea typeface="Calibri"/>
                          <a:cs typeface="Calibri"/>
                          <a:sym typeface="Calibri"/>
                        </a:rPr>
                        <a:t> raw materials or products for resale in larger quantities. </a:t>
                      </a:r>
                      <a:endParaRPr sz="1000" dirty="0"/>
                    </a:p>
                  </a:txBody>
                  <a:tcPr marL="91450" marR="91450" marT="45725" marB="45725">
                    <a:solidFill>
                      <a:srgbClr val="DDEAF6"/>
                    </a:solidFill>
                  </a:tcPr>
                </a:tc>
                <a:extLst>
                  <a:ext uri="{0D108BD9-81ED-4DB2-BD59-A6C34878D82A}">
                    <a16:rowId xmlns:a16="http://schemas.microsoft.com/office/drawing/2014/main" val="10007"/>
                  </a:ext>
                </a:extLst>
              </a:tr>
            </a:tbl>
          </a:graphicData>
        </a:graphic>
      </p:graphicFrame>
      <p:graphicFrame>
        <p:nvGraphicFramePr>
          <p:cNvPr id="14" name="Shape 95"/>
          <p:cNvGraphicFramePr/>
          <p:nvPr/>
        </p:nvGraphicFramePr>
        <p:xfrm>
          <a:off x="6502400" y="3680425"/>
          <a:ext cx="5550901" cy="1097300"/>
        </p:xfrm>
        <a:graphic>
          <a:graphicData uri="http://schemas.openxmlformats.org/drawingml/2006/table">
            <a:tbl>
              <a:tblPr firstRow="1" bandRow="1">
                <a:noFill/>
              </a:tblPr>
              <a:tblGrid>
                <a:gridCol w="1140488">
                  <a:extLst>
                    <a:ext uri="{9D8B030D-6E8A-4147-A177-3AD203B41FA5}">
                      <a16:colId xmlns:a16="http://schemas.microsoft.com/office/drawing/2014/main" val="20000"/>
                    </a:ext>
                  </a:extLst>
                </a:gridCol>
                <a:gridCol w="4410413">
                  <a:extLst>
                    <a:ext uri="{9D8B030D-6E8A-4147-A177-3AD203B41FA5}">
                      <a16:colId xmlns:a16="http://schemas.microsoft.com/office/drawing/2014/main" val="20001"/>
                    </a:ext>
                  </a:extLst>
                </a:gridCol>
              </a:tblGrid>
              <a:tr h="127000">
                <a:tc gridSpan="2">
                  <a:txBody>
                    <a:bodyPr/>
                    <a:lstStyle/>
                    <a:p>
                      <a:pPr marL="0" marR="0" lvl="0" indent="0" algn="ctr"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EXTERNAL ECONOMIES OF SCALE</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27000">
                <a:tc gridSpan="2">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External economies of scale arise from firms in related industries operating in a concentrated geographical area; suppliers of services and raw materials to all these firms can do so more efficiently. Infrastructure such as roads and sophisticated telecommunications are easier to justify.</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solidFill>
                            <a:schemeClr val="dk1"/>
                          </a:solidFill>
                          <a:latin typeface="Calibri"/>
                          <a:ea typeface="Calibri"/>
                          <a:cs typeface="Calibri"/>
                          <a:sym typeface="Calibri"/>
                        </a:rPr>
                        <a:t>There is also likely to be a growing local pool of skilled labour as other local firms in the industry also train workers. This gives a larger and more flexible labour market in the area.</a:t>
                      </a:r>
                      <a:endParaRPr dirty="0"/>
                    </a:p>
                  </a:txBody>
                  <a:tcPr marL="91450" marR="91450" marT="45725" marB="45725">
                    <a:solidFill>
                      <a:srgbClr val="F2F2F2"/>
                    </a:solidFill>
                  </a:tcPr>
                </a:tc>
                <a:tc hMerge="1">
                  <a:txBody>
                    <a:bodyPr/>
                    <a:lstStyle/>
                    <a:p>
                      <a:endParaRPr lang="en-US"/>
                    </a:p>
                  </a:txBody>
                  <a:tcPr/>
                </a:tc>
                <a:extLst>
                  <a:ext uri="{0D108BD9-81ED-4DB2-BD59-A6C34878D82A}">
                    <a16:rowId xmlns:a16="http://schemas.microsoft.com/office/drawing/2014/main" val="10001"/>
                  </a:ext>
                </a:extLst>
              </a:tr>
            </a:tbl>
          </a:graphicData>
        </a:graphic>
      </p:graphicFrame>
      <p:graphicFrame>
        <p:nvGraphicFramePr>
          <p:cNvPr id="15" name="Shape 96"/>
          <p:cNvGraphicFramePr/>
          <p:nvPr/>
        </p:nvGraphicFramePr>
        <p:xfrm>
          <a:off x="6502399" y="4777725"/>
          <a:ext cx="5550901" cy="1747600"/>
        </p:xfrm>
        <a:graphic>
          <a:graphicData uri="http://schemas.openxmlformats.org/drawingml/2006/table">
            <a:tbl>
              <a:tblPr firstRow="1" bandRow="1">
                <a:noFill/>
              </a:tblPr>
              <a:tblGrid>
                <a:gridCol w="1357924">
                  <a:extLst>
                    <a:ext uri="{9D8B030D-6E8A-4147-A177-3AD203B41FA5}">
                      <a16:colId xmlns:a16="http://schemas.microsoft.com/office/drawing/2014/main" val="20000"/>
                    </a:ext>
                  </a:extLst>
                </a:gridCol>
                <a:gridCol w="4192977">
                  <a:extLst>
                    <a:ext uri="{9D8B030D-6E8A-4147-A177-3AD203B41FA5}">
                      <a16:colId xmlns:a16="http://schemas.microsoft.com/office/drawing/2014/main" val="20001"/>
                    </a:ext>
                  </a:extLst>
                </a:gridCol>
              </a:tblGrid>
              <a:tr h="254050">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DISECONOMIES OF SCALE</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39875">
                <a:tc>
                  <a:txBody>
                    <a:bodyPr/>
                    <a:lstStyle/>
                    <a:p>
                      <a:pPr marL="0" marR="0" lvl="0" indent="0" algn="l" rtl="0">
                        <a:spcBef>
                          <a:spcPts val="0"/>
                        </a:spcBef>
                        <a:spcAft>
                          <a:spcPts val="0"/>
                        </a:spcAft>
                        <a:buNone/>
                      </a:pPr>
                      <a:r>
                        <a:rPr lang="en-GB" sz="1000" b="1">
                          <a:solidFill>
                            <a:schemeClr val="lt1"/>
                          </a:solidFill>
                        </a:rPr>
                        <a:t>LACK OF MOTIVATION</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a:solidFill>
                            <a:schemeClr val="dk1"/>
                          </a:solidFill>
                          <a:latin typeface="Calibri"/>
                          <a:ea typeface="Calibri"/>
                          <a:cs typeface="Calibri"/>
                          <a:sym typeface="Calibri"/>
                        </a:rPr>
                        <a:t>In larger firms, workers can feel that they are not appreciated or valued as individuals. </a:t>
                      </a:r>
                      <a:endParaRPr sz="1000"/>
                    </a:p>
                  </a:txBody>
                  <a:tcPr marL="91450" marR="91450" marT="45725" marB="45725">
                    <a:solidFill>
                      <a:srgbClr val="DDEAF6"/>
                    </a:solidFill>
                  </a:tcPr>
                </a:tc>
                <a:extLst>
                  <a:ext uri="{0D108BD9-81ED-4DB2-BD59-A6C34878D82A}">
                    <a16:rowId xmlns:a16="http://schemas.microsoft.com/office/drawing/2014/main" val="10001"/>
                  </a:ext>
                </a:extLst>
              </a:tr>
              <a:tr h="383300">
                <a:tc>
                  <a:txBody>
                    <a:bodyPr/>
                    <a:lstStyle/>
                    <a:p>
                      <a:pPr marL="0" marR="0" lvl="0" indent="0" algn="l" rtl="0">
                        <a:spcBef>
                          <a:spcPts val="0"/>
                        </a:spcBef>
                        <a:spcAft>
                          <a:spcPts val="0"/>
                        </a:spcAft>
                        <a:buNone/>
                      </a:pPr>
                      <a:r>
                        <a:rPr lang="en-GB" sz="1000" b="1">
                          <a:solidFill>
                            <a:schemeClr val="lt1"/>
                          </a:solidFill>
                        </a:rPr>
                        <a:t>POOR COMMUNICATION</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solidFill>
                            <a:schemeClr val="dk1"/>
                          </a:solidFill>
                          <a:latin typeface="Calibri"/>
                          <a:ea typeface="Calibri"/>
                          <a:cs typeface="Calibri"/>
                          <a:sym typeface="Calibri"/>
                        </a:rPr>
                        <a:t>It can be easier for smaller firms to communicate with all staff in a personal way. In larger firms, there is likely to be greater use written notes rather than by explaining personally. </a:t>
                      </a:r>
                      <a:endParaRPr dirty="0"/>
                    </a:p>
                  </a:txBody>
                  <a:tcPr marL="91450" marR="91450" marT="45725" marB="45725">
                    <a:solidFill>
                      <a:srgbClr val="F2F2F2"/>
                    </a:solidFill>
                  </a:tcPr>
                </a:tc>
                <a:extLst>
                  <a:ext uri="{0D108BD9-81ED-4DB2-BD59-A6C34878D82A}">
                    <a16:rowId xmlns:a16="http://schemas.microsoft.com/office/drawing/2014/main" val="10002"/>
                  </a:ext>
                </a:extLst>
              </a:tr>
              <a:tr h="380350">
                <a:tc>
                  <a:txBody>
                    <a:bodyPr/>
                    <a:lstStyle/>
                    <a:p>
                      <a:pPr marL="0" marR="0" lvl="0" indent="0" algn="l" rtl="0">
                        <a:spcBef>
                          <a:spcPts val="0"/>
                        </a:spcBef>
                        <a:spcAft>
                          <a:spcPts val="0"/>
                        </a:spcAft>
                        <a:buNone/>
                      </a:pPr>
                      <a:r>
                        <a:rPr lang="en-GB" sz="1000" b="1">
                          <a:solidFill>
                            <a:schemeClr val="lt1"/>
                          </a:solidFill>
                        </a:rPr>
                        <a:t>CO-ORDINATION</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A very large business takes a lot of organising, leading to an increase in meetings and planning to ensure that all staff know what they are supposed to be doing. New layers of management may be required.</a:t>
                      </a:r>
                      <a:endParaRPr sz="1000" dirty="0"/>
                    </a:p>
                  </a:txBody>
                  <a:tcPr marL="91450" marR="91450" marT="45725" marB="45725">
                    <a:solidFill>
                      <a:srgbClr val="DDEAF6"/>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7777634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89"/>
        <p:cNvGrpSpPr/>
        <p:nvPr/>
      </p:nvGrpSpPr>
      <p:grpSpPr>
        <a:xfrm>
          <a:off x="0" y="0"/>
          <a:ext cx="0" cy="0"/>
          <a:chOff x="0" y="0"/>
          <a:chExt cx="0" cy="0"/>
        </a:xfrm>
      </p:grpSpPr>
      <p:pic>
        <p:nvPicPr>
          <p:cNvPr id="93" name="Shape 93"/>
          <p:cNvPicPr preferRelativeResize="0"/>
          <p:nvPr/>
        </p:nvPicPr>
        <p:blipFill rotWithShape="1">
          <a:blip r:embed="rId3">
            <a:alphaModFix/>
          </a:blip>
          <a:srcRect/>
          <a:stretch/>
        </p:blipFill>
        <p:spPr>
          <a:xfrm>
            <a:off x="79131" y="4403976"/>
            <a:ext cx="2780183" cy="2264485"/>
          </a:xfrm>
          <a:prstGeom prst="rect">
            <a:avLst/>
          </a:prstGeom>
          <a:noFill/>
          <a:ln>
            <a:noFill/>
          </a:ln>
        </p:spPr>
      </p:pic>
      <p:graphicFrame>
        <p:nvGraphicFramePr>
          <p:cNvPr id="97" name="Shape 97"/>
          <p:cNvGraphicFramePr/>
          <p:nvPr/>
        </p:nvGraphicFramePr>
        <p:xfrm>
          <a:off x="79131" y="307777"/>
          <a:ext cx="5934807" cy="2621350"/>
        </p:xfrm>
        <a:graphic>
          <a:graphicData uri="http://schemas.openxmlformats.org/drawingml/2006/table">
            <a:tbl>
              <a:tblPr firstRow="1" bandRow="1">
                <a:noFill/>
              </a:tblPr>
              <a:tblGrid>
                <a:gridCol w="1712746">
                  <a:extLst>
                    <a:ext uri="{9D8B030D-6E8A-4147-A177-3AD203B41FA5}">
                      <a16:colId xmlns:a16="http://schemas.microsoft.com/office/drawing/2014/main" val="20000"/>
                    </a:ext>
                  </a:extLst>
                </a:gridCol>
                <a:gridCol w="4222061">
                  <a:extLst>
                    <a:ext uri="{9D8B030D-6E8A-4147-A177-3AD203B41FA5}">
                      <a16:colId xmlns:a16="http://schemas.microsoft.com/office/drawing/2014/main" val="20001"/>
                    </a:ext>
                  </a:extLst>
                </a:gridCol>
              </a:tblGrid>
              <a:tr h="238325">
                <a:tc gridSpan="2">
                  <a:txBody>
                    <a:bodyPr/>
                    <a:lstStyle/>
                    <a:p>
                      <a:pPr marL="0" marR="0" lvl="0" indent="0" algn="ctr" rtl="0">
                        <a:spcBef>
                          <a:spcPts val="0"/>
                        </a:spcBef>
                        <a:spcAft>
                          <a:spcPts val="0"/>
                        </a:spcAft>
                        <a:buNone/>
                      </a:pPr>
                      <a:r>
                        <a:rPr lang="en-GB" sz="1000" b="1" dirty="0">
                          <a:solidFill>
                            <a:schemeClr val="bg1"/>
                          </a:solidFill>
                        </a:rPr>
                        <a:t>3.1.3.5 AVERAGE</a:t>
                      </a:r>
                      <a:r>
                        <a:rPr lang="en-GB" sz="1000" b="1" baseline="0" dirty="0">
                          <a:solidFill>
                            <a:schemeClr val="bg1"/>
                          </a:solidFill>
                        </a:rPr>
                        <a:t> REVENUE, TOTAL REVENUE &amp; PROFIT</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20525">
                <a:tc>
                  <a:txBody>
                    <a:bodyPr/>
                    <a:lstStyle/>
                    <a:p>
                      <a:pPr marL="0" marR="0" lvl="0" indent="0" algn="l" rtl="0">
                        <a:spcBef>
                          <a:spcPts val="0"/>
                        </a:spcBef>
                        <a:spcAft>
                          <a:spcPts val="0"/>
                        </a:spcAft>
                        <a:buNone/>
                      </a:pPr>
                      <a:r>
                        <a:rPr lang="en-GB" sz="1000" b="1">
                          <a:solidFill>
                            <a:schemeClr val="lt1"/>
                          </a:solidFill>
                        </a:rPr>
                        <a:t>REVENUE</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a:t>Represents money earnt through sales of goods or services. </a:t>
                      </a:r>
                      <a:endParaRPr/>
                    </a:p>
                  </a:txBody>
                  <a:tcPr marL="91450" marR="91450" marT="45725" marB="45725">
                    <a:solidFill>
                      <a:srgbClr val="DDEAF6"/>
                    </a:solidFill>
                  </a:tcPr>
                </a:tc>
                <a:extLst>
                  <a:ext uri="{0D108BD9-81ED-4DB2-BD59-A6C34878D82A}">
                    <a16:rowId xmlns:a16="http://schemas.microsoft.com/office/drawing/2014/main" val="10001"/>
                  </a:ext>
                </a:extLst>
              </a:tr>
              <a:tr h="230400">
                <a:tc>
                  <a:txBody>
                    <a:bodyPr/>
                    <a:lstStyle/>
                    <a:p>
                      <a:pPr marL="0" marR="0" lvl="0" indent="0" algn="l" rtl="0">
                        <a:spcBef>
                          <a:spcPts val="0"/>
                        </a:spcBef>
                        <a:spcAft>
                          <a:spcPts val="0"/>
                        </a:spcAft>
                        <a:buNone/>
                      </a:pPr>
                      <a:r>
                        <a:rPr lang="en-GB" sz="1000" b="1">
                          <a:solidFill>
                            <a:schemeClr val="lt1"/>
                          </a:solidFill>
                        </a:rPr>
                        <a:t>TOTAL REVENUE</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Calculated by PRICE X QUANTITY </a:t>
                      </a:r>
                      <a:endParaRPr dirty="0"/>
                    </a:p>
                  </a:txBody>
                  <a:tcPr marL="91450" marR="91450" marT="45725" marB="45725">
                    <a:solidFill>
                      <a:srgbClr val="F2F2F2"/>
                    </a:solidFill>
                  </a:tcPr>
                </a:tc>
                <a:extLst>
                  <a:ext uri="{0D108BD9-81ED-4DB2-BD59-A6C34878D82A}">
                    <a16:rowId xmlns:a16="http://schemas.microsoft.com/office/drawing/2014/main" val="10002"/>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AVERAGE REVENUE</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a:t>Calculated by TOTAL REVENUE/ QUANTITY.  AR=PRICE=DEMAND</a:t>
                      </a:r>
                      <a:endParaRPr sz="1000"/>
                    </a:p>
                  </a:txBody>
                  <a:tcPr marL="91450" marR="91450" marT="45725" marB="45725">
                    <a:solidFill>
                      <a:srgbClr val="DDEAF6"/>
                    </a:solidFill>
                  </a:tcPr>
                </a:tc>
                <a:extLst>
                  <a:ext uri="{0D108BD9-81ED-4DB2-BD59-A6C34878D82A}">
                    <a16:rowId xmlns:a16="http://schemas.microsoft.com/office/drawing/2014/main" val="10003"/>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MARGINAL REVENUE</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Revenue earnt from the last unit sold. Calculated by CHANGE IN TR / CHANGE IN Q</a:t>
                      </a:r>
                      <a:endParaRPr sz="1000" dirty="0"/>
                    </a:p>
                  </a:txBody>
                  <a:tcPr marL="91450" marR="91450" marT="45725" marB="45725">
                    <a:solidFill>
                      <a:srgbClr val="F2F2F2"/>
                    </a:solidFill>
                  </a:tcPr>
                </a:tc>
                <a:extLst>
                  <a:ext uri="{0D108BD9-81ED-4DB2-BD59-A6C34878D82A}">
                    <a16:rowId xmlns:a16="http://schemas.microsoft.com/office/drawing/2014/main" val="10004"/>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rPr>
                        <a:t>WHY D=AR</a:t>
                      </a:r>
                      <a:endParaRPr sz="1000" b="1" dirty="0">
                        <a:solidFill>
                          <a:schemeClr val="lt1"/>
                        </a:solidFill>
                      </a:endParaRPr>
                    </a:p>
                  </a:txBody>
                  <a:tcPr marL="91450" marR="91450" marT="45725" marB="45725">
                    <a:solidFill>
                      <a:schemeClr val="dk1"/>
                    </a:solidFill>
                  </a:tcPr>
                </a:tc>
                <a:tc>
                  <a:txBody>
                    <a:bodyPr/>
                    <a:lstStyle/>
                    <a:p>
                      <a:pPr fontAlgn="base"/>
                      <a:r>
                        <a:rPr lang="en-GB" sz="1000" b="0" i="0" u="none" strike="noStrike" cap="none" dirty="0">
                          <a:solidFill>
                            <a:schemeClr val="tx1"/>
                          </a:solidFill>
                          <a:effectLst/>
                          <a:latin typeface="+mn-lt"/>
                          <a:ea typeface="+mn-ea"/>
                          <a:cs typeface="+mn-cs"/>
                          <a:sym typeface="Arial"/>
                        </a:rPr>
                        <a:t>AR is average revenue, and the calculation for average revenue is Total Revenue / Quantity.</a:t>
                      </a:r>
                    </a:p>
                    <a:p>
                      <a:pPr fontAlgn="base"/>
                      <a:r>
                        <a:rPr lang="en-GB" sz="1000" b="0" i="0" u="none" strike="noStrike" cap="none" dirty="0">
                          <a:solidFill>
                            <a:schemeClr val="tx1"/>
                          </a:solidFill>
                          <a:effectLst/>
                          <a:latin typeface="+mn-lt"/>
                          <a:ea typeface="+mn-ea"/>
                          <a:cs typeface="+mn-cs"/>
                          <a:sym typeface="Arial"/>
                        </a:rPr>
                        <a:t>Total Revenue = Price </a:t>
                      </a:r>
                      <a:r>
                        <a:rPr lang="en-GB" sz="1000" b="0" i="0" u="none" strike="noStrike" cap="none" baseline="0" dirty="0">
                          <a:solidFill>
                            <a:schemeClr val="tx1"/>
                          </a:solidFill>
                          <a:effectLst/>
                          <a:latin typeface="+mn-lt"/>
                          <a:ea typeface="+mn-ea"/>
                          <a:cs typeface="+mn-cs"/>
                          <a:sym typeface="Arial"/>
                        </a:rPr>
                        <a:t>X</a:t>
                      </a:r>
                      <a:r>
                        <a:rPr lang="en-GB" sz="1000" b="0" i="0" u="none" strike="noStrike" cap="none" dirty="0">
                          <a:solidFill>
                            <a:schemeClr val="tx1"/>
                          </a:solidFill>
                          <a:effectLst/>
                          <a:latin typeface="+mn-lt"/>
                          <a:ea typeface="+mn-ea"/>
                          <a:cs typeface="+mn-cs"/>
                          <a:sym typeface="Arial"/>
                        </a:rPr>
                        <a:t> Quantity</a:t>
                      </a:r>
                    </a:p>
                    <a:p>
                      <a:pPr fontAlgn="base"/>
                      <a:r>
                        <a:rPr lang="en-GB" sz="1000" b="0" i="0" u="none" strike="noStrike" cap="none" dirty="0">
                          <a:solidFill>
                            <a:schemeClr val="tx1"/>
                          </a:solidFill>
                          <a:effectLst/>
                          <a:latin typeface="+mn-lt"/>
                          <a:ea typeface="+mn-ea"/>
                          <a:cs typeface="+mn-cs"/>
                          <a:sym typeface="Arial"/>
                        </a:rPr>
                        <a:t>Therefore AR = Price X Quantity / Quantity =&gt; Price (as the Quantity is cancelled out)</a:t>
                      </a:r>
                    </a:p>
                    <a:p>
                      <a:pPr fontAlgn="base"/>
                      <a:r>
                        <a:rPr lang="en-GB" sz="1000" b="0" i="0" u="none" strike="noStrike" cap="none" dirty="0">
                          <a:solidFill>
                            <a:schemeClr val="tx1"/>
                          </a:solidFill>
                          <a:effectLst/>
                          <a:latin typeface="+mn-lt"/>
                          <a:ea typeface="+mn-ea"/>
                          <a:cs typeface="+mn-cs"/>
                          <a:sym typeface="Arial"/>
                        </a:rPr>
                        <a:t>Hence AR = P, and D = P so we can say that D = AR.</a:t>
                      </a:r>
                    </a:p>
                  </a:txBody>
                  <a:tcPr marL="91450" marR="91450" marT="45725" marB="45725">
                    <a:solidFill>
                      <a:schemeClr val="accent1">
                        <a:lumMod val="20000"/>
                        <a:lumOff val="80000"/>
                      </a:schemeClr>
                    </a:solidFill>
                  </a:tcPr>
                </a:tc>
                <a:extLst>
                  <a:ext uri="{0D108BD9-81ED-4DB2-BD59-A6C34878D82A}">
                    <a16:rowId xmlns:a16="http://schemas.microsoft.com/office/drawing/2014/main" val="3904174448"/>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rPr>
                        <a:t>PROFIT</a:t>
                      </a:r>
                      <a:endParaRPr sz="1000" b="1" dirty="0">
                        <a:solidFill>
                          <a:schemeClr val="lt1"/>
                        </a:solidFill>
                      </a:endParaRPr>
                    </a:p>
                  </a:txBody>
                  <a:tcPr marL="91450" marR="91450" marT="45725" marB="45725">
                    <a:solidFill>
                      <a:schemeClr val="dk1"/>
                    </a:solidFill>
                  </a:tcPr>
                </a:tc>
                <a:tc>
                  <a:txBody>
                    <a:bodyPr/>
                    <a:lstStyle/>
                    <a:p>
                      <a:pPr fontAlgn="base"/>
                      <a:r>
                        <a:rPr lang="en-GB" sz="1000" b="0" i="0" u="none" strike="noStrike" cap="none" dirty="0">
                          <a:solidFill>
                            <a:schemeClr val="tx1"/>
                          </a:solidFill>
                          <a:effectLst/>
                          <a:latin typeface="+mn-lt"/>
                          <a:ea typeface="+mn-ea"/>
                          <a:cs typeface="+mn-cs"/>
                          <a:sym typeface="Arial"/>
                        </a:rPr>
                        <a:t>Where</a:t>
                      </a:r>
                      <a:r>
                        <a:rPr lang="en-GB" sz="1000" b="0" i="0" u="none" strike="noStrike" cap="none" baseline="0" dirty="0">
                          <a:solidFill>
                            <a:schemeClr val="tx1"/>
                          </a:solidFill>
                          <a:effectLst/>
                          <a:latin typeface="+mn-lt"/>
                          <a:ea typeface="+mn-ea"/>
                          <a:cs typeface="+mn-cs"/>
                          <a:sym typeface="Arial"/>
                        </a:rPr>
                        <a:t> TR &gt; TC</a:t>
                      </a:r>
                      <a:endParaRPr lang="en-GB" sz="1000" b="0" i="0" u="none" strike="noStrike" cap="none" dirty="0">
                        <a:solidFill>
                          <a:schemeClr val="tx1"/>
                        </a:solidFill>
                        <a:effectLst/>
                        <a:latin typeface="+mn-lt"/>
                        <a:ea typeface="+mn-ea"/>
                        <a:cs typeface="+mn-cs"/>
                        <a:sym typeface="Arial"/>
                      </a:endParaRPr>
                    </a:p>
                  </a:txBody>
                  <a:tcPr marL="91450" marR="91450" marT="45725" marB="45725">
                    <a:solidFill>
                      <a:srgbClr val="F2F2F2"/>
                    </a:solidFill>
                  </a:tcPr>
                </a:tc>
                <a:extLst>
                  <a:ext uri="{0D108BD9-81ED-4DB2-BD59-A6C34878D82A}">
                    <a16:rowId xmlns:a16="http://schemas.microsoft.com/office/drawing/2014/main" val="2432573021"/>
                  </a:ext>
                </a:extLst>
              </a:tr>
            </a:tbl>
          </a:graphicData>
        </a:graphic>
      </p:graphicFrame>
      <p:graphicFrame>
        <p:nvGraphicFramePr>
          <p:cNvPr id="10" name="Shape 85"/>
          <p:cNvGraphicFramePr/>
          <p:nvPr>
            <p:extLst>
              <p:ext uri="{D42A27DB-BD31-4B8C-83A1-F6EECF244321}">
                <p14:modId xmlns:p14="http://schemas.microsoft.com/office/powerpoint/2010/main" val="4126990031"/>
              </p:ext>
            </p:extLst>
          </p:nvPr>
        </p:nvGraphicFramePr>
        <p:xfrm>
          <a:off x="79131" y="2995976"/>
          <a:ext cx="5934807" cy="1341150"/>
        </p:xfrm>
        <a:graphic>
          <a:graphicData uri="http://schemas.openxmlformats.org/drawingml/2006/table">
            <a:tbl>
              <a:tblPr firstRow="1" bandRow="1">
                <a:noFill/>
              </a:tblPr>
              <a:tblGrid>
                <a:gridCol w="1504213">
                  <a:extLst>
                    <a:ext uri="{9D8B030D-6E8A-4147-A177-3AD203B41FA5}">
                      <a16:colId xmlns:a16="http://schemas.microsoft.com/office/drawing/2014/main" val="20000"/>
                    </a:ext>
                  </a:extLst>
                </a:gridCol>
                <a:gridCol w="4430594">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000" b="1" dirty="0">
                          <a:solidFill>
                            <a:schemeClr val="bg1"/>
                          </a:solidFill>
                        </a:rPr>
                        <a:t>3.1.4.</a:t>
                      </a:r>
                      <a:r>
                        <a:rPr lang="en-GB" sz="1000" b="1" baseline="0" dirty="0">
                          <a:solidFill>
                            <a:schemeClr val="bg1"/>
                          </a:solidFill>
                        </a:rPr>
                        <a:t> COMPETITIVE &amp; CONCENTRATED MARKETS</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MARKET STRUCTURES</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effectLst/>
                          <a:latin typeface="Calibri"/>
                          <a:ea typeface="Calibri"/>
                          <a:cs typeface="Calibri"/>
                          <a:sym typeface="Arial"/>
                        </a:rPr>
                        <a:t>Refers to how different industries are classified and differentiated based on their degree and nature of competition for services and goods.</a:t>
                      </a:r>
                      <a:endParaRPr lang="en-GB" sz="1000" b="1" u="none" strike="noStrike" cap="none" dirty="0">
                        <a:solidFill>
                          <a:schemeClr val="dk1"/>
                        </a:solidFill>
                      </a:endParaRPr>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2313851005"/>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DETERMINANTS OF MARKET STRUCTURES</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Number of firms </a:t>
                      </a:r>
                    </a:p>
                    <a:p>
                      <a:pPr marL="0" marR="0" lvl="0" indent="0" algn="l" rtl="0">
                        <a:lnSpc>
                          <a:spcPct val="100000"/>
                        </a:lnSpc>
                        <a:spcBef>
                          <a:spcPts val="0"/>
                        </a:spcBef>
                        <a:spcAft>
                          <a:spcPts val="0"/>
                        </a:spcAft>
                        <a:buClr>
                          <a:schemeClr val="dk1"/>
                        </a:buClr>
                        <a:buSzPts val="1000"/>
                        <a:buFont typeface="Noto Sans Symbols"/>
                        <a:buNone/>
                      </a:pPr>
                      <a:r>
                        <a:rPr lang="en-GB" sz="1000" dirty="0"/>
                        <a:t>Degree</a:t>
                      </a:r>
                      <a:r>
                        <a:rPr lang="en-GB" sz="1000" baseline="0" dirty="0"/>
                        <a:t> of product differentiation </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Ease of entry and exit</a:t>
                      </a:r>
                    </a:p>
                    <a:p>
                      <a:pPr marL="0" marR="0" lvl="0" indent="0" algn="l" rtl="0">
                        <a:lnSpc>
                          <a:spcPct val="100000"/>
                        </a:lnSpc>
                        <a:spcBef>
                          <a:spcPts val="0"/>
                        </a:spcBef>
                        <a:spcAft>
                          <a:spcPts val="0"/>
                        </a:spcAft>
                        <a:buClr>
                          <a:schemeClr val="dk1"/>
                        </a:buClr>
                        <a:buSzPts val="1000"/>
                        <a:buFont typeface="Noto Sans Symbols"/>
                        <a:buNone/>
                      </a:pPr>
                      <a:r>
                        <a:rPr lang="en-GB" sz="1000" dirty="0"/>
                        <a:t>Degree of information </a:t>
                      </a:r>
                      <a:r>
                        <a:rPr lang="en-GB" sz="1000" dirty="0" err="1"/>
                        <a:t>assymmetry</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10003"/>
                  </a:ext>
                </a:extLst>
              </a:tr>
            </a:tbl>
          </a:graphicData>
        </a:graphic>
      </p:graphicFrame>
      <p:graphicFrame>
        <p:nvGraphicFramePr>
          <p:cNvPr id="11" name="Shape 116"/>
          <p:cNvGraphicFramePr/>
          <p:nvPr/>
        </p:nvGraphicFramePr>
        <p:xfrm>
          <a:off x="6013938" y="307777"/>
          <a:ext cx="6032917" cy="6111240"/>
        </p:xfrm>
        <a:graphic>
          <a:graphicData uri="http://schemas.openxmlformats.org/drawingml/2006/table">
            <a:tbl>
              <a:tblPr firstRow="1" firstCol="1" bandRow="1">
                <a:noFill/>
              </a:tblPr>
              <a:tblGrid>
                <a:gridCol w="1031935">
                  <a:extLst>
                    <a:ext uri="{9D8B030D-6E8A-4147-A177-3AD203B41FA5}">
                      <a16:colId xmlns:a16="http://schemas.microsoft.com/office/drawing/2014/main" val="20000"/>
                    </a:ext>
                  </a:extLst>
                </a:gridCol>
                <a:gridCol w="705871">
                  <a:extLst>
                    <a:ext uri="{9D8B030D-6E8A-4147-A177-3AD203B41FA5}">
                      <a16:colId xmlns:a16="http://schemas.microsoft.com/office/drawing/2014/main" val="20001"/>
                    </a:ext>
                  </a:extLst>
                </a:gridCol>
                <a:gridCol w="4295111">
                  <a:extLst>
                    <a:ext uri="{9D8B030D-6E8A-4147-A177-3AD203B41FA5}">
                      <a16:colId xmlns:a16="http://schemas.microsoft.com/office/drawing/2014/main" val="20002"/>
                    </a:ext>
                  </a:extLst>
                </a:gridCol>
              </a:tblGrid>
              <a:tr h="203275">
                <a:tc gridSpan="3">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100" b="1" i="0" u="none" strike="noStrike" cap="none" dirty="0">
                          <a:solidFill>
                            <a:schemeClr val="bg1"/>
                          </a:solidFill>
                          <a:latin typeface="Calibri"/>
                          <a:ea typeface="Calibri"/>
                          <a:cs typeface="Calibri"/>
                          <a:sym typeface="Calibri"/>
                        </a:rPr>
                        <a:t>3.1.4.2 OBJECTIVES OF THE FIRM</a:t>
                      </a:r>
                      <a:endParaRPr lang="en-GB" sz="1100" b="1" dirty="0">
                        <a:solidFill>
                          <a:schemeClr val="bg1"/>
                        </a:solidFill>
                        <a:latin typeface="Calibri"/>
                        <a:ea typeface="Calibri"/>
                        <a:cs typeface="Calibri"/>
                        <a:sym typeface="Calibri"/>
                      </a:endParaRPr>
                    </a:p>
                    <a:p>
                      <a:pPr marL="0" marR="0" lvl="0" indent="0" algn="ctr" rtl="0">
                        <a:spcBef>
                          <a:spcPts val="0"/>
                        </a:spcBef>
                        <a:spcAft>
                          <a:spcPts val="0"/>
                        </a:spcAft>
                        <a:buNone/>
                      </a:pPr>
                      <a:endParaRPr sz="1000"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pPr marL="0" marR="0" lvl="0" indent="0" algn="ctr" rtl="0">
                        <a:spcBef>
                          <a:spcPts val="0"/>
                        </a:spcBef>
                        <a:spcAft>
                          <a:spcPts val="0"/>
                        </a:spcAft>
                        <a:buNone/>
                      </a:pPr>
                      <a:endParaRPr sz="1000" dirty="0">
                        <a:solidFill>
                          <a:schemeClr val="bg1"/>
                        </a:solidFill>
                      </a:endParaRPr>
                    </a:p>
                  </a:txBody>
                  <a:tcPr marL="68575" marR="68575" marT="0" marB="0">
                    <a:solidFill>
                      <a:schemeClr val="dk1"/>
                    </a:solidFill>
                  </a:tcPr>
                </a:tc>
                <a:tc hMerge="1">
                  <a:txBody>
                    <a:bodyPr/>
                    <a:lstStyle/>
                    <a:p>
                      <a:pPr marL="0" marR="0" lvl="0" indent="0" algn="ctr" rtl="0">
                        <a:spcBef>
                          <a:spcPts val="0"/>
                        </a:spcBef>
                        <a:spcAft>
                          <a:spcPts val="0"/>
                        </a:spcAft>
                        <a:buNone/>
                      </a:pPr>
                      <a:endParaRPr sz="1000" dirty="0">
                        <a:solidFill>
                          <a:schemeClr val="bg1"/>
                        </a:solidFill>
                        <a:latin typeface="Calibri"/>
                        <a:ea typeface="Calibri"/>
                        <a:cs typeface="Calibri"/>
                        <a:sym typeface="Calibri"/>
                      </a:endParaRPr>
                    </a:p>
                  </a:txBody>
                  <a:tcPr marL="68575" marR="68575" marT="0" marB="0">
                    <a:solidFill>
                      <a:schemeClr val="dk1"/>
                    </a:solidFill>
                  </a:tcPr>
                </a:tc>
                <a:extLst>
                  <a:ext uri="{0D108BD9-81ED-4DB2-BD59-A6C34878D82A}">
                    <a16:rowId xmlns:a16="http://schemas.microsoft.com/office/drawing/2014/main" val="2082534979"/>
                  </a:ext>
                </a:extLst>
              </a:tr>
              <a:tr h="203275">
                <a:tc>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OBJECTIVES OF FIRMS</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ctr" rtl="0">
                        <a:spcBef>
                          <a:spcPts val="0"/>
                        </a:spcBef>
                        <a:spcAft>
                          <a:spcPts val="0"/>
                        </a:spcAft>
                        <a:buNone/>
                      </a:pPr>
                      <a:r>
                        <a:rPr lang="en-GB" sz="1000" dirty="0">
                          <a:solidFill>
                            <a:schemeClr val="bg1"/>
                          </a:solidFill>
                        </a:rPr>
                        <a:t>CONDITION NEEDED </a:t>
                      </a:r>
                      <a:endParaRPr sz="1000" dirty="0">
                        <a:solidFill>
                          <a:schemeClr val="bg1"/>
                        </a:solidFill>
                      </a:endParaRPr>
                    </a:p>
                  </a:txBody>
                  <a:tcPr marL="68575" marR="68575" marT="0" marB="0">
                    <a:solidFill>
                      <a:schemeClr val="dk1"/>
                    </a:solidFill>
                  </a:tcPr>
                </a:tc>
                <a:tc>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EXPLANATION</a:t>
                      </a:r>
                      <a:endParaRPr sz="1000" b="1" dirty="0">
                        <a:solidFill>
                          <a:schemeClr val="bg1"/>
                        </a:solidFill>
                        <a:latin typeface="Calibri"/>
                        <a:ea typeface="Calibri"/>
                        <a:cs typeface="Calibri"/>
                        <a:sym typeface="Calibri"/>
                      </a:endParaRPr>
                    </a:p>
                  </a:txBody>
                  <a:tcPr marL="68575" marR="68575" marT="0" marB="0">
                    <a:solidFill>
                      <a:schemeClr val="dk1"/>
                    </a:solidFill>
                  </a:tcPr>
                </a:tc>
                <a:extLst>
                  <a:ext uri="{0D108BD9-81ED-4DB2-BD59-A6C34878D82A}">
                    <a16:rowId xmlns:a16="http://schemas.microsoft.com/office/drawing/2014/main" val="10000"/>
                  </a:ext>
                </a:extLst>
              </a:tr>
              <a:tr h="225550">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PROFIT MAXIMISATION </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ctr" rtl="0">
                        <a:spcBef>
                          <a:spcPts val="0"/>
                        </a:spcBef>
                        <a:spcAft>
                          <a:spcPts val="0"/>
                        </a:spcAft>
                        <a:buNone/>
                      </a:pPr>
                      <a:r>
                        <a:rPr lang="en-GB" sz="1000">
                          <a:solidFill>
                            <a:schemeClr val="dk1"/>
                          </a:solidFill>
                        </a:rPr>
                        <a:t>Produce where </a:t>
                      </a:r>
                      <a:r>
                        <a:rPr lang="en-GB" sz="1000" b="1">
                          <a:solidFill>
                            <a:schemeClr val="dk1"/>
                          </a:solidFill>
                        </a:rPr>
                        <a:t>MC=MR</a:t>
                      </a:r>
                      <a:endParaRPr sz="1000" b="1">
                        <a:solidFill>
                          <a:schemeClr val="dk1"/>
                        </a:solidFill>
                      </a:endParaRPr>
                    </a:p>
                  </a:txBody>
                  <a:tcPr marL="68575" marR="68575" marT="0" marB="0">
                    <a:solidFill>
                      <a:srgbClr val="F2F2F2"/>
                    </a:solidFill>
                  </a:tcPr>
                </a:tc>
                <a:tc>
                  <a:txBody>
                    <a:bodyPr/>
                    <a:lstStyle/>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As long as MR&gt; MC, total profits will be increasing.  Maximising total profit. However, it is difficult to know your marginal revenue and marginal cost of last goods sold.  E.g. Difficult for firms to know PED for their good – which determines the MR.  </a:t>
                      </a:r>
                    </a:p>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This may</a:t>
                      </a:r>
                      <a:r>
                        <a:rPr lang="en-GB" sz="1000" b="0" i="0" baseline="0" dirty="0">
                          <a:solidFill>
                            <a:schemeClr val="dk1"/>
                          </a:solidFill>
                          <a:latin typeface="Calibri"/>
                          <a:ea typeface="Calibri"/>
                          <a:cs typeface="Calibri"/>
                          <a:sym typeface="Calibri"/>
                        </a:rPr>
                        <a:t> enable dynamic efficiency to be achieved which is in the long run interests of all.  Yet economies of scale are not fully realised.</a:t>
                      </a:r>
                    </a:p>
                    <a:p>
                      <a:pPr marL="171450" marR="0" lvl="0" indent="-171450" algn="l" rtl="0">
                        <a:spcBef>
                          <a:spcPts val="0"/>
                        </a:spcBef>
                        <a:spcAft>
                          <a:spcPts val="0"/>
                        </a:spcAft>
                        <a:buFont typeface="Arial" panose="020B0604020202020204" pitchFamily="34" charset="0"/>
                        <a:buChar char="•"/>
                      </a:pPr>
                      <a:r>
                        <a:rPr lang="en-GB" sz="1000" b="0" i="0" baseline="0" dirty="0">
                          <a:solidFill>
                            <a:schemeClr val="dk1"/>
                          </a:solidFill>
                          <a:latin typeface="Calibri"/>
                          <a:ea typeface="Calibri"/>
                          <a:cs typeface="Calibri"/>
                          <a:sym typeface="Calibri"/>
                        </a:rPr>
                        <a:t>However, some consumers will not be able to make purchases &amp; DWL exists. </a:t>
                      </a:r>
                      <a:endParaRPr lang="en-GB" sz="1000" b="0" i="0" dirty="0">
                        <a:solidFill>
                          <a:schemeClr val="dk1"/>
                        </a:solidFill>
                        <a:latin typeface="Calibri"/>
                        <a:ea typeface="Calibri"/>
                        <a:cs typeface="Calibri"/>
                        <a:sym typeface="Calibri"/>
                      </a:endParaRPr>
                    </a:p>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Firms may also have other objectives and considerations. For example, increasing price to maximise profits in the short run could encourage more firms to enter the market; therefore firms may decide to make less than maximum profits and pursue a higher market share</a:t>
                      </a:r>
                      <a:r>
                        <a:rPr lang="en-GB" sz="1000" b="0" i="0" baseline="0" dirty="0">
                          <a:solidFill>
                            <a:schemeClr val="dk1"/>
                          </a:solidFill>
                          <a:latin typeface="Calibri"/>
                          <a:ea typeface="Calibri"/>
                          <a:cs typeface="Calibri"/>
                          <a:sym typeface="Calibri"/>
                        </a:rPr>
                        <a:t> e.g. Amazon.</a:t>
                      </a:r>
                      <a:endParaRPr dirty="0"/>
                    </a:p>
                  </a:txBody>
                  <a:tcPr marL="68575" marR="68575" marT="0" marB="0">
                    <a:solidFill>
                      <a:srgbClr val="F2F2F2"/>
                    </a:solidFill>
                  </a:tcPr>
                </a:tc>
                <a:extLst>
                  <a:ext uri="{0D108BD9-81ED-4DB2-BD59-A6C34878D82A}">
                    <a16:rowId xmlns:a16="http://schemas.microsoft.com/office/drawing/2014/main" val="10001"/>
                  </a:ext>
                </a:extLst>
              </a:tr>
              <a:tr h="346250">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 REVENUE MAXIMISATION</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ctr" rtl="0">
                        <a:lnSpc>
                          <a:spcPct val="100000"/>
                        </a:lnSpc>
                        <a:spcBef>
                          <a:spcPts val="0"/>
                        </a:spcBef>
                        <a:spcAft>
                          <a:spcPts val="0"/>
                        </a:spcAft>
                        <a:buClr>
                          <a:schemeClr val="dk1"/>
                        </a:buClr>
                        <a:buSzPts val="1000"/>
                        <a:buFont typeface="Calibri"/>
                        <a:buNone/>
                      </a:pPr>
                      <a:r>
                        <a:rPr lang="en-GB" sz="1000" b="0">
                          <a:solidFill>
                            <a:schemeClr val="dk1"/>
                          </a:solidFill>
                          <a:latin typeface="Calibri"/>
                          <a:ea typeface="Calibri"/>
                          <a:cs typeface="Calibri"/>
                          <a:sym typeface="Calibri"/>
                        </a:rPr>
                        <a:t>Produce where </a:t>
                      </a:r>
                      <a:r>
                        <a:rPr lang="en-GB" sz="1000" b="1">
                          <a:solidFill>
                            <a:schemeClr val="dk1"/>
                          </a:solidFill>
                          <a:latin typeface="Calibri"/>
                          <a:ea typeface="Calibri"/>
                          <a:cs typeface="Calibri"/>
                          <a:sym typeface="Calibri"/>
                        </a:rPr>
                        <a:t>MR=0</a:t>
                      </a:r>
                      <a:endParaRPr/>
                    </a:p>
                  </a:txBody>
                  <a:tcPr marL="68575" marR="68575" marT="0" marB="0">
                    <a:solidFill>
                      <a:srgbClr val="DDEAF6"/>
                    </a:solidFill>
                  </a:tcPr>
                </a:tc>
                <a:tc>
                  <a:txBody>
                    <a:bodyPr/>
                    <a:lstStyle/>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Revenue maximisation is a theoretical objective of a firm which attempt to sell at a price which achieves the greatest sales revenue. </a:t>
                      </a:r>
                    </a:p>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Enables greater exploitation</a:t>
                      </a:r>
                      <a:r>
                        <a:rPr lang="en-GB" sz="1000" b="0" i="0" baseline="0" dirty="0">
                          <a:solidFill>
                            <a:schemeClr val="dk1"/>
                          </a:solidFill>
                          <a:latin typeface="Calibri"/>
                          <a:ea typeface="Calibri"/>
                          <a:cs typeface="Calibri"/>
                          <a:sym typeface="Calibri"/>
                        </a:rPr>
                        <a:t> of economies of scale.</a:t>
                      </a:r>
                      <a:endParaRPr lang="en-GB" sz="1000" b="0" i="0" dirty="0">
                        <a:solidFill>
                          <a:schemeClr val="dk1"/>
                        </a:solidFill>
                        <a:latin typeface="Calibri"/>
                        <a:ea typeface="Calibri"/>
                        <a:cs typeface="Calibri"/>
                        <a:sym typeface="Calibri"/>
                      </a:endParaRPr>
                    </a:p>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May be more</a:t>
                      </a:r>
                      <a:r>
                        <a:rPr lang="en-GB" sz="1000" b="0" i="0" baseline="0" dirty="0">
                          <a:solidFill>
                            <a:schemeClr val="dk1"/>
                          </a:solidFill>
                          <a:latin typeface="Calibri"/>
                          <a:ea typeface="Calibri"/>
                          <a:cs typeface="Calibri"/>
                          <a:sym typeface="Calibri"/>
                        </a:rPr>
                        <a:t> appropriate for recessionary periods. </a:t>
                      </a:r>
                    </a:p>
                    <a:p>
                      <a:pPr marL="171450" marR="0" lvl="0" indent="-171450" algn="l" rtl="0">
                        <a:spcBef>
                          <a:spcPts val="0"/>
                        </a:spcBef>
                        <a:spcAft>
                          <a:spcPts val="0"/>
                        </a:spcAft>
                        <a:buFont typeface="Arial" panose="020B0604020202020204" pitchFamily="34" charset="0"/>
                        <a:buChar char="•"/>
                      </a:pPr>
                      <a:r>
                        <a:rPr lang="en-GB" sz="1000" b="0" i="0" baseline="0" dirty="0">
                          <a:solidFill>
                            <a:schemeClr val="dk1"/>
                          </a:solidFill>
                          <a:latin typeface="Calibri"/>
                          <a:ea typeface="Calibri"/>
                          <a:cs typeface="Calibri"/>
                          <a:sym typeface="Calibri"/>
                        </a:rPr>
                        <a:t>May help to establish market presence and later dominance to enable the firm to pursue long run profit maximisation. E.g. Amazon, Netflix. </a:t>
                      </a:r>
                      <a:endParaRPr lang="en-GB" sz="1000" b="0" i="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2"/>
                  </a:ext>
                </a:extLst>
              </a:tr>
              <a:tr h="346250">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SALES MAXIMISATION</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ctr" rtl="0">
                        <a:lnSpc>
                          <a:spcPct val="100000"/>
                        </a:lnSpc>
                        <a:spcBef>
                          <a:spcPts val="0"/>
                        </a:spcBef>
                        <a:spcAft>
                          <a:spcPts val="0"/>
                        </a:spcAft>
                        <a:buClr>
                          <a:schemeClr val="dk1"/>
                        </a:buClr>
                        <a:buSzPts val="1000"/>
                        <a:buFont typeface="Calibri"/>
                        <a:buNone/>
                      </a:pPr>
                      <a:endParaRPr sz="1000" b="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00"/>
                        <a:buFont typeface="Calibri"/>
                        <a:buNone/>
                      </a:pPr>
                      <a:r>
                        <a:rPr lang="en-GB" sz="1000" b="0">
                          <a:solidFill>
                            <a:schemeClr val="dk1"/>
                          </a:solidFill>
                          <a:latin typeface="Calibri"/>
                          <a:ea typeface="Calibri"/>
                          <a:cs typeface="Calibri"/>
                          <a:sym typeface="Calibri"/>
                        </a:rPr>
                        <a:t>Produce where </a:t>
                      </a:r>
                      <a:r>
                        <a:rPr lang="en-GB" sz="1000" b="1">
                          <a:solidFill>
                            <a:schemeClr val="dk1"/>
                          </a:solidFill>
                          <a:latin typeface="Calibri"/>
                          <a:ea typeface="Calibri"/>
                          <a:cs typeface="Calibri"/>
                          <a:sym typeface="Calibri"/>
                        </a:rPr>
                        <a:t>AC=AR</a:t>
                      </a:r>
                      <a:endParaRPr sz="1000" b="1">
                        <a:solidFill>
                          <a:schemeClr val="dk1"/>
                        </a:solidFill>
                        <a:latin typeface="Calibri"/>
                        <a:ea typeface="Calibri"/>
                        <a:cs typeface="Calibri"/>
                        <a:sym typeface="Calibri"/>
                      </a:endParaRPr>
                    </a:p>
                  </a:txBody>
                  <a:tcPr marL="68575" marR="68575" marT="0" marB="0">
                    <a:solidFill>
                      <a:srgbClr val="F2F2F2"/>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Firms often seek to increase their market share – even if it means less profit. This could occur for various reasons:</a:t>
                      </a:r>
                      <a:endParaRPr dirty="0"/>
                    </a:p>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Increased market share increases monopoly power and may enable the firm to put up prices and make more profit in the long run.</a:t>
                      </a:r>
                      <a:endParaRPr lang="en-GB" sz="1000" dirty="0"/>
                    </a:p>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Managers prefer to work for bigger companies as it leads to greater prestige and higher salaries.</a:t>
                      </a:r>
                      <a:endParaRPr lang="en-GB" sz="1000" dirty="0"/>
                    </a:p>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Increasing market share may force rivals out of business. E.g. the growth of supermarkets have lead to the demise of many local shops. </a:t>
                      </a:r>
                    </a:p>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Some firms may actually engage in predatory pricing which involves making a loss to force a rival out of business.</a:t>
                      </a:r>
                      <a:endParaRPr dirty="0"/>
                    </a:p>
                  </a:txBody>
                  <a:tcPr marL="68575" marR="68575" marT="0" marB="0">
                    <a:solidFill>
                      <a:srgbClr val="F2F2F2"/>
                    </a:solidFill>
                  </a:tcPr>
                </a:tc>
                <a:extLst>
                  <a:ext uri="{0D108BD9-81ED-4DB2-BD59-A6C34878D82A}">
                    <a16:rowId xmlns:a16="http://schemas.microsoft.com/office/drawing/2014/main" val="10003"/>
                  </a:ext>
                </a:extLst>
              </a:tr>
              <a:tr h="34625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PROFIT SATISFICING</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ctr" rtl="0">
                        <a:lnSpc>
                          <a:spcPct val="100000"/>
                        </a:lnSpc>
                        <a:spcBef>
                          <a:spcPts val="0"/>
                        </a:spcBef>
                        <a:spcAft>
                          <a:spcPts val="0"/>
                        </a:spcAft>
                        <a:buClr>
                          <a:schemeClr val="dk1"/>
                        </a:buClr>
                        <a:buSzPts val="1000"/>
                        <a:buFont typeface="Calibri"/>
                        <a:buNone/>
                      </a:pPr>
                      <a:r>
                        <a:rPr lang="en-GB" sz="1000" b="0">
                          <a:solidFill>
                            <a:schemeClr val="dk1"/>
                          </a:solidFill>
                          <a:latin typeface="Calibri"/>
                          <a:ea typeface="Calibri"/>
                          <a:cs typeface="Calibri"/>
                          <a:sym typeface="Calibri"/>
                        </a:rPr>
                        <a:t>Produce BETWEEN </a:t>
                      </a:r>
                      <a:r>
                        <a:rPr lang="en-GB" sz="1000" b="1">
                          <a:solidFill>
                            <a:schemeClr val="dk1"/>
                          </a:solidFill>
                          <a:latin typeface="Calibri"/>
                          <a:ea typeface="Calibri"/>
                          <a:cs typeface="Calibri"/>
                          <a:sym typeface="Calibri"/>
                        </a:rPr>
                        <a:t>MC=MR &amp; AC=AR</a:t>
                      </a:r>
                      <a:endParaRPr/>
                    </a:p>
                    <a:p>
                      <a:pPr marL="0" marR="0" lvl="0" indent="0" algn="ctr" rtl="0">
                        <a:lnSpc>
                          <a:spcPct val="100000"/>
                        </a:lnSpc>
                        <a:spcBef>
                          <a:spcPts val="0"/>
                        </a:spcBef>
                        <a:spcAft>
                          <a:spcPts val="0"/>
                        </a:spcAft>
                        <a:buClr>
                          <a:schemeClr val="dk1"/>
                        </a:buClr>
                        <a:buSzPts val="1000"/>
                        <a:buFont typeface="Calibri"/>
                        <a:buNone/>
                      </a:pPr>
                      <a:r>
                        <a:rPr lang="en-GB" sz="1000" b="1">
                          <a:solidFill>
                            <a:schemeClr val="dk1"/>
                          </a:solidFill>
                          <a:latin typeface="Calibri"/>
                          <a:ea typeface="Calibri"/>
                          <a:cs typeface="Calibri"/>
                          <a:sym typeface="Calibri"/>
                        </a:rPr>
                        <a:t>AR&gt;AC</a:t>
                      </a:r>
                      <a:endParaRPr sz="1000" b="1">
                        <a:solidFill>
                          <a:schemeClr val="dk1"/>
                        </a:solidFill>
                        <a:latin typeface="Calibri"/>
                        <a:ea typeface="Calibri"/>
                        <a:cs typeface="Calibri"/>
                        <a:sym typeface="Calibri"/>
                      </a:endParaRPr>
                    </a:p>
                  </a:txBody>
                  <a:tcPr marL="68575" marR="68575" marT="0" marB="0">
                    <a:solidFill>
                      <a:srgbClr val="DDEAF6"/>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In many firms, there is a separation of ownership and control. Those who own the company (shareholders) often do not get involved in the day to day running of the company.  This is a problem because although the owners may want to maximise profits, the managers have much less incentive to maximise profits because they do not get the same rewards, (share dividends). Therefore managers may create a minimum level of profit to keep the shareholders happy, but then maximise other objectives, such as enjoying work, getting on with other workers. (e.g. not sacking them) This is the problem of separation between owners and managers. This is known as the </a:t>
                      </a:r>
                      <a:r>
                        <a:rPr lang="en-GB" sz="1000" b="1" i="0" dirty="0">
                          <a:solidFill>
                            <a:schemeClr val="dk1"/>
                          </a:solidFill>
                          <a:latin typeface="Calibri"/>
                          <a:ea typeface="Calibri"/>
                          <a:cs typeface="Calibri"/>
                          <a:sym typeface="Calibri"/>
                        </a:rPr>
                        <a:t>Principal-agent</a:t>
                      </a:r>
                      <a:r>
                        <a:rPr lang="en-GB" sz="1000" b="0" i="0" dirty="0">
                          <a:solidFill>
                            <a:schemeClr val="dk1"/>
                          </a:solidFill>
                          <a:latin typeface="Calibri"/>
                          <a:ea typeface="Calibri"/>
                          <a:cs typeface="Calibri"/>
                          <a:sym typeface="Calibri"/>
                        </a:rPr>
                        <a:t> problem. </a:t>
                      </a:r>
                      <a:endParaRPr sz="1000" b="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4"/>
                  </a:ext>
                </a:extLst>
              </a:tr>
            </a:tbl>
          </a:graphicData>
        </a:graphic>
      </p:graphicFrame>
      <p:pic>
        <p:nvPicPr>
          <p:cNvPr id="6" name="Shape 118"/>
          <p:cNvPicPr preferRelativeResize="0"/>
          <p:nvPr/>
        </p:nvPicPr>
        <p:blipFill rotWithShape="1">
          <a:blip r:embed="rId4">
            <a:alphaModFix/>
          </a:blip>
          <a:srcRect/>
          <a:stretch/>
        </p:blipFill>
        <p:spPr>
          <a:xfrm>
            <a:off x="3017520" y="4403976"/>
            <a:ext cx="2996418" cy="2354422"/>
          </a:xfrm>
          <a:prstGeom prst="rect">
            <a:avLst/>
          </a:prstGeom>
          <a:noFill/>
          <a:ln>
            <a:noFill/>
          </a:ln>
        </p:spPr>
      </p:pic>
    </p:spTree>
    <p:extLst>
      <p:ext uri="{BB962C8B-B14F-4D97-AF65-F5344CB8AC3E}">
        <p14:creationId xmlns:p14="http://schemas.microsoft.com/office/powerpoint/2010/main" val="370217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114"/>
        <p:cNvGrpSpPr/>
        <p:nvPr/>
      </p:nvGrpSpPr>
      <p:grpSpPr>
        <a:xfrm>
          <a:off x="0" y="0"/>
          <a:ext cx="0" cy="0"/>
          <a:chOff x="0" y="0"/>
          <a:chExt cx="0" cy="0"/>
        </a:xfrm>
      </p:grpSpPr>
      <p:graphicFrame>
        <p:nvGraphicFramePr>
          <p:cNvPr id="115" name="Shape 115"/>
          <p:cNvGraphicFramePr/>
          <p:nvPr/>
        </p:nvGraphicFramePr>
        <p:xfrm>
          <a:off x="148303" y="382241"/>
          <a:ext cx="5613400" cy="1864875"/>
        </p:xfrm>
        <a:graphic>
          <a:graphicData uri="http://schemas.openxmlformats.org/drawingml/2006/table">
            <a:tbl>
              <a:tblPr firstRow="1" firstCol="1" bandRow="1">
                <a:noFill/>
              </a:tblPr>
              <a:tblGrid>
                <a:gridCol w="994600">
                  <a:extLst>
                    <a:ext uri="{9D8B030D-6E8A-4147-A177-3AD203B41FA5}">
                      <a16:colId xmlns:a16="http://schemas.microsoft.com/office/drawing/2014/main" val="20000"/>
                    </a:ext>
                  </a:extLst>
                </a:gridCol>
                <a:gridCol w="4618800">
                  <a:extLst>
                    <a:ext uri="{9D8B030D-6E8A-4147-A177-3AD203B41FA5}">
                      <a16:colId xmlns:a16="http://schemas.microsoft.com/office/drawing/2014/main" val="20001"/>
                    </a:ext>
                  </a:extLst>
                </a:gridCol>
              </a:tblGrid>
              <a:tr h="21502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OTHER OBJECTIVES &amp; CONSIDERATIONS </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483650">
                <a:tc>
                  <a:txBody>
                    <a:bodyPr/>
                    <a:lstStyle/>
                    <a:p>
                      <a:pPr marL="0" marR="0" lvl="0" indent="0" algn="l" rtl="0">
                        <a:spcBef>
                          <a:spcPts val="0"/>
                        </a:spcBef>
                        <a:spcAft>
                          <a:spcPts val="0"/>
                        </a:spcAft>
                        <a:buNone/>
                      </a:pPr>
                      <a:r>
                        <a:rPr lang="en-GB" sz="1000" dirty="0">
                          <a:solidFill>
                            <a:schemeClr val="bg1"/>
                          </a:solidFill>
                          <a:latin typeface="Calibri"/>
                          <a:ea typeface="Calibri"/>
                          <a:cs typeface="Calibri"/>
                          <a:sym typeface="Calibri"/>
                        </a:rPr>
                        <a:t>GROWTH MAXIMISATION</a:t>
                      </a:r>
                      <a:endParaRPr sz="1000"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This is similar to sales maximisation and may involve mergers and takeovers. With this objective, the firm may be willing to make lower levels of profit in order to increase in size and gain more market share.</a:t>
                      </a:r>
                      <a:endParaRPr sz="1000" dirty="0">
                        <a:solidFill>
                          <a:schemeClr val="dk1"/>
                        </a:solidFill>
                      </a:endParaRPr>
                    </a:p>
                  </a:txBody>
                  <a:tcPr marL="68575" marR="68575" marT="0" marB="0">
                    <a:solidFill>
                      <a:srgbClr val="F2F2F2"/>
                    </a:solidFill>
                  </a:tcPr>
                </a:tc>
                <a:extLst>
                  <a:ext uri="{0D108BD9-81ED-4DB2-BD59-A6C34878D82A}">
                    <a16:rowId xmlns:a16="http://schemas.microsoft.com/office/drawing/2014/main" val="10001"/>
                  </a:ext>
                </a:extLst>
              </a:tr>
              <a:tr h="4836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 LONG RUN PROFIT MAX</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In some cases, firms may sacrifice profits in the short term to increase profits in the long run. For example, by investing heavily in new capacity, firms may make a loss in the short run but enable higher profits in the future. E.g. Amazon network effects. </a:t>
                      </a:r>
                      <a:endParaRPr sz="1000" b="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2"/>
                  </a:ext>
                </a:extLst>
              </a:tr>
              <a:tr h="31627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BHEAVIOURAL THEORIES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This principle argues that many different stakeholders influence business decision making.</a:t>
                      </a:r>
                      <a:endParaRPr dirty="0"/>
                    </a:p>
                  </a:txBody>
                  <a:tcPr marL="68575" marR="68575" marT="0" marB="0">
                    <a:solidFill>
                      <a:srgbClr val="F2F2F2"/>
                    </a:solidFill>
                  </a:tcPr>
                </a:tc>
                <a:extLst>
                  <a:ext uri="{0D108BD9-81ED-4DB2-BD59-A6C34878D82A}">
                    <a16:rowId xmlns:a16="http://schemas.microsoft.com/office/drawing/2014/main" val="10003"/>
                  </a:ext>
                </a:extLst>
              </a:tr>
              <a:tr h="36627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MANAGERIAL THEORIES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Shareholders and managers can be completely different people and as such they have different objectives from the firm. They are interested in their own gains.</a:t>
                      </a:r>
                      <a:endParaRPr dirty="0"/>
                    </a:p>
                  </a:txBody>
                  <a:tcPr marL="68575" marR="68575" marT="0" marB="0">
                    <a:solidFill>
                      <a:srgbClr val="DDEAF6"/>
                    </a:solidFill>
                  </a:tcPr>
                </a:tc>
                <a:extLst>
                  <a:ext uri="{0D108BD9-81ED-4DB2-BD59-A6C34878D82A}">
                    <a16:rowId xmlns:a16="http://schemas.microsoft.com/office/drawing/2014/main" val="10004"/>
                  </a:ext>
                </a:extLst>
              </a:tr>
            </a:tbl>
          </a:graphicData>
        </a:graphic>
      </p:graphicFrame>
      <p:pic>
        <p:nvPicPr>
          <p:cNvPr id="117" name="Shape 117"/>
          <p:cNvPicPr preferRelativeResize="0"/>
          <p:nvPr/>
        </p:nvPicPr>
        <p:blipFill rotWithShape="1">
          <a:blip r:embed="rId3">
            <a:alphaModFix/>
          </a:blip>
          <a:srcRect/>
          <a:stretch/>
        </p:blipFill>
        <p:spPr>
          <a:xfrm>
            <a:off x="6576784" y="296708"/>
            <a:ext cx="5397502" cy="3680205"/>
          </a:xfrm>
          <a:prstGeom prst="rect">
            <a:avLst/>
          </a:prstGeom>
          <a:noFill/>
          <a:ln>
            <a:noFill/>
          </a:ln>
        </p:spPr>
      </p:pic>
      <p:graphicFrame>
        <p:nvGraphicFramePr>
          <p:cNvPr id="119" name="Shape 119"/>
          <p:cNvGraphicFramePr/>
          <p:nvPr/>
        </p:nvGraphicFramePr>
        <p:xfrm>
          <a:off x="150678" y="2354422"/>
          <a:ext cx="5611025" cy="1236250"/>
        </p:xfrm>
        <a:graphic>
          <a:graphicData uri="http://schemas.openxmlformats.org/drawingml/2006/table">
            <a:tbl>
              <a:tblPr firstRow="1" firstCol="1" bandRow="1">
                <a:noFill/>
              </a:tblPr>
              <a:tblGrid>
                <a:gridCol w="5611025">
                  <a:extLst>
                    <a:ext uri="{9D8B030D-6E8A-4147-A177-3AD203B41FA5}">
                      <a16:colId xmlns:a16="http://schemas.microsoft.com/office/drawing/2014/main" val="20000"/>
                    </a:ext>
                  </a:extLst>
                </a:gridCol>
              </a:tblGrid>
              <a:tr h="169450">
                <a:tc>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EVALUATION OF OBJECTIVES OF THE FIRM</a:t>
                      </a:r>
                      <a:endParaRPr sz="1000" b="1" dirty="0">
                        <a:solidFill>
                          <a:schemeClr val="bg1"/>
                        </a:solidFill>
                        <a:latin typeface="Calibri"/>
                        <a:ea typeface="Calibri"/>
                        <a:cs typeface="Calibri"/>
                        <a:sym typeface="Calibri"/>
                      </a:endParaRPr>
                    </a:p>
                  </a:txBody>
                  <a:tcPr marL="68575" marR="68575" marT="0" marB="0">
                    <a:solidFill>
                      <a:schemeClr val="dk1"/>
                    </a:solidFill>
                  </a:tcPr>
                </a:tc>
                <a:extLst>
                  <a:ext uri="{0D108BD9-81ED-4DB2-BD59-A6C34878D82A}">
                    <a16:rowId xmlns:a16="http://schemas.microsoft.com/office/drawing/2014/main" val="10000"/>
                  </a:ext>
                </a:extLst>
              </a:tr>
              <a:tr h="566050">
                <a:tc>
                  <a:txBody>
                    <a:bodyPr/>
                    <a:lstStyle/>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Who truly controls the firm &amp; therefore determines the objectives?</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What impact do the objectives have on efficiencies – Allocative, Productive, Dynamic &amp; X?</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What is the most important objective &amp; for whom?</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By producing quarterly results are firms encouraged to be short run profit </a:t>
                      </a:r>
                      <a:r>
                        <a:rPr lang="en-GB" sz="1000" b="0" dirty="0" err="1">
                          <a:solidFill>
                            <a:schemeClr val="dk1"/>
                          </a:solidFill>
                          <a:latin typeface="Calibri"/>
                          <a:ea typeface="Calibri"/>
                          <a:cs typeface="Calibri"/>
                          <a:sym typeface="Calibri"/>
                        </a:rPr>
                        <a:t>maximisers</a:t>
                      </a:r>
                      <a:r>
                        <a:rPr lang="en-GB" sz="1000" b="0" dirty="0">
                          <a:solidFill>
                            <a:schemeClr val="dk1"/>
                          </a:solidFill>
                          <a:latin typeface="Calibri"/>
                          <a:ea typeface="Calibri"/>
                          <a:cs typeface="Calibri"/>
                          <a:sym typeface="Calibri"/>
                        </a:rPr>
                        <a:t> &amp; thereby not achieve true dynamic efficiency?</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Are the largest firms too complicated to truly understand &amp; therefore really achieve Profit Max?</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Are all Supernormal Profits equal – do they provide a social good?</a:t>
                      </a:r>
                      <a:endParaRPr dirty="0"/>
                    </a:p>
                  </a:txBody>
                  <a:tcPr marL="68575" marR="68575" marT="0" marB="0">
                    <a:solidFill>
                      <a:schemeClr val="lt2"/>
                    </a:solidFill>
                  </a:tcPr>
                </a:tc>
                <a:extLst>
                  <a:ext uri="{0D108BD9-81ED-4DB2-BD59-A6C34878D82A}">
                    <a16:rowId xmlns:a16="http://schemas.microsoft.com/office/drawing/2014/main" val="10001"/>
                  </a:ext>
                </a:extLst>
              </a:tr>
            </a:tbl>
          </a:graphicData>
        </a:graphic>
      </p:graphicFrame>
      <p:sp>
        <p:nvSpPr>
          <p:cNvPr id="120" name="Shape 120"/>
          <p:cNvSpPr txBox="1"/>
          <p:nvPr/>
        </p:nvSpPr>
        <p:spPr>
          <a:xfrm>
            <a:off x="1607574" y="12909"/>
            <a:ext cx="3923071"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i="0" u="none" strike="noStrike" cap="none" dirty="0">
                <a:solidFill>
                  <a:schemeClr val="dk1"/>
                </a:solidFill>
                <a:latin typeface="Calibri"/>
                <a:ea typeface="Calibri"/>
                <a:cs typeface="Calibri"/>
                <a:sym typeface="Calibri"/>
              </a:rPr>
              <a:t>3.1.4.2 OBJECTIVES OF THE FIRM</a:t>
            </a:r>
            <a:endParaRPr sz="1800" b="1" dirty="0">
              <a:solidFill>
                <a:schemeClr val="dk1"/>
              </a:solidFill>
              <a:latin typeface="Calibri"/>
              <a:ea typeface="Calibri"/>
              <a:cs typeface="Calibri"/>
              <a:sym typeface="Calibri"/>
            </a:endParaRPr>
          </a:p>
        </p:txBody>
      </p:sp>
      <p:graphicFrame>
        <p:nvGraphicFramePr>
          <p:cNvPr id="121" name="Shape 121"/>
          <p:cNvGraphicFramePr/>
          <p:nvPr/>
        </p:nvGraphicFramePr>
        <p:xfrm>
          <a:off x="148303" y="3607053"/>
          <a:ext cx="5613400" cy="1508822"/>
        </p:xfrm>
        <a:graphic>
          <a:graphicData uri="http://schemas.openxmlformats.org/drawingml/2006/table">
            <a:tbl>
              <a:tblPr firstRow="1" firstCol="1" bandRow="1">
                <a:noFill/>
              </a:tblPr>
              <a:tblGrid>
                <a:gridCol w="1192979">
                  <a:extLst>
                    <a:ext uri="{9D8B030D-6E8A-4147-A177-3AD203B41FA5}">
                      <a16:colId xmlns:a16="http://schemas.microsoft.com/office/drawing/2014/main" val="20000"/>
                    </a:ext>
                  </a:extLst>
                </a:gridCol>
                <a:gridCol w="4420421">
                  <a:extLst>
                    <a:ext uri="{9D8B030D-6E8A-4147-A177-3AD203B41FA5}">
                      <a16:colId xmlns:a16="http://schemas.microsoft.com/office/drawing/2014/main" val="20001"/>
                    </a:ext>
                  </a:extLst>
                </a:gridCol>
              </a:tblGrid>
              <a:tr h="202947">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CONTESTABLE MARKETS </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59467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CHARACTERISTICS OF CONTESTABLE MARKETS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Absence of entry or exit barriers (sunk costs)</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Pool of potential entrants</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Perfect Information</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Incumbents vulnerable to ‘hit &amp; run’ competition. </a:t>
                      </a:r>
                      <a:endParaRPr dirty="0"/>
                    </a:p>
                  </a:txBody>
                  <a:tcPr marL="68575" marR="68575" marT="0" marB="0">
                    <a:solidFill>
                      <a:schemeClr val="accent1">
                        <a:lumMod val="20000"/>
                        <a:lumOff val="80000"/>
                      </a:schemeClr>
                    </a:solidFill>
                  </a:tcPr>
                </a:tc>
                <a:extLst>
                  <a:ext uri="{0D108BD9-81ED-4DB2-BD59-A6C34878D82A}">
                    <a16:rowId xmlns:a16="http://schemas.microsoft.com/office/drawing/2014/main" val="10001"/>
                  </a:ext>
                </a:extLst>
              </a:tr>
              <a:tr h="328250">
                <a:tc>
                  <a:txBody>
                    <a:bodyPr/>
                    <a:lstStyle/>
                    <a:p>
                      <a:pPr marL="0" marR="0" lvl="0" indent="0" algn="l" rtl="0">
                        <a:spcBef>
                          <a:spcPts val="0"/>
                        </a:spcBef>
                        <a:spcAft>
                          <a:spcPts val="0"/>
                        </a:spcAft>
                        <a:buNone/>
                      </a:pPr>
                      <a:r>
                        <a:rPr lang="en-GB" sz="1000" dirty="0">
                          <a:solidFill>
                            <a:schemeClr val="lt1"/>
                          </a:solidFill>
                          <a:latin typeface="Calibri"/>
                          <a:ea typeface="Calibri"/>
                          <a:cs typeface="Calibri"/>
                          <a:sym typeface="Calibri"/>
                        </a:rPr>
                        <a:t>ADVANTAGES</a:t>
                      </a:r>
                      <a:endParaRPr sz="1000"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a:ea typeface="Calibri"/>
                          <a:cs typeface="Calibri"/>
                          <a:sym typeface="Calibri"/>
                        </a:rPr>
                        <a:t>Low price &amp; high quantity, allocative &amp; potentially productively efficient, Increase in consumer surplus.  </a:t>
                      </a:r>
                      <a:endParaRPr sz="10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2"/>
                  </a:ext>
                </a:extLst>
              </a:tr>
              <a:tr h="17752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DISADVANTAGES </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Unlikely to attain DYNAMIC EFFICIENCY. </a:t>
                      </a:r>
                      <a:endParaRPr sz="1000" b="0" i="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3"/>
                  </a:ext>
                </a:extLst>
              </a:tr>
              <a:tr h="19050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EVALUATION</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 perfectly contestable market is defined by normal profits. </a:t>
                      </a:r>
                      <a:endParaRPr sz="1000" b="0" i="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4"/>
                  </a:ext>
                </a:extLst>
              </a:tr>
            </a:tbl>
          </a:graphicData>
        </a:graphic>
      </p:graphicFrame>
      <p:graphicFrame>
        <p:nvGraphicFramePr>
          <p:cNvPr id="2" name="Table 1"/>
          <p:cNvGraphicFramePr>
            <a:graphicFrameLocks noGrp="1"/>
          </p:cNvGraphicFramePr>
          <p:nvPr/>
        </p:nvGraphicFramePr>
        <p:xfrm>
          <a:off x="148303" y="5236482"/>
          <a:ext cx="5613400" cy="779689"/>
        </p:xfrm>
        <a:graphic>
          <a:graphicData uri="http://schemas.openxmlformats.org/drawingml/2006/table">
            <a:tbl>
              <a:tblPr firstRow="1" firstCol="1" bandRow="1">
                <a:noFill/>
              </a:tblPr>
              <a:tblGrid>
                <a:gridCol w="1192979">
                  <a:extLst>
                    <a:ext uri="{9D8B030D-6E8A-4147-A177-3AD203B41FA5}">
                      <a16:colId xmlns:a16="http://schemas.microsoft.com/office/drawing/2014/main" val="3857759247"/>
                    </a:ext>
                  </a:extLst>
                </a:gridCol>
                <a:gridCol w="4420421">
                  <a:extLst>
                    <a:ext uri="{9D8B030D-6E8A-4147-A177-3AD203B41FA5}">
                      <a16:colId xmlns:a16="http://schemas.microsoft.com/office/drawing/2014/main" val="1602913581"/>
                    </a:ext>
                  </a:extLst>
                </a:gridCol>
              </a:tblGrid>
              <a:tr h="249918">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3.1.4.5. THE</a:t>
                      </a:r>
                      <a:r>
                        <a:rPr lang="en-GB" sz="1000" b="1" baseline="0" dirty="0">
                          <a:solidFill>
                            <a:schemeClr val="lt1"/>
                          </a:solidFill>
                          <a:latin typeface="Calibri"/>
                          <a:ea typeface="Calibri"/>
                          <a:cs typeface="Calibri"/>
                          <a:sym typeface="Calibri"/>
                        </a:rPr>
                        <a:t> COMPETITIVE MARKET PROCESS</a:t>
                      </a:r>
                      <a:endParaRPr sz="1000" b="1" dirty="0">
                        <a:solidFill>
                          <a:schemeClr val="lt1"/>
                        </a:solidFill>
                        <a:latin typeface="Calibri"/>
                        <a:ea typeface="Calibri"/>
                        <a:cs typeface="Calibri"/>
                        <a:sym typeface="Calibri"/>
                      </a:endParaRPr>
                    </a:p>
                  </a:txBody>
                  <a:tcPr marL="68575" marR="68575" marT="0" marB="0">
                    <a:solidFill>
                      <a:schemeClr val="dk1"/>
                    </a:solidFill>
                  </a:tcPr>
                </a:tc>
                <a:tc hMerge="1">
                  <a:txBody>
                    <a:bodyPr/>
                    <a:lstStyle/>
                    <a:p>
                      <a:pPr marL="0" marR="0" lvl="0" indent="0" algn="l" rtl="0">
                        <a:spcBef>
                          <a:spcPts val="0"/>
                        </a:spcBef>
                        <a:spcAft>
                          <a:spcPts val="0"/>
                        </a:spcAft>
                        <a:buClr>
                          <a:schemeClr val="dk1"/>
                        </a:buClr>
                        <a:buSzPts val="1000"/>
                        <a:buFont typeface="Calibri"/>
                        <a:buNone/>
                      </a:pPr>
                      <a:endParaRPr sz="1000" dirty="0"/>
                    </a:p>
                  </a:txBody>
                  <a:tcPr marL="68575" marR="68575" marT="0" marB="0">
                    <a:solidFill>
                      <a:srgbClr val="DDEAF6"/>
                    </a:solidFill>
                  </a:tcPr>
                </a:tc>
                <a:extLst>
                  <a:ext uri="{0D108BD9-81ED-4DB2-BD59-A6C34878D82A}">
                    <a16:rowId xmlns:a16="http://schemas.microsoft.com/office/drawing/2014/main" val="4012124409"/>
                  </a:ext>
                </a:extLst>
              </a:tr>
              <a:tr h="529771">
                <a:tc>
                  <a:txBody>
                    <a:bodyPr/>
                    <a:lstStyle/>
                    <a:p>
                      <a:pPr marL="0" marR="0" lvl="0" indent="0" algn="l" rtl="0">
                        <a:spcBef>
                          <a:spcPts val="0"/>
                        </a:spcBef>
                        <a:spcAft>
                          <a:spcPts val="0"/>
                        </a:spcAft>
                        <a:buNone/>
                      </a:pPr>
                      <a:r>
                        <a:rPr lang="en-GB" sz="1000" dirty="0">
                          <a:solidFill>
                            <a:schemeClr val="lt1"/>
                          </a:solidFill>
                          <a:latin typeface="Calibri"/>
                          <a:ea typeface="Calibri"/>
                          <a:cs typeface="Calibri"/>
                          <a:sym typeface="Calibri"/>
                        </a:rPr>
                        <a:t>MEANS</a:t>
                      </a:r>
                      <a:r>
                        <a:rPr lang="en-GB" sz="1000" baseline="0" dirty="0">
                          <a:solidFill>
                            <a:schemeClr val="lt1"/>
                          </a:solidFill>
                          <a:latin typeface="Calibri"/>
                          <a:ea typeface="Calibri"/>
                          <a:cs typeface="Calibri"/>
                          <a:sym typeface="Calibri"/>
                        </a:rPr>
                        <a:t> OF COMPETING</a:t>
                      </a:r>
                      <a:endParaRPr sz="1000"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dirty="0"/>
                        <a:t>Not</a:t>
                      </a:r>
                      <a:r>
                        <a:rPr lang="en-GB" sz="1000" baseline="0" dirty="0"/>
                        <a:t> simply about price.</a:t>
                      </a:r>
                    </a:p>
                    <a:p>
                      <a:pPr marL="0" marR="0" lvl="0" indent="0" algn="l" rtl="0">
                        <a:spcBef>
                          <a:spcPts val="0"/>
                        </a:spcBef>
                        <a:spcAft>
                          <a:spcPts val="0"/>
                        </a:spcAft>
                        <a:buClr>
                          <a:schemeClr val="dk1"/>
                        </a:buClr>
                        <a:buSzPts val="1000"/>
                        <a:buFont typeface="Calibri"/>
                        <a:buNone/>
                      </a:pPr>
                      <a:r>
                        <a:rPr lang="en-GB" sz="1000" baseline="0" dirty="0"/>
                        <a:t>Instead, non price competition is vital e.g. product quality, quality of service, different is better than better.</a:t>
                      </a:r>
                      <a:endParaRPr sz="1000" dirty="0"/>
                    </a:p>
                  </a:txBody>
                  <a:tcPr marL="68575" marR="68575" marT="0" marB="0">
                    <a:solidFill>
                      <a:srgbClr val="DDEAF6"/>
                    </a:solidFill>
                  </a:tcPr>
                </a:tc>
                <a:extLst>
                  <a:ext uri="{0D108BD9-81ED-4DB2-BD59-A6C34878D82A}">
                    <a16:rowId xmlns:a16="http://schemas.microsoft.com/office/drawing/2014/main" val="497415938"/>
                  </a:ext>
                </a:extLst>
              </a:tr>
            </a:tbl>
          </a:graphicData>
        </a:graphic>
      </p:graphicFrame>
    </p:spTree>
    <p:extLst>
      <p:ext uri="{BB962C8B-B14F-4D97-AF65-F5344CB8AC3E}">
        <p14:creationId xmlns:p14="http://schemas.microsoft.com/office/powerpoint/2010/main" val="5476774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125"/>
        <p:cNvGrpSpPr/>
        <p:nvPr/>
      </p:nvGrpSpPr>
      <p:grpSpPr>
        <a:xfrm>
          <a:off x="0" y="0"/>
          <a:ext cx="0" cy="0"/>
          <a:chOff x="0" y="0"/>
          <a:chExt cx="0" cy="0"/>
        </a:xfrm>
      </p:grpSpPr>
      <p:graphicFrame>
        <p:nvGraphicFramePr>
          <p:cNvPr id="126" name="Shape 126"/>
          <p:cNvGraphicFramePr/>
          <p:nvPr/>
        </p:nvGraphicFramePr>
        <p:xfrm>
          <a:off x="0" y="24063"/>
          <a:ext cx="5378125" cy="2384925"/>
        </p:xfrm>
        <a:graphic>
          <a:graphicData uri="http://schemas.openxmlformats.org/drawingml/2006/table">
            <a:tbl>
              <a:tblPr firstRow="1" firstCol="1" bandRow="1">
                <a:noFill/>
              </a:tblPr>
              <a:tblGrid>
                <a:gridCol w="1419550">
                  <a:extLst>
                    <a:ext uri="{9D8B030D-6E8A-4147-A177-3AD203B41FA5}">
                      <a16:colId xmlns:a16="http://schemas.microsoft.com/office/drawing/2014/main" val="20000"/>
                    </a:ext>
                  </a:extLst>
                </a:gridCol>
                <a:gridCol w="3958575">
                  <a:extLst>
                    <a:ext uri="{9D8B030D-6E8A-4147-A177-3AD203B41FA5}">
                      <a16:colId xmlns:a16="http://schemas.microsoft.com/office/drawing/2014/main" val="20001"/>
                    </a:ext>
                  </a:extLst>
                </a:gridCol>
              </a:tblGrid>
              <a:tr h="19272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3.1.4.3. COMPETITIVE MARKETS: PERFECT COMPETITION</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72242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ASSUMPTIONS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a:solidFill>
                            <a:schemeClr val="dk1"/>
                          </a:solidFill>
                          <a:latin typeface="Calibri"/>
                          <a:ea typeface="Calibri"/>
                          <a:cs typeface="Calibri"/>
                          <a:sym typeface="Calibri"/>
                        </a:rPr>
                        <a:t>1. Many buyers &amp; sellers</a:t>
                      </a:r>
                      <a:endParaRPr/>
                    </a:p>
                    <a:p>
                      <a:pPr marL="0" marR="0" lvl="0" indent="0" algn="l" rtl="0">
                        <a:spcBef>
                          <a:spcPts val="0"/>
                        </a:spcBef>
                        <a:spcAft>
                          <a:spcPts val="0"/>
                        </a:spcAft>
                        <a:buNone/>
                      </a:pPr>
                      <a:r>
                        <a:rPr lang="en-GB" sz="1000" b="0">
                          <a:solidFill>
                            <a:schemeClr val="dk1"/>
                          </a:solidFill>
                          <a:latin typeface="Calibri"/>
                          <a:ea typeface="Calibri"/>
                          <a:cs typeface="Calibri"/>
                          <a:sym typeface="Calibri"/>
                        </a:rPr>
                        <a:t>2. Homogenous goods – Firms are price takers</a:t>
                      </a:r>
                      <a:endParaRPr/>
                    </a:p>
                    <a:p>
                      <a:pPr marL="0" marR="0" lvl="0" indent="0" algn="l" rtl="0">
                        <a:spcBef>
                          <a:spcPts val="0"/>
                        </a:spcBef>
                        <a:spcAft>
                          <a:spcPts val="0"/>
                        </a:spcAft>
                        <a:buNone/>
                      </a:pPr>
                      <a:r>
                        <a:rPr lang="en-GB" sz="1000" b="0">
                          <a:solidFill>
                            <a:schemeClr val="dk1"/>
                          </a:solidFill>
                          <a:latin typeface="Calibri"/>
                          <a:ea typeface="Calibri"/>
                          <a:cs typeface="Calibri"/>
                          <a:sym typeface="Calibri"/>
                        </a:rPr>
                        <a:t>3. Perfect Information</a:t>
                      </a:r>
                      <a:endParaRPr/>
                    </a:p>
                    <a:p>
                      <a:pPr marL="0" marR="0" lvl="0" indent="0" algn="l" rtl="0">
                        <a:spcBef>
                          <a:spcPts val="0"/>
                        </a:spcBef>
                        <a:spcAft>
                          <a:spcPts val="0"/>
                        </a:spcAft>
                        <a:buNone/>
                      </a:pPr>
                      <a:r>
                        <a:rPr lang="en-GB" sz="1000" b="0">
                          <a:solidFill>
                            <a:schemeClr val="dk1"/>
                          </a:solidFill>
                          <a:latin typeface="Calibri"/>
                          <a:ea typeface="Calibri"/>
                          <a:cs typeface="Calibri"/>
                          <a:sym typeface="Calibri"/>
                        </a:rPr>
                        <a:t>4. No barriers to entry or exit</a:t>
                      </a:r>
                      <a:endParaRPr/>
                    </a:p>
                    <a:p>
                      <a:pPr marL="0" marR="0" lvl="0" indent="0" algn="l" rtl="0">
                        <a:spcBef>
                          <a:spcPts val="0"/>
                        </a:spcBef>
                        <a:spcAft>
                          <a:spcPts val="0"/>
                        </a:spcAft>
                        <a:buNone/>
                      </a:pPr>
                      <a:r>
                        <a:rPr lang="en-GB" sz="1000" b="0">
                          <a:solidFill>
                            <a:schemeClr val="dk1"/>
                          </a:solidFill>
                          <a:latin typeface="Calibri"/>
                          <a:ea typeface="Calibri"/>
                          <a:cs typeface="Calibri"/>
                          <a:sym typeface="Calibri"/>
                        </a:rPr>
                        <a:t>5. Firms – profit maximisers/ Consumers – utility maximisers. </a:t>
                      </a:r>
                      <a:endParaRPr/>
                    </a:p>
                  </a:txBody>
                  <a:tcPr marL="68575" marR="68575" marT="0" marB="0">
                    <a:solidFill>
                      <a:srgbClr val="DDEAF6"/>
                    </a:solidFill>
                  </a:tcPr>
                </a:tc>
                <a:extLst>
                  <a:ext uri="{0D108BD9-81ED-4DB2-BD59-A6C34878D82A}">
                    <a16:rowId xmlns:a16="http://schemas.microsoft.com/office/drawing/2014/main" val="10001"/>
                  </a:ext>
                </a:extLst>
              </a:tr>
              <a:tr h="3282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EFFICIENCY ANALYSIS </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solidFill>
                            <a:schemeClr val="dk1"/>
                          </a:solidFill>
                          <a:latin typeface="Calibri"/>
                          <a:ea typeface="Calibri"/>
                          <a:cs typeface="Calibri"/>
                          <a:sym typeface="Calibri"/>
                        </a:rPr>
                        <a:t>In LR: </a:t>
                      </a:r>
                      <a:r>
                        <a:rPr lang="en-GB" sz="1000" b="1">
                          <a:solidFill>
                            <a:schemeClr val="dk1"/>
                          </a:solidFill>
                          <a:latin typeface="Calibri"/>
                          <a:ea typeface="Calibri"/>
                          <a:cs typeface="Calibri"/>
                          <a:sym typeface="Calibri"/>
                        </a:rPr>
                        <a:t>ALLOCATIVELY</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EFFICIENT</a:t>
                      </a:r>
                      <a:r>
                        <a:rPr lang="en-GB" sz="1000" b="0">
                          <a:solidFill>
                            <a:schemeClr val="dk1"/>
                          </a:solidFill>
                          <a:latin typeface="Calibri"/>
                          <a:ea typeface="Calibri"/>
                          <a:cs typeface="Calibri"/>
                          <a:sym typeface="Calibri"/>
                        </a:rPr>
                        <a:t> &amp; </a:t>
                      </a:r>
                      <a:r>
                        <a:rPr lang="en-GB" sz="1000" b="1">
                          <a:solidFill>
                            <a:schemeClr val="dk1"/>
                          </a:solidFill>
                          <a:latin typeface="Calibri"/>
                          <a:ea typeface="Calibri"/>
                          <a:cs typeface="Calibri"/>
                          <a:sym typeface="Calibri"/>
                        </a:rPr>
                        <a:t>PRODUCTIVELY</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EFFICIENT</a:t>
                      </a:r>
                      <a:r>
                        <a:rPr lang="en-GB" sz="1000" b="0">
                          <a:solidFill>
                            <a:schemeClr val="dk1"/>
                          </a:solidFill>
                          <a:latin typeface="Calibri"/>
                          <a:ea typeface="Calibri"/>
                          <a:cs typeface="Calibri"/>
                          <a:sym typeface="Calibri"/>
                        </a:rPr>
                        <a:t>.  Not </a:t>
                      </a:r>
                      <a:r>
                        <a:rPr lang="en-GB" sz="1000" b="1">
                          <a:solidFill>
                            <a:schemeClr val="dk1"/>
                          </a:solidFill>
                          <a:latin typeface="Calibri"/>
                          <a:ea typeface="Calibri"/>
                          <a:cs typeface="Calibri"/>
                          <a:sym typeface="Calibri"/>
                        </a:rPr>
                        <a:t>DYNAMICALLY</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EFFICIENT</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NORMAL</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PROFIT</a:t>
                      </a:r>
                      <a:r>
                        <a:rPr lang="en-GB" sz="1000" b="0">
                          <a:solidFill>
                            <a:schemeClr val="dk1"/>
                          </a:solidFill>
                          <a:latin typeface="Calibri"/>
                          <a:ea typeface="Calibri"/>
                          <a:cs typeface="Calibri"/>
                          <a:sym typeface="Calibri"/>
                        </a:rPr>
                        <a:t>. </a:t>
                      </a:r>
                      <a:endParaRPr sz="1000" b="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2"/>
                  </a:ext>
                </a:extLst>
              </a:tr>
              <a:tr h="86692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SHORT RUN VS LONG RUN OUTCOMES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solidFill>
                            <a:schemeClr val="dk1"/>
                          </a:solidFill>
                          <a:latin typeface="Calibri"/>
                          <a:ea typeface="Calibri"/>
                          <a:cs typeface="Calibri"/>
                          <a:sym typeface="Calibri"/>
                        </a:rPr>
                        <a:t>Supernormal profits/ losses are possible only in the SR. These Supernormal profits act as a signal &amp; an incentive for firms to enter the market. The lack of barriers to entry &amp; therefore the high level of contestability means that as new firms enter this competition will reduce prices.  The opposite holds true in the case of Supernormal losses.  Firms will leave (no barriers to exit) &amp; prices will rise. </a:t>
                      </a:r>
                      <a:endParaRPr sz="1000" b="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3"/>
                  </a:ext>
                </a:extLst>
              </a:tr>
              <a:tr h="1875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SHUTDOWN RULE</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1" dirty="0">
                          <a:solidFill>
                            <a:schemeClr val="dk1"/>
                          </a:solidFill>
                          <a:latin typeface="Calibri"/>
                          <a:ea typeface="Calibri"/>
                          <a:cs typeface="Calibri"/>
                          <a:sym typeface="Calibri"/>
                        </a:rPr>
                        <a:t>Shutdown condition: AR=/&lt;AVC</a:t>
                      </a:r>
                      <a:endParaRPr sz="100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4"/>
                  </a:ext>
                </a:extLst>
              </a:tr>
            </a:tbl>
          </a:graphicData>
        </a:graphic>
      </p:graphicFrame>
      <p:pic>
        <p:nvPicPr>
          <p:cNvPr id="127" name="Shape 127"/>
          <p:cNvPicPr preferRelativeResize="0"/>
          <p:nvPr/>
        </p:nvPicPr>
        <p:blipFill rotWithShape="1">
          <a:blip r:embed="rId3">
            <a:alphaModFix/>
          </a:blip>
          <a:srcRect/>
          <a:stretch/>
        </p:blipFill>
        <p:spPr>
          <a:xfrm>
            <a:off x="5402179" y="0"/>
            <a:ext cx="4648200" cy="2676525"/>
          </a:xfrm>
          <a:prstGeom prst="rect">
            <a:avLst/>
          </a:prstGeom>
          <a:noFill/>
          <a:ln>
            <a:noFill/>
          </a:ln>
        </p:spPr>
      </p:pic>
      <p:pic>
        <p:nvPicPr>
          <p:cNvPr id="128" name="Shape 128"/>
          <p:cNvPicPr preferRelativeResize="0"/>
          <p:nvPr/>
        </p:nvPicPr>
        <p:blipFill rotWithShape="1">
          <a:blip r:embed="rId4">
            <a:alphaModFix/>
          </a:blip>
          <a:srcRect/>
          <a:stretch/>
        </p:blipFill>
        <p:spPr>
          <a:xfrm>
            <a:off x="10039415" y="1"/>
            <a:ext cx="2152585" cy="2676524"/>
          </a:xfrm>
          <a:prstGeom prst="rect">
            <a:avLst/>
          </a:prstGeom>
          <a:noFill/>
          <a:ln>
            <a:noFill/>
          </a:ln>
        </p:spPr>
      </p:pic>
      <p:graphicFrame>
        <p:nvGraphicFramePr>
          <p:cNvPr id="129" name="Shape 129"/>
          <p:cNvGraphicFramePr/>
          <p:nvPr/>
        </p:nvGraphicFramePr>
        <p:xfrm>
          <a:off x="9749" y="2407204"/>
          <a:ext cx="5402175" cy="2876975"/>
        </p:xfrm>
        <a:graphic>
          <a:graphicData uri="http://schemas.openxmlformats.org/drawingml/2006/table">
            <a:tbl>
              <a:tblPr firstRow="1" firstCol="1" bandRow="1">
                <a:noFill/>
              </a:tblPr>
              <a:tblGrid>
                <a:gridCol w="1340075">
                  <a:extLst>
                    <a:ext uri="{9D8B030D-6E8A-4147-A177-3AD203B41FA5}">
                      <a16:colId xmlns:a16="http://schemas.microsoft.com/office/drawing/2014/main" val="20000"/>
                    </a:ext>
                  </a:extLst>
                </a:gridCol>
                <a:gridCol w="4062100">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3.1.4.4. MONOPOLY  &amp; MONOPOLY</a:t>
                      </a:r>
                      <a:r>
                        <a:rPr lang="en-GB" sz="1000" b="1" baseline="0" dirty="0">
                          <a:solidFill>
                            <a:schemeClr val="bg1"/>
                          </a:solidFill>
                          <a:latin typeface="Calibri"/>
                          <a:ea typeface="Calibri"/>
                          <a:cs typeface="Calibri"/>
                          <a:sym typeface="Calibri"/>
                        </a:rPr>
                        <a:t> POWER</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36570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ASSUMPTIONS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a:solidFill>
                            <a:schemeClr val="dk1"/>
                          </a:solidFill>
                          <a:latin typeface="Calibri"/>
                          <a:ea typeface="Calibri"/>
                          <a:cs typeface="Calibri"/>
                          <a:sym typeface="Calibri"/>
                        </a:rPr>
                        <a:t>One single supplier</a:t>
                      </a:r>
                      <a:endParaRPr/>
                    </a:p>
                    <a:p>
                      <a:pPr marL="228600" marR="0" lvl="0" indent="-228600" algn="l" rtl="0">
                        <a:spcBef>
                          <a:spcPts val="0"/>
                        </a:spcBef>
                        <a:spcAft>
                          <a:spcPts val="0"/>
                        </a:spcAft>
                        <a:buClr>
                          <a:schemeClr val="dk1"/>
                        </a:buClr>
                        <a:buSzPts val="1000"/>
                        <a:buFont typeface="Calibri"/>
                        <a:buAutoNum type="arabicPeriod"/>
                      </a:pPr>
                      <a:r>
                        <a:rPr lang="en-GB" sz="1000" b="0">
                          <a:solidFill>
                            <a:schemeClr val="dk1"/>
                          </a:solidFill>
                          <a:latin typeface="Calibri"/>
                          <a:ea typeface="Calibri"/>
                          <a:cs typeface="Calibri"/>
                          <a:sym typeface="Calibri"/>
                        </a:rPr>
                        <a:t>Unique Products – Firms are price makers</a:t>
                      </a:r>
                      <a:endParaRPr/>
                    </a:p>
                    <a:p>
                      <a:pPr marL="228600" marR="0" lvl="0" indent="-228600" algn="l" rtl="0">
                        <a:spcBef>
                          <a:spcPts val="0"/>
                        </a:spcBef>
                        <a:spcAft>
                          <a:spcPts val="0"/>
                        </a:spcAft>
                        <a:buClr>
                          <a:schemeClr val="dk1"/>
                        </a:buClr>
                        <a:buSzPts val="1000"/>
                        <a:buFont typeface="Calibri"/>
                        <a:buAutoNum type="arabicPeriod"/>
                      </a:pPr>
                      <a:r>
                        <a:rPr lang="en-GB" sz="1000" b="0">
                          <a:solidFill>
                            <a:schemeClr val="dk1"/>
                          </a:solidFill>
                          <a:latin typeface="Calibri"/>
                          <a:ea typeface="Calibri"/>
                          <a:cs typeface="Calibri"/>
                          <a:sym typeface="Calibri"/>
                        </a:rPr>
                        <a:t>High entry &amp; exit barriers</a:t>
                      </a:r>
                      <a:endParaRPr/>
                    </a:p>
                    <a:p>
                      <a:pPr marL="228600" marR="0" lvl="0" indent="-228600" algn="l" rtl="0">
                        <a:spcBef>
                          <a:spcPts val="0"/>
                        </a:spcBef>
                        <a:spcAft>
                          <a:spcPts val="0"/>
                        </a:spcAft>
                        <a:buClr>
                          <a:schemeClr val="dk1"/>
                        </a:buClr>
                        <a:buSzPts val="1000"/>
                        <a:buFont typeface="Calibri"/>
                        <a:buAutoNum type="arabicPeriod"/>
                      </a:pPr>
                      <a:r>
                        <a:rPr lang="en-GB" sz="1000" b="0">
                          <a:solidFill>
                            <a:schemeClr val="dk1"/>
                          </a:solidFill>
                          <a:latin typeface="Calibri"/>
                          <a:ea typeface="Calibri"/>
                          <a:cs typeface="Calibri"/>
                          <a:sym typeface="Calibri"/>
                        </a:rPr>
                        <a:t>Imperfect Information </a:t>
                      </a:r>
                      <a:endParaRPr/>
                    </a:p>
                    <a:p>
                      <a:pPr marL="228600" marR="0" lvl="0" indent="-228600" algn="l" rtl="0">
                        <a:spcBef>
                          <a:spcPts val="0"/>
                        </a:spcBef>
                        <a:spcAft>
                          <a:spcPts val="0"/>
                        </a:spcAft>
                        <a:buClr>
                          <a:schemeClr val="dk1"/>
                        </a:buClr>
                        <a:buSzPts val="1000"/>
                        <a:buFont typeface="Calibri"/>
                        <a:buAutoNum type="arabicPeriod"/>
                      </a:pPr>
                      <a:r>
                        <a:rPr lang="en-GB" sz="1000" b="0">
                          <a:solidFill>
                            <a:schemeClr val="dk1"/>
                          </a:solidFill>
                          <a:latin typeface="Calibri"/>
                          <a:ea typeface="Calibri"/>
                          <a:cs typeface="Calibri"/>
                          <a:sym typeface="Calibri"/>
                        </a:rPr>
                        <a:t>Firms – Profit Maximisers</a:t>
                      </a:r>
                      <a:r>
                        <a:rPr lang="en-GB" sz="1000" b="1">
                          <a:solidFill>
                            <a:schemeClr val="dk1"/>
                          </a:solidFill>
                          <a:latin typeface="Calibri"/>
                          <a:ea typeface="Calibri"/>
                          <a:cs typeface="Calibri"/>
                          <a:sym typeface="Calibri"/>
                        </a:rPr>
                        <a:t>. </a:t>
                      </a:r>
                      <a:endParaRPr sz="100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1"/>
                  </a:ext>
                </a:extLst>
              </a:tr>
              <a:tr h="3462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EFFICIENCY ANALYSIS </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a:ea typeface="Calibri"/>
                          <a:cs typeface="Calibri"/>
                          <a:sym typeface="Calibri"/>
                        </a:rPr>
                        <a:t>NOT </a:t>
                      </a:r>
                      <a:r>
                        <a:rPr lang="en-GB" sz="1000" b="1" dirty="0">
                          <a:solidFill>
                            <a:schemeClr val="dk1"/>
                          </a:solidFill>
                          <a:latin typeface="Calibri"/>
                          <a:ea typeface="Calibri"/>
                          <a:cs typeface="Calibri"/>
                          <a:sym typeface="Calibri"/>
                        </a:rPr>
                        <a:t>ALLOCATIVELY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or </a:t>
                      </a:r>
                      <a:r>
                        <a:rPr lang="en-GB" sz="1000" b="1" dirty="0">
                          <a:solidFill>
                            <a:schemeClr val="dk1"/>
                          </a:solidFill>
                          <a:latin typeface="Calibri"/>
                          <a:ea typeface="Calibri"/>
                          <a:cs typeface="Calibri"/>
                          <a:sym typeface="Calibri"/>
                        </a:rPr>
                        <a:t>PRODUCTIVELY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DWL</a:t>
                      </a:r>
                      <a:r>
                        <a:rPr lang="en-GB" sz="1000" b="0" dirty="0">
                          <a:solidFill>
                            <a:schemeClr val="dk1"/>
                          </a:solidFill>
                          <a:latin typeface="Calibri"/>
                          <a:ea typeface="Calibri"/>
                          <a:cs typeface="Calibri"/>
                          <a:sym typeface="Calibri"/>
                        </a:rPr>
                        <a:t> Present. They can be </a:t>
                      </a:r>
                      <a:r>
                        <a:rPr lang="en-GB" sz="1000" b="1" dirty="0">
                          <a:solidFill>
                            <a:schemeClr val="dk1"/>
                          </a:solidFill>
                          <a:latin typeface="Calibri"/>
                          <a:ea typeface="Calibri"/>
                          <a:cs typeface="Calibri"/>
                          <a:sym typeface="Calibri"/>
                        </a:rPr>
                        <a:t>DYNAMICALLY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due to </a:t>
                      </a:r>
                      <a:r>
                        <a:rPr lang="en-GB" sz="1000" b="1" dirty="0">
                          <a:solidFill>
                            <a:schemeClr val="dk1"/>
                          </a:solidFill>
                          <a:latin typeface="Calibri"/>
                          <a:ea typeface="Calibri"/>
                          <a:cs typeface="Calibri"/>
                          <a:sym typeface="Calibri"/>
                        </a:rPr>
                        <a:t>SUPERNORMAL</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PROFITS</a:t>
                      </a:r>
                      <a:r>
                        <a:rPr lang="en-GB" sz="1000" b="0" dirty="0">
                          <a:solidFill>
                            <a:schemeClr val="dk1"/>
                          </a:solidFill>
                          <a:latin typeface="Calibri"/>
                          <a:ea typeface="Calibri"/>
                          <a:cs typeface="Calibri"/>
                          <a:sym typeface="Calibri"/>
                        </a:rPr>
                        <a:t>. </a:t>
                      </a:r>
                      <a:endParaRPr sz="10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2"/>
                  </a:ext>
                </a:extLst>
              </a:tr>
              <a:tr h="3462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PRICE DISCRIMINATION CONDITIONS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1 Firms – Have degree of price making power </a:t>
                      </a:r>
                      <a:endParaRPr dirty="0"/>
                    </a:p>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2 Firms must be able to keep consumers separated</a:t>
                      </a:r>
                      <a:endParaRPr sz="1000" b="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3 There must be consumer groups with varying elasticities of demand</a:t>
                      </a:r>
                      <a:endParaRPr dirty="0"/>
                    </a:p>
                  </a:txBody>
                  <a:tcPr marL="68575" marR="68575" marT="0" marB="0">
                    <a:solidFill>
                      <a:srgbClr val="DDEAF6"/>
                    </a:solidFill>
                  </a:tcPr>
                </a:tc>
                <a:extLst>
                  <a:ext uri="{0D108BD9-81ED-4DB2-BD59-A6C34878D82A}">
                    <a16:rowId xmlns:a16="http://schemas.microsoft.com/office/drawing/2014/main" val="10003"/>
                  </a:ext>
                </a:extLst>
              </a:tr>
              <a:tr h="3462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TYPES OF PRICE DISCRIMINATION</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1" dirty="0">
                          <a:solidFill>
                            <a:schemeClr val="dk1"/>
                          </a:solidFill>
                          <a:latin typeface="Calibri"/>
                          <a:ea typeface="Calibri"/>
                          <a:cs typeface="Calibri"/>
                          <a:sym typeface="Calibri"/>
                        </a:rPr>
                        <a:t>First degree </a:t>
                      </a:r>
                      <a:r>
                        <a:rPr lang="en-GB" sz="1000" b="0" dirty="0">
                          <a:solidFill>
                            <a:schemeClr val="dk1"/>
                          </a:solidFill>
                          <a:latin typeface="Calibri"/>
                          <a:ea typeface="Calibri"/>
                          <a:cs typeface="Calibri"/>
                          <a:sym typeface="Calibri"/>
                        </a:rPr>
                        <a:t>price discrimination – every consumer is charged the price they are willing to pay.  Consumer surplus is turned into profit. </a:t>
                      </a:r>
                      <a:endParaRPr dirty="0"/>
                    </a:p>
                    <a:p>
                      <a:pPr marL="0" marR="0" lvl="0" indent="0" algn="l" rtl="0">
                        <a:spcBef>
                          <a:spcPts val="0"/>
                        </a:spcBef>
                        <a:spcAft>
                          <a:spcPts val="0"/>
                        </a:spcAft>
                        <a:buNone/>
                      </a:pPr>
                      <a:r>
                        <a:rPr lang="en-GB" sz="1000" b="1" dirty="0">
                          <a:solidFill>
                            <a:schemeClr val="dk1"/>
                          </a:solidFill>
                          <a:latin typeface="Calibri"/>
                          <a:ea typeface="Calibri"/>
                          <a:cs typeface="Calibri"/>
                          <a:sym typeface="Calibri"/>
                        </a:rPr>
                        <a:t>Second degree </a:t>
                      </a:r>
                      <a:r>
                        <a:rPr lang="en-GB" sz="1000" b="0" dirty="0">
                          <a:solidFill>
                            <a:schemeClr val="dk1"/>
                          </a:solidFill>
                          <a:latin typeface="Calibri"/>
                          <a:ea typeface="Calibri"/>
                          <a:cs typeface="Calibri"/>
                          <a:sym typeface="Calibri"/>
                        </a:rPr>
                        <a:t>price discrimination – </a:t>
                      </a:r>
                      <a:r>
                        <a:rPr lang="en-GB" sz="1000" b="0" dirty="0" err="1">
                          <a:solidFill>
                            <a:schemeClr val="dk1"/>
                          </a:solidFill>
                          <a:latin typeface="Calibri"/>
                          <a:ea typeface="Calibri"/>
                          <a:cs typeface="Calibri"/>
                          <a:sym typeface="Calibri"/>
                        </a:rPr>
                        <a:t>Eg</a:t>
                      </a:r>
                      <a:r>
                        <a:rPr lang="en-GB" sz="1000" b="0" dirty="0">
                          <a:solidFill>
                            <a:schemeClr val="dk1"/>
                          </a:solidFill>
                          <a:latin typeface="Calibri"/>
                          <a:ea typeface="Calibri"/>
                          <a:cs typeface="Calibri"/>
                          <a:sym typeface="Calibri"/>
                        </a:rPr>
                        <a:t> discounts for buying in bulk.</a:t>
                      </a:r>
                      <a:endParaRPr dirty="0"/>
                    </a:p>
                    <a:p>
                      <a:pPr marL="0" marR="0" lvl="0" indent="0" algn="l" rtl="0">
                        <a:spcBef>
                          <a:spcPts val="0"/>
                        </a:spcBef>
                        <a:spcAft>
                          <a:spcPts val="0"/>
                        </a:spcAft>
                        <a:buNone/>
                      </a:pPr>
                      <a:r>
                        <a:rPr lang="en-GB" sz="1000" b="1" dirty="0">
                          <a:solidFill>
                            <a:schemeClr val="dk1"/>
                          </a:solidFill>
                          <a:latin typeface="Calibri"/>
                          <a:ea typeface="Calibri"/>
                          <a:cs typeface="Calibri"/>
                          <a:sym typeface="Calibri"/>
                        </a:rPr>
                        <a:t>Third degree </a:t>
                      </a:r>
                      <a:r>
                        <a:rPr lang="en-GB" sz="1000" b="0" dirty="0">
                          <a:solidFill>
                            <a:schemeClr val="dk1"/>
                          </a:solidFill>
                          <a:latin typeface="Calibri"/>
                          <a:ea typeface="Calibri"/>
                          <a:cs typeface="Calibri"/>
                          <a:sym typeface="Calibri"/>
                        </a:rPr>
                        <a:t>price discrimination – Charging different prices for Peak &amp; Off-peak travel </a:t>
                      </a:r>
                      <a:endParaRPr dirty="0"/>
                    </a:p>
                  </a:txBody>
                  <a:tcPr marL="68575" marR="68575" marT="0" marB="0">
                    <a:solidFill>
                      <a:srgbClr val="F2F2F2"/>
                    </a:solidFill>
                  </a:tcPr>
                </a:tc>
                <a:extLst>
                  <a:ext uri="{0D108BD9-81ED-4DB2-BD59-A6C34878D82A}">
                    <a16:rowId xmlns:a16="http://schemas.microsoft.com/office/drawing/2014/main" val="10004"/>
                  </a:ext>
                </a:extLst>
              </a:tr>
              <a:tr h="3462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NATURAL MONOPOLY</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1 Massive cost advantage – so great that not even a monopolist can fully exploit the available economies of scale.  2 Extremely high fixed costs</a:t>
                      </a:r>
                      <a:endParaRPr dirty="0"/>
                    </a:p>
                  </a:txBody>
                  <a:tcPr marL="68575" marR="68575" marT="0" marB="0">
                    <a:solidFill>
                      <a:srgbClr val="DDEAF6"/>
                    </a:solidFill>
                  </a:tcPr>
                </a:tc>
                <a:extLst>
                  <a:ext uri="{0D108BD9-81ED-4DB2-BD59-A6C34878D82A}">
                    <a16:rowId xmlns:a16="http://schemas.microsoft.com/office/drawing/2014/main" val="10005"/>
                  </a:ext>
                </a:extLst>
              </a:tr>
            </a:tbl>
          </a:graphicData>
        </a:graphic>
      </p:graphicFrame>
      <p:pic>
        <p:nvPicPr>
          <p:cNvPr id="130" name="Shape 130"/>
          <p:cNvPicPr preferRelativeResize="0"/>
          <p:nvPr/>
        </p:nvPicPr>
        <p:blipFill rotWithShape="1">
          <a:blip r:embed="rId5">
            <a:alphaModFix/>
          </a:blip>
          <a:srcRect/>
          <a:stretch/>
        </p:blipFill>
        <p:spPr>
          <a:xfrm>
            <a:off x="8506326" y="2676525"/>
            <a:ext cx="3549316" cy="2647949"/>
          </a:xfrm>
          <a:prstGeom prst="rect">
            <a:avLst/>
          </a:prstGeom>
          <a:noFill/>
          <a:ln>
            <a:noFill/>
          </a:ln>
        </p:spPr>
      </p:pic>
      <p:pic>
        <p:nvPicPr>
          <p:cNvPr id="131" name="Shape 131"/>
          <p:cNvPicPr preferRelativeResize="0"/>
          <p:nvPr/>
        </p:nvPicPr>
        <p:blipFill rotWithShape="1">
          <a:blip r:embed="rId6">
            <a:alphaModFix/>
          </a:blip>
          <a:srcRect/>
          <a:stretch/>
        </p:blipFill>
        <p:spPr>
          <a:xfrm>
            <a:off x="5411928" y="2676525"/>
            <a:ext cx="2996418" cy="2718594"/>
          </a:xfrm>
          <a:prstGeom prst="rect">
            <a:avLst/>
          </a:prstGeom>
          <a:noFill/>
          <a:ln>
            <a:noFill/>
          </a:ln>
        </p:spPr>
      </p:pic>
      <p:graphicFrame>
        <p:nvGraphicFramePr>
          <p:cNvPr id="132" name="Shape 132"/>
          <p:cNvGraphicFramePr/>
          <p:nvPr/>
        </p:nvGraphicFramePr>
        <p:xfrm>
          <a:off x="5606717" y="5324474"/>
          <a:ext cx="6448925" cy="1470200"/>
        </p:xfrm>
        <a:graphic>
          <a:graphicData uri="http://schemas.openxmlformats.org/drawingml/2006/table">
            <a:tbl>
              <a:tblPr firstRow="1" bandRow="1">
                <a:noFill/>
              </a:tblPr>
              <a:tblGrid>
                <a:gridCol w="937025">
                  <a:extLst>
                    <a:ext uri="{9D8B030D-6E8A-4147-A177-3AD203B41FA5}">
                      <a16:colId xmlns:a16="http://schemas.microsoft.com/office/drawing/2014/main" val="20000"/>
                    </a:ext>
                  </a:extLst>
                </a:gridCol>
                <a:gridCol w="5511900">
                  <a:extLst>
                    <a:ext uri="{9D8B030D-6E8A-4147-A177-3AD203B41FA5}">
                      <a16:colId xmlns:a16="http://schemas.microsoft.com/office/drawing/2014/main" val="20001"/>
                    </a:ext>
                  </a:extLst>
                </a:gridCol>
              </a:tblGrid>
              <a:tr h="247700">
                <a:tc gridSpan="2">
                  <a:txBody>
                    <a:bodyPr/>
                    <a:lstStyle/>
                    <a:p>
                      <a:pPr marL="0" marR="0" lvl="0" indent="0" algn="ctr" rtl="0">
                        <a:spcBef>
                          <a:spcPts val="0"/>
                        </a:spcBef>
                        <a:spcAft>
                          <a:spcPts val="0"/>
                        </a:spcAft>
                        <a:buNone/>
                      </a:pPr>
                      <a:r>
                        <a:rPr lang="en-GB" sz="1000" b="1">
                          <a:solidFill>
                            <a:schemeClr val="lt1"/>
                          </a:solidFill>
                          <a:latin typeface="Calibri"/>
                          <a:ea typeface="Calibri"/>
                          <a:cs typeface="Calibri"/>
                          <a:sym typeface="Calibri"/>
                        </a:rPr>
                        <a:t>PERFECT COMPETITION VERSUS MONOPOLY (PC are EXACT OPPOSITES)</a:t>
                      </a:r>
                      <a:endParaRPr sz="1000" b="1">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76450">
                <a:tc>
                  <a:txBody>
                    <a:bodyPr/>
                    <a:lstStyle/>
                    <a:p>
                      <a:pPr marL="0" marR="0" lvl="0" indent="0" algn="l" rtl="0">
                        <a:spcBef>
                          <a:spcPts val="0"/>
                        </a:spcBef>
                        <a:spcAft>
                          <a:spcPts val="0"/>
                        </a:spcAft>
                        <a:buNone/>
                      </a:pPr>
                      <a:r>
                        <a:rPr lang="en-GB" sz="1000" b="1">
                          <a:solidFill>
                            <a:schemeClr val="lt1"/>
                          </a:solidFill>
                        </a:rPr>
                        <a:t>MONOPOLY BAD POINTS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a:solidFill>
                            <a:schemeClr val="dk1"/>
                          </a:solidFill>
                          <a:latin typeface="Calibri"/>
                          <a:ea typeface="Calibri"/>
                          <a:cs typeface="Calibri"/>
                          <a:sym typeface="Calibri"/>
                        </a:rPr>
                        <a:t>Monopoly price High &amp; Quantity Low. Restricts choice &amp; exploits consumer DWL, Productive &amp; allocative inefficiency, May suffer from diseconomies of scale.</a:t>
                      </a:r>
                      <a:endParaRPr/>
                    </a:p>
                  </a:txBody>
                  <a:tcPr marL="91450" marR="91450" marT="45725" marB="45725">
                    <a:solidFill>
                      <a:srgbClr val="DDEAF6"/>
                    </a:solidFill>
                  </a:tcPr>
                </a:tc>
                <a:extLst>
                  <a:ext uri="{0D108BD9-81ED-4DB2-BD59-A6C34878D82A}">
                    <a16:rowId xmlns:a16="http://schemas.microsoft.com/office/drawing/2014/main" val="10001"/>
                  </a:ext>
                </a:extLst>
              </a:tr>
              <a:tr h="369050">
                <a:tc>
                  <a:txBody>
                    <a:bodyPr/>
                    <a:lstStyle/>
                    <a:p>
                      <a:pPr marL="0" marR="0" lvl="0" indent="0" algn="l" rtl="0">
                        <a:spcBef>
                          <a:spcPts val="0"/>
                        </a:spcBef>
                        <a:spcAft>
                          <a:spcPts val="0"/>
                        </a:spcAft>
                        <a:buNone/>
                      </a:pPr>
                      <a:r>
                        <a:rPr lang="en-GB" sz="1000" b="1">
                          <a:solidFill>
                            <a:schemeClr val="lt1"/>
                          </a:solidFill>
                        </a:rPr>
                        <a:t>MONOPOLY GOOD POINTS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a:solidFill>
                            <a:schemeClr val="dk1"/>
                          </a:solidFill>
                          <a:latin typeface="Calibri"/>
                          <a:ea typeface="Calibri"/>
                          <a:cs typeface="Calibri"/>
                          <a:sym typeface="Calibri"/>
                        </a:rPr>
                        <a:t>Economies of scale benefits, May be in contestable market, Dynamic efficiency gains, Patents create monopolies but offer incentives for expensive R&amp;D – least bad option?</a:t>
                      </a:r>
                      <a:endParaRPr sz="1000" b="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277600">
                <a:tc>
                  <a:txBody>
                    <a:bodyPr/>
                    <a:lstStyle/>
                    <a:p>
                      <a:pPr marL="0" marR="0" lvl="0" indent="0" algn="l" rtl="0">
                        <a:spcBef>
                          <a:spcPts val="0"/>
                        </a:spcBef>
                        <a:spcAft>
                          <a:spcPts val="0"/>
                        </a:spcAft>
                        <a:buNone/>
                      </a:pPr>
                      <a:r>
                        <a:rPr lang="en-GB" sz="1000" b="1">
                          <a:solidFill>
                            <a:schemeClr val="lt1"/>
                          </a:solidFill>
                        </a:rPr>
                        <a:t>EVALUATION</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a:solidFill>
                            <a:schemeClr val="dk1"/>
                          </a:solidFill>
                          <a:latin typeface="Calibri"/>
                          <a:ea typeface="Calibri"/>
                          <a:cs typeface="Calibri"/>
                          <a:sym typeface="Calibri"/>
                        </a:rPr>
                        <a:t>Level of contestability, Quality of regulator, Objectives of monopolist, Current level of production. </a:t>
                      </a:r>
                      <a:endParaRPr/>
                    </a:p>
                  </a:txBody>
                  <a:tcPr marL="91450" marR="91450" marT="45725" marB="45725">
                    <a:solidFill>
                      <a:srgbClr val="DDEAF6"/>
                    </a:solidFill>
                  </a:tcPr>
                </a:tc>
                <a:extLst>
                  <a:ext uri="{0D108BD9-81ED-4DB2-BD59-A6C34878D82A}">
                    <a16:rowId xmlns:a16="http://schemas.microsoft.com/office/drawing/2014/main" val="10003"/>
                  </a:ext>
                </a:extLst>
              </a:tr>
            </a:tbl>
          </a:graphicData>
        </a:graphic>
      </p:graphicFrame>
      <p:graphicFrame>
        <p:nvGraphicFramePr>
          <p:cNvPr id="133" name="Shape 133"/>
          <p:cNvGraphicFramePr/>
          <p:nvPr/>
        </p:nvGraphicFramePr>
        <p:xfrm>
          <a:off x="0" y="5315712"/>
          <a:ext cx="5618725" cy="1444311"/>
        </p:xfrm>
        <a:graphic>
          <a:graphicData uri="http://schemas.openxmlformats.org/drawingml/2006/table">
            <a:tbl>
              <a:tblPr firstRow="1" firstCol="1" bandRow="1">
                <a:noFill/>
              </a:tblPr>
              <a:tblGrid>
                <a:gridCol w="1404525">
                  <a:extLst>
                    <a:ext uri="{9D8B030D-6E8A-4147-A177-3AD203B41FA5}">
                      <a16:colId xmlns:a16="http://schemas.microsoft.com/office/drawing/2014/main" val="20000"/>
                    </a:ext>
                  </a:extLst>
                </a:gridCol>
                <a:gridCol w="1404525">
                  <a:extLst>
                    <a:ext uri="{9D8B030D-6E8A-4147-A177-3AD203B41FA5}">
                      <a16:colId xmlns:a16="http://schemas.microsoft.com/office/drawing/2014/main" val="20001"/>
                    </a:ext>
                  </a:extLst>
                </a:gridCol>
                <a:gridCol w="1404525">
                  <a:extLst>
                    <a:ext uri="{9D8B030D-6E8A-4147-A177-3AD203B41FA5}">
                      <a16:colId xmlns:a16="http://schemas.microsoft.com/office/drawing/2014/main" val="20002"/>
                    </a:ext>
                  </a:extLst>
                </a:gridCol>
                <a:gridCol w="1405150">
                  <a:extLst>
                    <a:ext uri="{9D8B030D-6E8A-4147-A177-3AD203B41FA5}">
                      <a16:colId xmlns:a16="http://schemas.microsoft.com/office/drawing/2014/main" val="20003"/>
                    </a:ext>
                  </a:extLst>
                </a:gridCol>
              </a:tblGrid>
              <a:tr h="139700">
                <a:tc>
                  <a:txBody>
                    <a:bodyPr/>
                    <a:lstStyle/>
                    <a:p>
                      <a:pPr marL="0" marR="0" lvl="0" indent="0" algn="ctr" rtl="0">
                        <a:lnSpc>
                          <a:spcPct val="115000"/>
                        </a:lnSpc>
                        <a:spcBef>
                          <a:spcPts val="0"/>
                        </a:spcBef>
                        <a:spcAft>
                          <a:spcPts val="0"/>
                        </a:spcAft>
                        <a:buNone/>
                      </a:pPr>
                      <a:r>
                        <a:rPr lang="en-GB" sz="1100"/>
                        <a:t> </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A</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B</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C</a:t>
                      </a:r>
                      <a:endParaRPr sz="1100">
                        <a:solidFill>
                          <a:srgbClr val="000000"/>
                        </a:solidFill>
                        <a:latin typeface="Arial"/>
                        <a:ea typeface="Arial"/>
                        <a:cs typeface="Arial"/>
                        <a:sym typeface="Arial"/>
                      </a:endParaRPr>
                    </a:p>
                  </a:txBody>
                  <a:tcPr marL="68575" marR="68575" marT="0" marB="0"/>
                </a:tc>
                <a:extLst>
                  <a:ext uri="{0D108BD9-81ED-4DB2-BD59-A6C34878D82A}">
                    <a16:rowId xmlns:a16="http://schemas.microsoft.com/office/drawing/2014/main" val="10000"/>
                  </a:ext>
                </a:extLst>
              </a:tr>
              <a:tr h="139700">
                <a:tc>
                  <a:txBody>
                    <a:bodyPr/>
                    <a:lstStyle/>
                    <a:p>
                      <a:pPr marL="0" marR="0" lvl="0" indent="0" algn="ctr" rtl="0">
                        <a:lnSpc>
                          <a:spcPct val="115000"/>
                        </a:lnSpc>
                        <a:spcBef>
                          <a:spcPts val="0"/>
                        </a:spcBef>
                        <a:spcAft>
                          <a:spcPts val="0"/>
                        </a:spcAft>
                        <a:buNone/>
                      </a:pPr>
                      <a:r>
                        <a:rPr lang="en-GB" sz="1100"/>
                        <a:t>TR</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£80,000</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£120,000</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£150,000</a:t>
                      </a:r>
                      <a:endParaRPr sz="1100">
                        <a:solidFill>
                          <a:srgbClr val="000000"/>
                        </a:solidFill>
                        <a:latin typeface="Arial"/>
                        <a:ea typeface="Arial"/>
                        <a:cs typeface="Arial"/>
                        <a:sym typeface="Arial"/>
                      </a:endParaRPr>
                    </a:p>
                  </a:txBody>
                  <a:tcPr marL="68575" marR="68575" marT="0" marB="0"/>
                </a:tc>
                <a:extLst>
                  <a:ext uri="{0D108BD9-81ED-4DB2-BD59-A6C34878D82A}">
                    <a16:rowId xmlns:a16="http://schemas.microsoft.com/office/drawing/2014/main" val="10001"/>
                  </a:ext>
                </a:extLst>
              </a:tr>
              <a:tr h="139700">
                <a:tc>
                  <a:txBody>
                    <a:bodyPr/>
                    <a:lstStyle/>
                    <a:p>
                      <a:pPr marL="0" marR="0" lvl="0" indent="0" algn="ctr" rtl="0">
                        <a:lnSpc>
                          <a:spcPct val="115000"/>
                        </a:lnSpc>
                        <a:spcBef>
                          <a:spcPts val="0"/>
                        </a:spcBef>
                        <a:spcAft>
                          <a:spcPts val="0"/>
                        </a:spcAft>
                        <a:buNone/>
                      </a:pPr>
                      <a:r>
                        <a:rPr lang="en-GB" sz="1100"/>
                        <a:t>TFC</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£100,000</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£100,000</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£100,000</a:t>
                      </a:r>
                      <a:endParaRPr sz="1100">
                        <a:solidFill>
                          <a:srgbClr val="000000"/>
                        </a:solidFill>
                        <a:latin typeface="Arial"/>
                        <a:ea typeface="Arial"/>
                        <a:cs typeface="Arial"/>
                        <a:sym typeface="Arial"/>
                      </a:endParaRPr>
                    </a:p>
                  </a:txBody>
                  <a:tcPr marL="68575" marR="68575" marT="0" marB="0"/>
                </a:tc>
                <a:extLst>
                  <a:ext uri="{0D108BD9-81ED-4DB2-BD59-A6C34878D82A}">
                    <a16:rowId xmlns:a16="http://schemas.microsoft.com/office/drawing/2014/main" val="10002"/>
                  </a:ext>
                </a:extLst>
              </a:tr>
              <a:tr h="139700">
                <a:tc>
                  <a:txBody>
                    <a:bodyPr/>
                    <a:lstStyle/>
                    <a:p>
                      <a:pPr marL="0" marR="0" lvl="0" indent="0" algn="ctr" rtl="0">
                        <a:lnSpc>
                          <a:spcPct val="115000"/>
                        </a:lnSpc>
                        <a:spcBef>
                          <a:spcPts val="0"/>
                        </a:spcBef>
                        <a:spcAft>
                          <a:spcPts val="0"/>
                        </a:spcAft>
                        <a:buNone/>
                      </a:pPr>
                      <a:r>
                        <a:rPr lang="en-GB" sz="1100"/>
                        <a:t>TVC</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£100,000</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£140,000</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£140,000</a:t>
                      </a:r>
                      <a:endParaRPr sz="1100">
                        <a:solidFill>
                          <a:srgbClr val="000000"/>
                        </a:solidFill>
                        <a:latin typeface="Arial"/>
                        <a:ea typeface="Arial"/>
                        <a:cs typeface="Arial"/>
                        <a:sym typeface="Arial"/>
                      </a:endParaRPr>
                    </a:p>
                  </a:txBody>
                  <a:tcPr marL="68575" marR="68575" marT="0" marB="0"/>
                </a:tc>
                <a:extLst>
                  <a:ext uri="{0D108BD9-81ED-4DB2-BD59-A6C34878D82A}">
                    <a16:rowId xmlns:a16="http://schemas.microsoft.com/office/drawing/2014/main" val="10003"/>
                  </a:ext>
                </a:extLst>
              </a:tr>
              <a:tr h="139700">
                <a:tc>
                  <a:txBody>
                    <a:bodyPr/>
                    <a:lstStyle/>
                    <a:p>
                      <a:pPr marL="0" marR="0" lvl="0" indent="0" algn="ctr" rtl="0">
                        <a:lnSpc>
                          <a:spcPct val="115000"/>
                        </a:lnSpc>
                        <a:spcBef>
                          <a:spcPts val="0"/>
                        </a:spcBef>
                        <a:spcAft>
                          <a:spcPts val="0"/>
                        </a:spcAft>
                        <a:buNone/>
                      </a:pPr>
                      <a:r>
                        <a:rPr lang="en-GB" sz="1100"/>
                        <a:t>TC</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£200,000</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£220,000</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£240,000</a:t>
                      </a:r>
                      <a:endParaRPr sz="1100">
                        <a:solidFill>
                          <a:srgbClr val="000000"/>
                        </a:solidFill>
                        <a:latin typeface="Arial"/>
                        <a:ea typeface="Arial"/>
                        <a:cs typeface="Arial"/>
                        <a:sym typeface="Arial"/>
                      </a:endParaRPr>
                    </a:p>
                  </a:txBody>
                  <a:tcPr marL="68575" marR="68575" marT="0" marB="0"/>
                </a:tc>
                <a:extLst>
                  <a:ext uri="{0D108BD9-81ED-4DB2-BD59-A6C34878D82A}">
                    <a16:rowId xmlns:a16="http://schemas.microsoft.com/office/drawing/2014/main" val="10004"/>
                  </a:ext>
                </a:extLst>
              </a:tr>
              <a:tr h="139700">
                <a:tc>
                  <a:txBody>
                    <a:bodyPr/>
                    <a:lstStyle/>
                    <a:p>
                      <a:pPr marL="0" marR="0" lvl="0" indent="0" algn="ctr" rtl="0">
                        <a:lnSpc>
                          <a:spcPct val="115000"/>
                        </a:lnSpc>
                        <a:spcBef>
                          <a:spcPts val="0"/>
                        </a:spcBef>
                        <a:spcAft>
                          <a:spcPts val="0"/>
                        </a:spcAft>
                        <a:buNone/>
                      </a:pPr>
                      <a:r>
                        <a:rPr lang="en-GB" sz="1100"/>
                        <a:t>LOSS IF SHUT DOWN</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 </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 </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 </a:t>
                      </a:r>
                      <a:endParaRPr sz="1100">
                        <a:solidFill>
                          <a:srgbClr val="000000"/>
                        </a:solidFill>
                        <a:latin typeface="Arial"/>
                        <a:ea typeface="Arial"/>
                        <a:cs typeface="Arial"/>
                        <a:sym typeface="Arial"/>
                      </a:endParaRPr>
                    </a:p>
                  </a:txBody>
                  <a:tcPr marL="68575" marR="68575" marT="0" marB="0"/>
                </a:tc>
                <a:extLst>
                  <a:ext uri="{0D108BD9-81ED-4DB2-BD59-A6C34878D82A}">
                    <a16:rowId xmlns:a16="http://schemas.microsoft.com/office/drawing/2014/main" val="10005"/>
                  </a:ext>
                </a:extLst>
              </a:tr>
              <a:tr h="139700">
                <a:tc>
                  <a:txBody>
                    <a:bodyPr/>
                    <a:lstStyle/>
                    <a:p>
                      <a:pPr marL="0" marR="0" lvl="0" indent="0" algn="ctr" rtl="0">
                        <a:lnSpc>
                          <a:spcPct val="115000"/>
                        </a:lnSpc>
                        <a:spcBef>
                          <a:spcPts val="0"/>
                        </a:spcBef>
                        <a:spcAft>
                          <a:spcPts val="0"/>
                        </a:spcAft>
                        <a:buNone/>
                      </a:pPr>
                      <a:r>
                        <a:rPr lang="en-GB" sz="1100"/>
                        <a:t>LOSS IF CONTINUE</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  </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 </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 </a:t>
                      </a:r>
                      <a:endParaRPr sz="1100">
                        <a:solidFill>
                          <a:srgbClr val="000000"/>
                        </a:solidFill>
                        <a:latin typeface="Arial"/>
                        <a:ea typeface="Arial"/>
                        <a:cs typeface="Arial"/>
                        <a:sym typeface="Arial"/>
                      </a:endParaRPr>
                    </a:p>
                  </a:txBody>
                  <a:tcPr marL="68575" marR="68575" marT="0" marB="0"/>
                </a:tc>
                <a:extLst>
                  <a:ext uri="{0D108BD9-81ED-4DB2-BD59-A6C34878D82A}">
                    <a16:rowId xmlns:a16="http://schemas.microsoft.com/office/drawing/2014/main" val="10006"/>
                  </a:ext>
                </a:extLst>
              </a:tr>
              <a:tr h="139700">
                <a:tc>
                  <a:txBody>
                    <a:bodyPr/>
                    <a:lstStyle/>
                    <a:p>
                      <a:pPr marL="0" marR="0" lvl="0" indent="0" algn="ctr" rtl="0">
                        <a:lnSpc>
                          <a:spcPct val="115000"/>
                        </a:lnSpc>
                        <a:spcBef>
                          <a:spcPts val="0"/>
                        </a:spcBef>
                        <a:spcAft>
                          <a:spcPts val="0"/>
                        </a:spcAft>
                        <a:buNone/>
                      </a:pPr>
                      <a:r>
                        <a:rPr lang="en-GB" sz="1100"/>
                        <a:t>CONTINUE IN SR?</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a:t> </a:t>
                      </a:r>
                      <a:endParaRPr/>
                    </a:p>
                  </a:txBody>
                  <a:tcPr marL="68575" marR="68575" marT="0" marB="0"/>
                </a:tc>
                <a:tc>
                  <a:txBody>
                    <a:bodyPr/>
                    <a:lstStyle/>
                    <a:p>
                      <a:pPr marL="0" marR="0" lvl="0" indent="0" algn="ctr" rtl="0">
                        <a:lnSpc>
                          <a:spcPct val="115000"/>
                        </a:lnSpc>
                        <a:spcBef>
                          <a:spcPts val="0"/>
                        </a:spcBef>
                        <a:spcAft>
                          <a:spcPts val="0"/>
                        </a:spcAft>
                        <a:buNone/>
                      </a:pPr>
                      <a:r>
                        <a:rPr lang="en-GB" sz="1100"/>
                        <a:t> </a:t>
                      </a:r>
                      <a:endParaRPr sz="1100">
                        <a:solidFill>
                          <a:srgbClr val="000000"/>
                        </a:solidFill>
                        <a:latin typeface="Arial"/>
                        <a:ea typeface="Arial"/>
                        <a:cs typeface="Arial"/>
                        <a:sym typeface="Arial"/>
                      </a:endParaRPr>
                    </a:p>
                  </a:txBody>
                  <a:tcPr marL="68575" marR="68575" marT="0" marB="0"/>
                </a:tc>
                <a:tc>
                  <a:txBody>
                    <a:bodyPr/>
                    <a:lstStyle/>
                    <a:p>
                      <a:pPr marL="0" marR="0" lvl="0" indent="0" algn="ctr" rtl="0">
                        <a:lnSpc>
                          <a:spcPct val="115000"/>
                        </a:lnSpc>
                        <a:spcBef>
                          <a:spcPts val="0"/>
                        </a:spcBef>
                        <a:spcAft>
                          <a:spcPts val="0"/>
                        </a:spcAft>
                        <a:buNone/>
                      </a:pPr>
                      <a:r>
                        <a:rPr lang="en-GB" sz="1100" dirty="0"/>
                        <a:t> </a:t>
                      </a:r>
                      <a:endParaRPr sz="1100" dirty="0">
                        <a:solidFill>
                          <a:srgbClr val="000000"/>
                        </a:solidFill>
                        <a:latin typeface="Arial"/>
                        <a:ea typeface="Arial"/>
                        <a:cs typeface="Arial"/>
                        <a:sym typeface="Arial"/>
                      </a:endParaRPr>
                    </a:p>
                  </a:txBody>
                  <a:tcPr marL="68575" marR="68575" marT="0" marB="0"/>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2868608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137"/>
        <p:cNvGrpSpPr/>
        <p:nvPr/>
      </p:nvGrpSpPr>
      <p:grpSpPr>
        <a:xfrm>
          <a:off x="0" y="0"/>
          <a:ext cx="0" cy="0"/>
          <a:chOff x="0" y="0"/>
          <a:chExt cx="0" cy="0"/>
        </a:xfrm>
      </p:grpSpPr>
      <p:graphicFrame>
        <p:nvGraphicFramePr>
          <p:cNvPr id="138" name="Shape 138"/>
          <p:cNvGraphicFramePr/>
          <p:nvPr/>
        </p:nvGraphicFramePr>
        <p:xfrm>
          <a:off x="6110922" y="2255157"/>
          <a:ext cx="6067925" cy="2264900"/>
        </p:xfrm>
        <a:graphic>
          <a:graphicData uri="http://schemas.openxmlformats.org/drawingml/2006/table">
            <a:tbl>
              <a:tblPr firstRow="1" firstCol="1" bandRow="1">
                <a:noFill/>
              </a:tblPr>
              <a:tblGrid>
                <a:gridCol w="1495925">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272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MONOPOLISTIC COMPETITION</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72242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ASSUMPTIONS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1.  Product differentiation – heterogeneous products.</a:t>
                      </a:r>
                      <a:endParaRPr dirty="0"/>
                    </a:p>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2.  Many buyers &amp; sellers </a:t>
                      </a:r>
                      <a:endParaRPr dirty="0"/>
                    </a:p>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3.  Low barriers to entry &amp; exit </a:t>
                      </a:r>
                      <a:endParaRPr dirty="0"/>
                    </a:p>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4.  Non-price competition</a:t>
                      </a:r>
                      <a:endParaRPr dirty="0"/>
                    </a:p>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5.  Firms – </a:t>
                      </a:r>
                      <a:r>
                        <a:rPr lang="en-GB" sz="1000" b="0" dirty="0" err="1">
                          <a:solidFill>
                            <a:schemeClr val="dk1"/>
                          </a:solidFill>
                          <a:latin typeface="Calibri"/>
                          <a:ea typeface="Calibri"/>
                          <a:cs typeface="Calibri"/>
                          <a:sym typeface="Calibri"/>
                        </a:rPr>
                        <a:t>Proift</a:t>
                      </a:r>
                      <a:r>
                        <a:rPr lang="en-GB" sz="1000" b="0" dirty="0">
                          <a:solidFill>
                            <a:schemeClr val="dk1"/>
                          </a:solidFill>
                          <a:latin typeface="Calibri"/>
                          <a:ea typeface="Calibri"/>
                          <a:cs typeface="Calibri"/>
                          <a:sym typeface="Calibri"/>
                        </a:rPr>
                        <a:t> Max</a:t>
                      </a:r>
                      <a:endParaRPr dirty="0"/>
                    </a:p>
                  </a:txBody>
                  <a:tcPr marL="68575" marR="68575" marT="0" marB="0">
                    <a:solidFill>
                      <a:srgbClr val="DDEAF6"/>
                    </a:solidFill>
                  </a:tcPr>
                </a:tc>
                <a:extLst>
                  <a:ext uri="{0D108BD9-81ED-4DB2-BD59-A6C34878D82A}">
                    <a16:rowId xmlns:a16="http://schemas.microsoft.com/office/drawing/2014/main" val="10001"/>
                  </a:ext>
                </a:extLst>
              </a:tr>
              <a:tr h="3282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EFFICIENCY ANALYSIS </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solidFill>
                            <a:schemeClr val="dk1"/>
                          </a:solidFill>
                          <a:latin typeface="Calibri"/>
                          <a:ea typeface="Calibri"/>
                          <a:cs typeface="Calibri"/>
                          <a:sym typeface="Calibri"/>
                        </a:rPr>
                        <a:t>NOT </a:t>
                      </a:r>
                      <a:r>
                        <a:rPr lang="en-GB" sz="1000" b="1">
                          <a:solidFill>
                            <a:schemeClr val="dk1"/>
                          </a:solidFill>
                          <a:latin typeface="Calibri"/>
                          <a:ea typeface="Calibri"/>
                          <a:cs typeface="Calibri"/>
                          <a:sym typeface="Calibri"/>
                        </a:rPr>
                        <a:t>ALLOCATIVE</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EFFICIENT</a:t>
                      </a:r>
                      <a:r>
                        <a:rPr lang="en-GB" sz="1000" b="0">
                          <a:solidFill>
                            <a:schemeClr val="dk1"/>
                          </a:solidFill>
                          <a:latin typeface="Calibri"/>
                          <a:ea typeface="Calibri"/>
                          <a:cs typeface="Calibri"/>
                          <a:sym typeface="Calibri"/>
                        </a:rPr>
                        <a:t> &amp; </a:t>
                      </a:r>
                      <a:r>
                        <a:rPr lang="en-GB" sz="1000" b="1">
                          <a:solidFill>
                            <a:schemeClr val="dk1"/>
                          </a:solidFill>
                          <a:latin typeface="Calibri"/>
                          <a:ea typeface="Calibri"/>
                          <a:cs typeface="Calibri"/>
                          <a:sym typeface="Calibri"/>
                        </a:rPr>
                        <a:t>PRODUCTIVELY</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EFFICIENT</a:t>
                      </a:r>
                      <a:r>
                        <a:rPr lang="en-GB" sz="1000" b="0">
                          <a:solidFill>
                            <a:schemeClr val="dk1"/>
                          </a:solidFill>
                          <a:latin typeface="Calibri"/>
                          <a:ea typeface="Calibri"/>
                          <a:cs typeface="Calibri"/>
                          <a:sym typeface="Calibri"/>
                        </a:rPr>
                        <a:t> nor </a:t>
                      </a:r>
                      <a:r>
                        <a:rPr lang="en-GB" sz="1000" b="1">
                          <a:solidFill>
                            <a:schemeClr val="dk1"/>
                          </a:solidFill>
                          <a:latin typeface="Calibri"/>
                          <a:ea typeface="Calibri"/>
                          <a:cs typeface="Calibri"/>
                          <a:sym typeface="Calibri"/>
                        </a:rPr>
                        <a:t>DYNAMICALLY</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EFFICIENT</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NORMAL</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PROFIT</a:t>
                      </a:r>
                      <a:r>
                        <a:rPr lang="en-GB" sz="1000" b="0">
                          <a:solidFill>
                            <a:schemeClr val="dk1"/>
                          </a:solidFill>
                          <a:latin typeface="Calibri"/>
                          <a:ea typeface="Calibri"/>
                          <a:cs typeface="Calibri"/>
                          <a:sym typeface="Calibri"/>
                        </a:rPr>
                        <a:t> in LONG RUN. </a:t>
                      </a:r>
                      <a:endParaRPr sz="1000" b="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2"/>
                  </a:ext>
                </a:extLst>
              </a:tr>
              <a:tr h="79437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SHORT RUN VS LONG RUN OUTCOMES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solidFill>
                            <a:schemeClr val="dk1"/>
                          </a:solidFill>
                          <a:latin typeface="Calibri"/>
                          <a:ea typeface="Calibri"/>
                          <a:cs typeface="Calibri"/>
                          <a:sym typeface="Calibri"/>
                        </a:rPr>
                        <a:t>Supernormal profits/ losses are possible only in the SR. These Supernormal profits act as a signal &amp; an incentive for firms to enter the market. The lack of barriers to entry &amp; therefore the high level of contestability means that as new firms enter this competition will reduce prices.  The opposite holds true in the case of Supernormal losses.  Firms will leave (no barriers to exit) &amp; prices will rise.  LR OUTCOME = AC=AR.</a:t>
                      </a:r>
                      <a:endParaRPr sz="1000" b="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3"/>
                  </a:ext>
                </a:extLst>
              </a:tr>
              <a:tr h="1875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SHUTDOWN RULE</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a:ea typeface="Calibri"/>
                          <a:cs typeface="Calibri"/>
                          <a:sym typeface="Calibri"/>
                        </a:rPr>
                        <a:t>Shutdown condition: </a:t>
                      </a:r>
                      <a:r>
                        <a:rPr lang="en-GB" sz="1000" b="1" dirty="0">
                          <a:solidFill>
                            <a:schemeClr val="dk1"/>
                          </a:solidFill>
                          <a:latin typeface="Calibri"/>
                          <a:ea typeface="Calibri"/>
                          <a:cs typeface="Calibri"/>
                          <a:sym typeface="Calibri"/>
                        </a:rPr>
                        <a:t>AR=/&lt;AVC</a:t>
                      </a:r>
                      <a:endParaRPr dirty="0"/>
                    </a:p>
                  </a:txBody>
                  <a:tcPr marL="68575" marR="68575" marT="0" marB="0">
                    <a:solidFill>
                      <a:srgbClr val="F2F2F2"/>
                    </a:solidFill>
                  </a:tcPr>
                </a:tc>
                <a:extLst>
                  <a:ext uri="{0D108BD9-81ED-4DB2-BD59-A6C34878D82A}">
                    <a16:rowId xmlns:a16="http://schemas.microsoft.com/office/drawing/2014/main" val="10004"/>
                  </a:ext>
                </a:extLst>
              </a:tr>
            </a:tbl>
          </a:graphicData>
        </a:graphic>
      </p:graphicFrame>
      <p:graphicFrame>
        <p:nvGraphicFramePr>
          <p:cNvPr id="139" name="Shape 139"/>
          <p:cNvGraphicFramePr/>
          <p:nvPr/>
        </p:nvGraphicFramePr>
        <p:xfrm>
          <a:off x="0" y="1"/>
          <a:ext cx="6124075" cy="2992550"/>
        </p:xfrm>
        <a:graphic>
          <a:graphicData uri="http://schemas.openxmlformats.org/drawingml/2006/table">
            <a:tbl>
              <a:tblPr firstRow="1" firstCol="1" bandRow="1">
                <a:noFill/>
              </a:tblPr>
              <a:tblGrid>
                <a:gridCol w="1616450">
                  <a:extLst>
                    <a:ext uri="{9D8B030D-6E8A-4147-A177-3AD203B41FA5}">
                      <a16:colId xmlns:a16="http://schemas.microsoft.com/office/drawing/2014/main" val="20000"/>
                    </a:ext>
                  </a:extLst>
                </a:gridCol>
                <a:gridCol w="4507625">
                  <a:extLst>
                    <a:ext uri="{9D8B030D-6E8A-4147-A177-3AD203B41FA5}">
                      <a16:colId xmlns:a16="http://schemas.microsoft.com/office/drawing/2014/main" val="20001"/>
                    </a:ext>
                  </a:extLst>
                </a:gridCol>
              </a:tblGrid>
              <a:tr h="180950">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OLIGOPOLY </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89542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ASSUMPTIONS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a:solidFill>
                            <a:schemeClr val="dk1"/>
                          </a:solidFill>
                          <a:latin typeface="Calibri"/>
                          <a:ea typeface="Calibri"/>
                          <a:cs typeface="Calibri"/>
                          <a:sym typeface="Calibri"/>
                        </a:rPr>
                        <a:t>1 A few large dominant firms</a:t>
                      </a:r>
                      <a:endParaRPr/>
                    </a:p>
                    <a:p>
                      <a:pPr marL="0" marR="0" lvl="0" indent="0" algn="l" rtl="0">
                        <a:spcBef>
                          <a:spcPts val="0"/>
                        </a:spcBef>
                        <a:spcAft>
                          <a:spcPts val="0"/>
                        </a:spcAft>
                        <a:buNone/>
                      </a:pPr>
                      <a:r>
                        <a:rPr lang="en-GB" sz="1000" b="0">
                          <a:solidFill>
                            <a:schemeClr val="dk1"/>
                          </a:solidFill>
                          <a:latin typeface="Calibri"/>
                          <a:ea typeface="Calibri"/>
                          <a:cs typeface="Calibri"/>
                          <a:sym typeface="Calibri"/>
                        </a:rPr>
                        <a:t>2 High barriers to entry/ exit </a:t>
                      </a:r>
                      <a:endParaRPr/>
                    </a:p>
                    <a:p>
                      <a:pPr marL="0" marR="0" lvl="0" indent="0" algn="l" rtl="0">
                        <a:spcBef>
                          <a:spcPts val="0"/>
                        </a:spcBef>
                        <a:spcAft>
                          <a:spcPts val="0"/>
                        </a:spcAft>
                        <a:buNone/>
                      </a:pPr>
                      <a:r>
                        <a:rPr lang="en-GB" sz="1000" b="0">
                          <a:solidFill>
                            <a:schemeClr val="dk1"/>
                          </a:solidFill>
                          <a:latin typeface="Calibri"/>
                          <a:ea typeface="Calibri"/>
                          <a:cs typeface="Calibri"/>
                          <a:sym typeface="Calibri"/>
                        </a:rPr>
                        <a:t>3 Product differentiation</a:t>
                      </a:r>
                      <a:endParaRPr/>
                    </a:p>
                    <a:p>
                      <a:pPr marL="0" marR="0" lvl="0" indent="0" algn="l" rtl="0">
                        <a:spcBef>
                          <a:spcPts val="0"/>
                        </a:spcBef>
                        <a:spcAft>
                          <a:spcPts val="0"/>
                        </a:spcAft>
                        <a:buNone/>
                      </a:pPr>
                      <a:r>
                        <a:rPr lang="en-GB" sz="1000" b="0">
                          <a:solidFill>
                            <a:schemeClr val="dk1"/>
                          </a:solidFill>
                          <a:latin typeface="Calibri"/>
                          <a:ea typeface="Calibri"/>
                          <a:cs typeface="Calibri"/>
                          <a:sym typeface="Calibri"/>
                        </a:rPr>
                        <a:t>4 Interdependence – Price rigidity</a:t>
                      </a:r>
                      <a:endParaRPr/>
                    </a:p>
                    <a:p>
                      <a:pPr marL="0" marR="0" lvl="0" indent="0" algn="l" rtl="0">
                        <a:spcBef>
                          <a:spcPts val="0"/>
                        </a:spcBef>
                        <a:spcAft>
                          <a:spcPts val="0"/>
                        </a:spcAft>
                        <a:buNone/>
                      </a:pPr>
                      <a:r>
                        <a:rPr lang="en-GB" sz="1000" b="0">
                          <a:solidFill>
                            <a:schemeClr val="dk1"/>
                          </a:solidFill>
                          <a:latin typeface="Calibri"/>
                          <a:ea typeface="Calibri"/>
                          <a:cs typeface="Calibri"/>
                          <a:sym typeface="Calibri"/>
                        </a:rPr>
                        <a:t>5 Non price competition </a:t>
                      </a:r>
                      <a:endParaRPr/>
                    </a:p>
                    <a:p>
                      <a:pPr marL="0" marR="0" lvl="0" indent="0" algn="l" rtl="0">
                        <a:spcBef>
                          <a:spcPts val="0"/>
                        </a:spcBef>
                        <a:spcAft>
                          <a:spcPts val="0"/>
                        </a:spcAft>
                        <a:buNone/>
                      </a:pPr>
                      <a:r>
                        <a:rPr lang="en-GB" sz="1000" b="0">
                          <a:solidFill>
                            <a:schemeClr val="dk1"/>
                          </a:solidFill>
                          <a:latin typeface="Calibri"/>
                          <a:ea typeface="Calibri"/>
                          <a:cs typeface="Calibri"/>
                          <a:sym typeface="Calibri"/>
                        </a:rPr>
                        <a:t>6 Firms – Profit max &amp; look to gain market share. </a:t>
                      </a:r>
                      <a:endParaRPr/>
                    </a:p>
                  </a:txBody>
                  <a:tcPr marL="68575" marR="68575" marT="0" marB="0">
                    <a:solidFill>
                      <a:srgbClr val="DDEAF6"/>
                    </a:solidFill>
                  </a:tcPr>
                </a:tc>
                <a:extLst>
                  <a:ext uri="{0D108BD9-81ED-4DB2-BD59-A6C34878D82A}">
                    <a16:rowId xmlns:a16="http://schemas.microsoft.com/office/drawing/2014/main" val="10001"/>
                  </a:ext>
                </a:extLst>
              </a:tr>
              <a:tr h="30820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EFFICIENCY ANALYSIS </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solidFill>
                            <a:schemeClr val="dk1"/>
                          </a:solidFill>
                          <a:latin typeface="Calibri"/>
                          <a:ea typeface="Calibri"/>
                          <a:cs typeface="Calibri"/>
                          <a:sym typeface="Calibri"/>
                        </a:rPr>
                        <a:t>NOT </a:t>
                      </a:r>
                      <a:r>
                        <a:rPr lang="en-GB" sz="1000" b="1">
                          <a:solidFill>
                            <a:schemeClr val="dk1"/>
                          </a:solidFill>
                          <a:latin typeface="Calibri"/>
                          <a:ea typeface="Calibri"/>
                          <a:cs typeface="Calibri"/>
                          <a:sym typeface="Calibri"/>
                        </a:rPr>
                        <a:t>ALLOCATIVELY</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EFFICIENT</a:t>
                      </a:r>
                      <a:r>
                        <a:rPr lang="en-GB" sz="1000" b="0">
                          <a:solidFill>
                            <a:schemeClr val="dk1"/>
                          </a:solidFill>
                          <a:latin typeface="Calibri"/>
                          <a:ea typeface="Calibri"/>
                          <a:cs typeface="Calibri"/>
                          <a:sym typeface="Calibri"/>
                        </a:rPr>
                        <a:t> OR </a:t>
                      </a:r>
                      <a:r>
                        <a:rPr lang="en-GB" sz="1000" b="1">
                          <a:solidFill>
                            <a:schemeClr val="dk1"/>
                          </a:solidFill>
                          <a:latin typeface="Calibri"/>
                          <a:ea typeface="Calibri"/>
                          <a:cs typeface="Calibri"/>
                          <a:sym typeface="Calibri"/>
                        </a:rPr>
                        <a:t>PRODUCTIVELY</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EFFICIENT</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Oligopolies</a:t>
                      </a:r>
                      <a:r>
                        <a:rPr lang="en-GB" sz="1000" b="0">
                          <a:solidFill>
                            <a:schemeClr val="dk1"/>
                          </a:solidFill>
                          <a:latin typeface="Calibri"/>
                          <a:ea typeface="Calibri"/>
                          <a:cs typeface="Calibri"/>
                          <a:sym typeface="Calibri"/>
                        </a:rPr>
                        <a:t> can be </a:t>
                      </a:r>
                      <a:r>
                        <a:rPr lang="en-GB" sz="1000" b="1">
                          <a:solidFill>
                            <a:schemeClr val="dk1"/>
                          </a:solidFill>
                          <a:latin typeface="Calibri"/>
                          <a:ea typeface="Calibri"/>
                          <a:cs typeface="Calibri"/>
                          <a:sym typeface="Calibri"/>
                        </a:rPr>
                        <a:t>DYNAMICALLY</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EFFICIENT</a:t>
                      </a:r>
                      <a:r>
                        <a:rPr lang="en-GB" sz="1000" b="0">
                          <a:solidFill>
                            <a:schemeClr val="dk1"/>
                          </a:solidFill>
                          <a:latin typeface="Calibri"/>
                          <a:ea typeface="Calibri"/>
                          <a:cs typeface="Calibri"/>
                          <a:sym typeface="Calibri"/>
                        </a:rPr>
                        <a:t> if they achieve </a:t>
                      </a:r>
                      <a:r>
                        <a:rPr lang="en-GB" sz="1000" b="1">
                          <a:solidFill>
                            <a:schemeClr val="dk1"/>
                          </a:solidFill>
                          <a:latin typeface="Calibri"/>
                          <a:ea typeface="Calibri"/>
                          <a:cs typeface="Calibri"/>
                          <a:sym typeface="Calibri"/>
                        </a:rPr>
                        <a:t>SUPERNORMAL</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PROFIT</a:t>
                      </a:r>
                      <a:r>
                        <a:rPr lang="en-GB" sz="1000" b="0">
                          <a:solidFill>
                            <a:schemeClr val="dk1"/>
                          </a:solidFill>
                          <a:latin typeface="Calibri"/>
                          <a:ea typeface="Calibri"/>
                          <a:cs typeface="Calibri"/>
                          <a:sym typeface="Calibri"/>
                        </a:rPr>
                        <a:t>. </a:t>
                      </a:r>
                      <a:endParaRPr sz="1000" b="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2"/>
                  </a:ext>
                </a:extLst>
              </a:tr>
              <a:tr h="63297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MARKET CONCENTRATION</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Market concentration measures the extent to which sales in a market are dominated by one or more businesses.</a:t>
                      </a:r>
                      <a:endParaRPr/>
                    </a:p>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The </a:t>
                      </a:r>
                      <a:r>
                        <a:rPr lang="en-GB" sz="1000" b="1" i="0">
                          <a:solidFill>
                            <a:schemeClr val="dk1"/>
                          </a:solidFill>
                          <a:latin typeface="Calibri"/>
                          <a:ea typeface="Calibri"/>
                          <a:cs typeface="Calibri"/>
                          <a:sym typeface="Calibri"/>
                        </a:rPr>
                        <a:t>concentration ratio</a:t>
                      </a:r>
                      <a:r>
                        <a:rPr lang="en-GB" sz="1000" b="0" i="0">
                          <a:solidFill>
                            <a:schemeClr val="dk1"/>
                          </a:solidFill>
                          <a:latin typeface="Calibri"/>
                          <a:ea typeface="Calibri"/>
                          <a:cs typeface="Calibri"/>
                          <a:sym typeface="Calibri"/>
                        </a:rPr>
                        <a:t> measures the combined market share of the top 'n' firms in the industry. n – often 5. </a:t>
                      </a:r>
                      <a:endParaRPr/>
                    </a:p>
                  </a:txBody>
                  <a:tcPr marL="68575" marR="68575" marT="0" marB="0">
                    <a:solidFill>
                      <a:srgbClr val="DDEAF6"/>
                    </a:solidFill>
                  </a:tcPr>
                </a:tc>
                <a:extLst>
                  <a:ext uri="{0D108BD9-81ED-4DB2-BD59-A6C34878D82A}">
                    <a16:rowId xmlns:a16="http://schemas.microsoft.com/office/drawing/2014/main" val="10003"/>
                  </a:ext>
                </a:extLst>
              </a:tr>
              <a:tr h="34642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TACIT COLLUSION</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Occurs where firms undergo actions that are likely to minimize a response from another firm, e.g. avoiding the opportunity to price cut an opposition. </a:t>
                      </a:r>
                      <a:endParaRPr/>
                    </a:p>
                  </a:txBody>
                  <a:tcPr marL="68575" marR="68575" marT="0" marB="0">
                    <a:solidFill>
                      <a:srgbClr val="F2F2F2"/>
                    </a:solidFill>
                  </a:tcPr>
                </a:tc>
                <a:extLst>
                  <a:ext uri="{0D108BD9-81ED-4DB2-BD59-A6C34878D82A}">
                    <a16:rowId xmlns:a16="http://schemas.microsoft.com/office/drawing/2014/main" val="10004"/>
                  </a:ext>
                </a:extLst>
              </a:tr>
              <a:tr h="5969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OVERT COLLUSION</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Overt means spoken, open or traceable</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Collusion is often explained by a desire to achieve </a:t>
                      </a:r>
                      <a:r>
                        <a:rPr lang="en-GB" sz="1000" b="1" i="0" dirty="0">
                          <a:solidFill>
                            <a:schemeClr val="dk1"/>
                          </a:solidFill>
                          <a:latin typeface="Calibri"/>
                          <a:ea typeface="Calibri"/>
                          <a:cs typeface="Calibri"/>
                          <a:sym typeface="Calibri"/>
                        </a:rPr>
                        <a:t>joint-profit maximisation</a:t>
                      </a:r>
                      <a:r>
                        <a:rPr lang="en-GB" sz="1000" b="0" i="0" dirty="0">
                          <a:solidFill>
                            <a:schemeClr val="dk1"/>
                          </a:solidFill>
                          <a:latin typeface="Calibri"/>
                          <a:ea typeface="Calibri"/>
                          <a:cs typeface="Calibri"/>
                          <a:sym typeface="Calibri"/>
                        </a:rPr>
                        <a:t> within a market or prevent price and revenue instability in an industry.</a:t>
                      </a:r>
                      <a:endParaRPr dirty="0"/>
                    </a:p>
                    <a:p>
                      <a:pPr marL="0" marR="0" lvl="0" indent="0" algn="l" rtl="0">
                        <a:lnSpc>
                          <a:spcPct val="100000"/>
                        </a:lnSpc>
                        <a:spcBef>
                          <a:spcPts val="0"/>
                        </a:spcBef>
                        <a:spcAft>
                          <a:spcPts val="0"/>
                        </a:spcAft>
                        <a:buClr>
                          <a:schemeClr val="dk1"/>
                        </a:buClr>
                        <a:buSzPts val="1000"/>
                        <a:buFont typeface="Calibri"/>
                        <a:buNone/>
                      </a:pPr>
                      <a:endParaRPr sz="1000" b="0" i="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5"/>
                  </a:ext>
                </a:extLst>
              </a:tr>
            </a:tbl>
          </a:graphicData>
        </a:graphic>
      </p:graphicFrame>
      <p:graphicFrame>
        <p:nvGraphicFramePr>
          <p:cNvPr id="140" name="Shape 140"/>
          <p:cNvGraphicFramePr/>
          <p:nvPr/>
        </p:nvGraphicFramePr>
        <p:xfrm>
          <a:off x="0" y="3008897"/>
          <a:ext cx="6124075" cy="1904000"/>
        </p:xfrm>
        <a:graphic>
          <a:graphicData uri="http://schemas.openxmlformats.org/drawingml/2006/table">
            <a:tbl>
              <a:tblPr firstRow="1" firstCol="1" bandRow="1">
                <a:noFill/>
              </a:tblPr>
              <a:tblGrid>
                <a:gridCol w="1616450">
                  <a:extLst>
                    <a:ext uri="{9D8B030D-6E8A-4147-A177-3AD203B41FA5}">
                      <a16:colId xmlns:a16="http://schemas.microsoft.com/office/drawing/2014/main" val="20000"/>
                    </a:ext>
                  </a:extLst>
                </a:gridCol>
                <a:gridCol w="4507625">
                  <a:extLst>
                    <a:ext uri="{9D8B030D-6E8A-4147-A177-3AD203B41FA5}">
                      <a16:colId xmlns:a16="http://schemas.microsoft.com/office/drawing/2014/main" val="20001"/>
                    </a:ext>
                  </a:extLst>
                </a:gridCol>
              </a:tblGrid>
              <a:tr h="19272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COMPETITIVE OLIGOPOLY</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49207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LIKELY OBERVATIONS IN COMPETITIVE OLIGOPOLIES </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a:solidFill>
                            <a:schemeClr val="dk1"/>
                          </a:solidFill>
                          <a:latin typeface="Calibri"/>
                          <a:ea typeface="Calibri"/>
                          <a:cs typeface="Calibri"/>
                          <a:sym typeface="Calibri"/>
                        </a:rPr>
                        <a:t>Occurrence of price wars </a:t>
                      </a:r>
                      <a:endParaRPr/>
                    </a:p>
                    <a:p>
                      <a:pPr marL="0" marR="0" lvl="0" indent="0" algn="l" rtl="0">
                        <a:spcBef>
                          <a:spcPts val="0"/>
                        </a:spcBef>
                        <a:spcAft>
                          <a:spcPts val="0"/>
                        </a:spcAft>
                        <a:buNone/>
                      </a:pPr>
                      <a:r>
                        <a:rPr lang="en-GB" sz="1000" b="0">
                          <a:solidFill>
                            <a:schemeClr val="dk1"/>
                          </a:solidFill>
                          <a:latin typeface="Calibri"/>
                          <a:ea typeface="Calibri"/>
                          <a:cs typeface="Calibri"/>
                          <a:sym typeface="Calibri"/>
                        </a:rPr>
                        <a:t>Use of non-price competition. </a:t>
                      </a:r>
                      <a:endParaRPr/>
                    </a:p>
                    <a:p>
                      <a:pPr marL="0" marR="0" lvl="0" indent="0" algn="l" rtl="0">
                        <a:lnSpc>
                          <a:spcPct val="100000"/>
                        </a:lnSpc>
                        <a:spcBef>
                          <a:spcPts val="0"/>
                        </a:spcBef>
                        <a:spcAft>
                          <a:spcPts val="0"/>
                        </a:spcAft>
                        <a:buClr>
                          <a:schemeClr val="dk1"/>
                        </a:buClr>
                        <a:buSzPts val="1000"/>
                        <a:buFont typeface="Calibri"/>
                        <a:buNone/>
                      </a:pPr>
                      <a:r>
                        <a:rPr lang="en-GB" sz="1000">
                          <a:solidFill>
                            <a:schemeClr val="dk1"/>
                          </a:solidFill>
                          <a:latin typeface="Calibri"/>
                          <a:ea typeface="Calibri"/>
                          <a:cs typeface="Calibri"/>
                          <a:sym typeface="Calibri"/>
                        </a:rPr>
                        <a:t>May lead to the Kinked demand curve diagram.</a:t>
                      </a:r>
                      <a:endParaRPr sz="100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1"/>
                  </a:ext>
                </a:extLst>
              </a:tr>
              <a:tr h="72242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FACTORS PROMOTING COMPETITIVE OLIGOPOLIES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Large no. of firms – less highly concentrated oligopoly</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New market entry possible</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One firm with significant cost advantages </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Homogenous goods</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Saturated goods. </a:t>
                      </a:r>
                      <a:endParaRPr dirty="0"/>
                    </a:p>
                  </a:txBody>
                  <a:tcPr marL="68575" marR="68575" marT="0" marB="0">
                    <a:solidFill>
                      <a:srgbClr val="DDEAF6"/>
                    </a:solidFill>
                  </a:tcPr>
                </a:tc>
                <a:extLst>
                  <a:ext uri="{0D108BD9-81ED-4DB2-BD59-A6C34878D82A}">
                    <a16:rowId xmlns:a16="http://schemas.microsoft.com/office/drawing/2014/main" val="10002"/>
                  </a:ext>
                </a:extLst>
              </a:tr>
              <a:tr h="187550">
                <a:tc>
                  <a:txBody>
                    <a:bodyPr/>
                    <a:lstStyle/>
                    <a:p>
                      <a:pPr marL="0" marR="0" lvl="0" indent="0" algn="l" rtl="0">
                        <a:spcBef>
                          <a:spcPts val="0"/>
                        </a:spcBef>
                        <a:spcAft>
                          <a:spcPts val="0"/>
                        </a:spcAft>
                        <a:buNone/>
                      </a:pPr>
                      <a:r>
                        <a:rPr lang="en-GB" sz="1000" dirty="0">
                          <a:solidFill>
                            <a:schemeClr val="lt1"/>
                          </a:solidFill>
                          <a:latin typeface="Calibri"/>
                          <a:ea typeface="Calibri"/>
                          <a:cs typeface="Calibri"/>
                          <a:sym typeface="Calibri"/>
                        </a:rPr>
                        <a:t>EFFICENCY EVALUATION IN COMPETITIVE OLIGOPOLIES</a:t>
                      </a:r>
                      <a:endParaRPr sz="1000"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Market may generate </a:t>
                      </a:r>
                      <a:r>
                        <a:rPr lang="en-GB" sz="1000" b="1" dirty="0">
                          <a:solidFill>
                            <a:schemeClr val="dk1"/>
                          </a:solidFill>
                          <a:latin typeface="Calibri"/>
                          <a:ea typeface="Calibri"/>
                          <a:cs typeface="Calibri"/>
                          <a:sym typeface="Calibri"/>
                        </a:rPr>
                        <a:t>ALLOCATIVE</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EFFICIENCY</a:t>
                      </a:r>
                      <a:r>
                        <a:rPr lang="en-GB" sz="1000" dirty="0">
                          <a:solidFill>
                            <a:schemeClr val="dk1"/>
                          </a:solidFill>
                          <a:latin typeface="Calibri"/>
                          <a:ea typeface="Calibri"/>
                          <a:cs typeface="Calibri"/>
                          <a:sym typeface="Calibri"/>
                        </a:rPr>
                        <a:t> – low price, high quantity. </a:t>
                      </a:r>
                      <a:endParaRPr dirty="0"/>
                    </a:p>
                    <a:p>
                      <a:pPr marL="0" marR="0" lvl="0" indent="0" algn="l" rtl="0">
                        <a:spcBef>
                          <a:spcPts val="0"/>
                        </a:spcBef>
                        <a:spcAft>
                          <a:spcPts val="0"/>
                        </a:spcAft>
                        <a:buNone/>
                      </a:pPr>
                      <a:r>
                        <a:rPr lang="en-GB" sz="1000" b="1" dirty="0">
                          <a:solidFill>
                            <a:schemeClr val="dk1"/>
                          </a:solidFill>
                          <a:latin typeface="Calibri"/>
                          <a:ea typeface="Calibri"/>
                          <a:cs typeface="Calibri"/>
                          <a:sym typeface="Calibri"/>
                        </a:rPr>
                        <a:t>PRODUCTIVE</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EFFICIENCY</a:t>
                      </a:r>
                      <a:r>
                        <a:rPr lang="en-GB" sz="1000" dirty="0">
                          <a:solidFill>
                            <a:schemeClr val="dk1"/>
                          </a:solidFill>
                          <a:latin typeface="Calibri"/>
                          <a:ea typeface="Calibri"/>
                          <a:cs typeface="Calibri"/>
                          <a:sym typeface="Calibri"/>
                        </a:rPr>
                        <a:t> – More likely.  No </a:t>
                      </a:r>
                      <a:r>
                        <a:rPr lang="en-GB" sz="1000" b="1" dirty="0">
                          <a:solidFill>
                            <a:schemeClr val="dk1"/>
                          </a:solidFill>
                          <a:latin typeface="Calibri"/>
                          <a:ea typeface="Calibri"/>
                          <a:cs typeface="Calibri"/>
                          <a:sym typeface="Calibri"/>
                        </a:rPr>
                        <a:t>DYNAMIC</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EFFICIENCY</a:t>
                      </a:r>
                      <a:r>
                        <a:rPr lang="en-GB" sz="1000" dirty="0">
                          <a:solidFill>
                            <a:schemeClr val="dk1"/>
                          </a:solidFill>
                          <a:latin typeface="Calibri"/>
                          <a:ea typeface="Calibri"/>
                          <a:cs typeface="Calibri"/>
                          <a:sym typeface="Calibri"/>
                        </a:rPr>
                        <a:t> due to likelihood of </a:t>
                      </a:r>
                      <a:r>
                        <a:rPr lang="en-GB" sz="1000" b="1" dirty="0">
                          <a:solidFill>
                            <a:schemeClr val="dk1"/>
                          </a:solidFill>
                          <a:latin typeface="Calibri"/>
                          <a:ea typeface="Calibri"/>
                          <a:cs typeface="Calibri"/>
                          <a:sym typeface="Calibri"/>
                        </a:rPr>
                        <a:t>NORMAL</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PROFITS</a:t>
                      </a:r>
                      <a:r>
                        <a:rPr lang="en-GB" sz="1000" dirty="0">
                          <a:solidFill>
                            <a:schemeClr val="dk1"/>
                          </a:solidFill>
                          <a:latin typeface="Calibri"/>
                          <a:ea typeface="Calibri"/>
                          <a:cs typeface="Calibri"/>
                          <a:sym typeface="Calibri"/>
                        </a:rPr>
                        <a:t>. </a:t>
                      </a:r>
                      <a:endParaRPr sz="100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3"/>
                  </a:ext>
                </a:extLst>
              </a:tr>
            </a:tbl>
          </a:graphicData>
        </a:graphic>
      </p:graphicFrame>
      <p:graphicFrame>
        <p:nvGraphicFramePr>
          <p:cNvPr id="141" name="Shape 141"/>
          <p:cNvGraphicFramePr/>
          <p:nvPr/>
        </p:nvGraphicFramePr>
        <p:xfrm>
          <a:off x="0" y="4921918"/>
          <a:ext cx="6124075" cy="1936100"/>
        </p:xfrm>
        <a:graphic>
          <a:graphicData uri="http://schemas.openxmlformats.org/drawingml/2006/table">
            <a:tbl>
              <a:tblPr firstRow="1" firstCol="1" bandRow="1">
                <a:noFill/>
              </a:tblPr>
              <a:tblGrid>
                <a:gridCol w="1616450">
                  <a:extLst>
                    <a:ext uri="{9D8B030D-6E8A-4147-A177-3AD203B41FA5}">
                      <a16:colId xmlns:a16="http://schemas.microsoft.com/office/drawing/2014/main" val="20000"/>
                    </a:ext>
                  </a:extLst>
                </a:gridCol>
                <a:gridCol w="4507625">
                  <a:extLst>
                    <a:ext uri="{9D8B030D-6E8A-4147-A177-3AD203B41FA5}">
                      <a16:colId xmlns:a16="http://schemas.microsoft.com/office/drawing/2014/main" val="20001"/>
                    </a:ext>
                  </a:extLst>
                </a:gridCol>
              </a:tblGrid>
              <a:tr h="19272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COLLUSIVE OLIGOPOLY</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37177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LIKELY OBERVATIONS IN COLLUSIVE OLIGOPOLIES </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1" dirty="0">
                          <a:solidFill>
                            <a:schemeClr val="dk1"/>
                          </a:solidFill>
                          <a:latin typeface="Calibri"/>
                          <a:ea typeface="Calibri"/>
                          <a:cs typeface="Calibri"/>
                          <a:sym typeface="Calibri"/>
                        </a:rPr>
                        <a:t>OVERT</a:t>
                      </a:r>
                      <a:r>
                        <a:rPr lang="en-GB" sz="1000" dirty="0">
                          <a:solidFill>
                            <a:schemeClr val="dk1"/>
                          </a:solidFill>
                          <a:latin typeface="Calibri"/>
                          <a:ea typeface="Calibri"/>
                          <a:cs typeface="Calibri"/>
                          <a:sym typeface="Calibri"/>
                        </a:rPr>
                        <a:t> or </a:t>
                      </a:r>
                      <a:r>
                        <a:rPr lang="en-GB" sz="1000" b="1" dirty="0">
                          <a:solidFill>
                            <a:schemeClr val="dk1"/>
                          </a:solidFill>
                          <a:latin typeface="Calibri"/>
                          <a:ea typeface="Calibri"/>
                          <a:cs typeface="Calibri"/>
                          <a:sym typeface="Calibri"/>
                        </a:rPr>
                        <a:t>EXPLICIT COLLUSION</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PRICE</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LEADERSHIP</a:t>
                      </a:r>
                      <a:r>
                        <a:rPr lang="en-GB" sz="1000" dirty="0">
                          <a:solidFill>
                            <a:schemeClr val="dk1"/>
                          </a:solidFill>
                          <a:latin typeface="Calibri"/>
                          <a:ea typeface="Calibri"/>
                          <a:cs typeface="Calibri"/>
                          <a:sym typeface="Calibri"/>
                        </a:rPr>
                        <a:t> - </a:t>
                      </a:r>
                      <a:r>
                        <a:rPr lang="en-GB" sz="1000" b="0" i="0" dirty="0">
                          <a:solidFill>
                            <a:schemeClr val="dk1"/>
                          </a:solidFill>
                          <a:latin typeface="Calibri"/>
                          <a:ea typeface="Calibri"/>
                          <a:cs typeface="Calibri"/>
                          <a:sym typeface="Calibri"/>
                        </a:rPr>
                        <a:t>the setting of prices in a market by a dominant company, which is followed by others in the same market</a:t>
                      </a:r>
                      <a:r>
                        <a:rPr lang="en-GB" sz="1000" dirty="0">
                          <a:solidFill>
                            <a:schemeClr val="dk1"/>
                          </a:solidFill>
                          <a:latin typeface="Calibri"/>
                          <a:ea typeface="Calibri"/>
                          <a:cs typeface="Calibri"/>
                          <a:sym typeface="Calibri"/>
                        </a:rPr>
                        <a:t>).</a:t>
                      </a:r>
                      <a:endParaRPr sz="100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1"/>
                  </a:ext>
                </a:extLst>
              </a:tr>
              <a:tr h="72242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FACTORS PROMOTING COLLUSIVE OLIGOPOLIES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Small no. of firms</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Similar costs</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High entry barriers</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Ineffective competition policy</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Consumer loyalty </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Consumer inertia.  </a:t>
                      </a:r>
                      <a:endParaRPr sz="1000" b="0" u="none" strike="noStrike"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2"/>
                  </a:ext>
                </a:extLst>
              </a:tr>
              <a:tr h="1875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EFFICENCY EVALUATION IN COLLUSIVE OLIGOPOLIES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Market NOT </a:t>
                      </a:r>
                      <a:r>
                        <a:rPr lang="en-GB" sz="1000" b="1" dirty="0">
                          <a:solidFill>
                            <a:schemeClr val="dk1"/>
                          </a:solidFill>
                          <a:latin typeface="Calibri"/>
                          <a:ea typeface="Calibri"/>
                          <a:cs typeface="Calibri"/>
                          <a:sym typeface="Calibri"/>
                        </a:rPr>
                        <a:t>ALLOCATIVE</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EFFICIENCY</a:t>
                      </a:r>
                      <a:r>
                        <a:rPr lang="en-GB" sz="1000" dirty="0">
                          <a:solidFill>
                            <a:schemeClr val="dk1"/>
                          </a:solidFill>
                          <a:latin typeface="Calibri"/>
                          <a:ea typeface="Calibri"/>
                          <a:cs typeface="Calibri"/>
                          <a:sym typeface="Calibri"/>
                        </a:rPr>
                        <a:t> – High price, low quantity. </a:t>
                      </a:r>
                      <a:endParaRPr dirty="0"/>
                    </a:p>
                    <a:p>
                      <a:pPr marL="0" marR="0" lvl="0" indent="0" algn="l" rtl="0">
                        <a:spcBef>
                          <a:spcPts val="0"/>
                        </a:spcBef>
                        <a:spcAft>
                          <a:spcPts val="0"/>
                        </a:spcAft>
                        <a:buNone/>
                      </a:pPr>
                      <a:r>
                        <a:rPr lang="en-GB" sz="1000" dirty="0">
                          <a:solidFill>
                            <a:schemeClr val="dk1"/>
                          </a:solidFill>
                          <a:latin typeface="Calibri"/>
                          <a:ea typeface="Calibri"/>
                          <a:cs typeface="Calibri"/>
                          <a:sym typeface="Calibri"/>
                        </a:rPr>
                        <a:t>NOT </a:t>
                      </a:r>
                      <a:r>
                        <a:rPr lang="en-GB" sz="1000" b="1" dirty="0">
                          <a:solidFill>
                            <a:schemeClr val="dk1"/>
                          </a:solidFill>
                          <a:latin typeface="Calibri"/>
                          <a:ea typeface="Calibri"/>
                          <a:cs typeface="Calibri"/>
                          <a:sym typeface="Calibri"/>
                        </a:rPr>
                        <a:t>PRODUCTIVELY</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dirty="0">
                          <a:solidFill>
                            <a:schemeClr val="dk1"/>
                          </a:solidFill>
                          <a:latin typeface="Calibri"/>
                          <a:ea typeface="Calibri"/>
                          <a:cs typeface="Calibri"/>
                          <a:sym typeface="Calibri"/>
                        </a:rPr>
                        <a:t>.</a:t>
                      </a:r>
                      <a:endParaRPr dirty="0"/>
                    </a:p>
                    <a:p>
                      <a:pPr marL="0" marR="0" lvl="0" indent="0" algn="l" rtl="0">
                        <a:spcBef>
                          <a:spcPts val="0"/>
                        </a:spcBef>
                        <a:spcAft>
                          <a:spcPts val="0"/>
                        </a:spcAft>
                        <a:buNone/>
                      </a:pPr>
                      <a:r>
                        <a:rPr lang="en-GB" sz="1000" dirty="0">
                          <a:solidFill>
                            <a:schemeClr val="dk1"/>
                          </a:solidFill>
                          <a:latin typeface="Calibri"/>
                          <a:ea typeface="Calibri"/>
                          <a:cs typeface="Calibri"/>
                          <a:sym typeface="Calibri"/>
                        </a:rPr>
                        <a:t>May achieve </a:t>
                      </a:r>
                      <a:r>
                        <a:rPr lang="en-GB" sz="1000" b="1" dirty="0">
                          <a:solidFill>
                            <a:schemeClr val="dk1"/>
                          </a:solidFill>
                          <a:latin typeface="Calibri"/>
                          <a:ea typeface="Calibri"/>
                          <a:cs typeface="Calibri"/>
                          <a:sym typeface="Calibri"/>
                        </a:rPr>
                        <a:t>DYNAMIC</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EFFICIENCY</a:t>
                      </a:r>
                      <a:r>
                        <a:rPr lang="en-GB" sz="1000" dirty="0">
                          <a:solidFill>
                            <a:schemeClr val="dk1"/>
                          </a:solidFill>
                          <a:latin typeface="Calibri"/>
                          <a:ea typeface="Calibri"/>
                          <a:cs typeface="Calibri"/>
                          <a:sym typeface="Calibri"/>
                        </a:rPr>
                        <a:t> due to </a:t>
                      </a:r>
                      <a:r>
                        <a:rPr lang="en-GB" sz="1000" b="1" dirty="0">
                          <a:solidFill>
                            <a:schemeClr val="dk1"/>
                          </a:solidFill>
                          <a:latin typeface="Calibri"/>
                          <a:ea typeface="Calibri"/>
                          <a:cs typeface="Calibri"/>
                          <a:sym typeface="Calibri"/>
                        </a:rPr>
                        <a:t>SUPERNORMAL</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PROFITS</a:t>
                      </a:r>
                      <a:r>
                        <a:rPr lang="en-GB" sz="1000" dirty="0">
                          <a:solidFill>
                            <a:schemeClr val="dk1"/>
                          </a:solidFill>
                          <a:latin typeface="Calibri"/>
                          <a:ea typeface="Calibri"/>
                          <a:cs typeface="Calibri"/>
                          <a:sym typeface="Calibri"/>
                        </a:rPr>
                        <a:t>. </a:t>
                      </a:r>
                      <a:endParaRPr dirty="0"/>
                    </a:p>
                  </a:txBody>
                  <a:tcPr marL="68575" marR="68575" marT="0" marB="0">
                    <a:solidFill>
                      <a:srgbClr val="F2F2F2"/>
                    </a:solidFill>
                  </a:tcPr>
                </a:tc>
                <a:extLst>
                  <a:ext uri="{0D108BD9-81ED-4DB2-BD59-A6C34878D82A}">
                    <a16:rowId xmlns:a16="http://schemas.microsoft.com/office/drawing/2014/main" val="10003"/>
                  </a:ext>
                </a:extLst>
              </a:tr>
            </a:tbl>
          </a:graphicData>
        </a:graphic>
      </p:graphicFrame>
      <p:graphicFrame>
        <p:nvGraphicFramePr>
          <p:cNvPr id="142" name="Shape 142"/>
          <p:cNvGraphicFramePr/>
          <p:nvPr/>
        </p:nvGraphicFramePr>
        <p:xfrm>
          <a:off x="6124075" y="0"/>
          <a:ext cx="6067925" cy="1631300"/>
        </p:xfrm>
        <a:graphic>
          <a:graphicData uri="http://schemas.openxmlformats.org/drawingml/2006/table">
            <a:tbl>
              <a:tblPr firstRow="1" firstCol="1" bandRow="1">
                <a:noFill/>
              </a:tblPr>
              <a:tblGrid>
                <a:gridCol w="1383625">
                  <a:extLst>
                    <a:ext uri="{9D8B030D-6E8A-4147-A177-3AD203B41FA5}">
                      <a16:colId xmlns:a16="http://schemas.microsoft.com/office/drawing/2014/main" val="20000"/>
                    </a:ext>
                  </a:extLst>
                </a:gridCol>
                <a:gridCol w="4684300">
                  <a:extLst>
                    <a:ext uri="{9D8B030D-6E8A-4147-A177-3AD203B41FA5}">
                      <a16:colId xmlns:a16="http://schemas.microsoft.com/office/drawing/2014/main" val="20001"/>
                    </a:ext>
                  </a:extLst>
                </a:gridCol>
              </a:tblGrid>
              <a:tr h="19272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GAME THEORY &amp; OLIGOPOLIES</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371775">
                <a:tc gridSpan="2">
                  <a:txBody>
                    <a:bodyPr/>
                    <a:lstStyle/>
                    <a:p>
                      <a:pPr marL="0" marR="0" lvl="0" indent="0" algn="l" rtl="0">
                        <a:spcBef>
                          <a:spcPts val="0"/>
                        </a:spcBef>
                        <a:spcAft>
                          <a:spcPts val="0"/>
                        </a:spcAft>
                        <a:buNone/>
                      </a:pPr>
                      <a:r>
                        <a:rPr lang="en-GB" sz="1000" b="0">
                          <a:solidFill>
                            <a:schemeClr val="dk1"/>
                          </a:solidFill>
                          <a:latin typeface="Calibri"/>
                          <a:ea typeface="Calibri"/>
                          <a:cs typeface="Calibri"/>
                          <a:sym typeface="Calibri"/>
                        </a:rPr>
                        <a:t>The study of strategic interaction where one player's decision depends on what the other player does. It</a:t>
                      </a:r>
                      <a:r>
                        <a:rPr lang="en-GB" sz="1000" b="0" i="0">
                          <a:solidFill>
                            <a:schemeClr val="dk1"/>
                          </a:solidFill>
                          <a:latin typeface="Calibri"/>
                          <a:ea typeface="Calibri"/>
                          <a:cs typeface="Calibri"/>
                          <a:sym typeface="Calibri"/>
                        </a:rPr>
                        <a:t> usually involves looking at events where the decisions of others have some influence on your own decisions.</a:t>
                      </a:r>
                      <a:endParaRPr sz="1000">
                        <a:solidFill>
                          <a:schemeClr val="dk1"/>
                        </a:solidFill>
                        <a:latin typeface="Calibri"/>
                        <a:ea typeface="Calibri"/>
                        <a:cs typeface="Calibri"/>
                        <a:sym typeface="Calibri"/>
                      </a:endParaRPr>
                    </a:p>
                  </a:txBody>
                  <a:tcPr marL="68575" marR="68575" marT="0" marB="0">
                    <a:solidFill>
                      <a:srgbClr val="F2F2F2"/>
                    </a:solidFill>
                  </a:tcPr>
                </a:tc>
                <a:tc hMerge="1">
                  <a:txBody>
                    <a:bodyPr/>
                    <a:lstStyle/>
                    <a:p>
                      <a:endParaRPr lang="en-US"/>
                    </a:p>
                  </a:txBody>
                  <a:tcPr/>
                </a:tc>
                <a:extLst>
                  <a:ext uri="{0D108BD9-81ED-4DB2-BD59-A6C34878D82A}">
                    <a16:rowId xmlns:a16="http://schemas.microsoft.com/office/drawing/2014/main" val="10001"/>
                  </a:ext>
                </a:extLst>
              </a:tr>
              <a:tr h="2163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DOMINANT STRATEGY </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a:t>Where a single strategy is best for a player irrespective of whatever strategy the other firm adopts</a:t>
                      </a:r>
                      <a:endParaRPr sz="1000" b="0" u="none" strike="noStrike">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2"/>
                  </a:ext>
                </a:extLst>
              </a:tr>
              <a:tr h="1875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NASH EQUILIBRIUM</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A stable state of a system involving the interaction of different participants, in which no participant can gain by a unilateral change of strategy if the strategies of the others remain unchanged.</a:t>
                      </a:r>
                      <a:endParaRPr sz="100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3"/>
                  </a:ext>
                </a:extLst>
              </a:tr>
              <a:tr h="187550">
                <a:tc gridSpan="2">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The following payoff matrix, highlights outcomes in both a competitive &amp; an overtly collusive </a:t>
                      </a:r>
                      <a:r>
                        <a:rPr lang="en-GB" sz="1000" b="0" dirty="0" err="1">
                          <a:solidFill>
                            <a:schemeClr val="dk1"/>
                          </a:solidFill>
                          <a:latin typeface="Calibri"/>
                          <a:ea typeface="Calibri"/>
                          <a:cs typeface="Calibri"/>
                          <a:sym typeface="Calibri"/>
                        </a:rPr>
                        <a:t>Olgiopoly</a:t>
                      </a:r>
                      <a:r>
                        <a:rPr lang="en-GB" sz="1000" b="0" dirty="0">
                          <a:solidFill>
                            <a:schemeClr val="dk1"/>
                          </a:solidFill>
                          <a:latin typeface="Calibri"/>
                          <a:ea typeface="Calibri"/>
                          <a:cs typeface="Calibri"/>
                          <a:sym typeface="Calibri"/>
                        </a:rPr>
                        <a:t>.  The competitive outcome is also a NASH EQUILIBRIUM. </a:t>
                      </a:r>
                      <a:endParaRPr sz="1000" b="0" dirty="0">
                        <a:solidFill>
                          <a:schemeClr val="dk1"/>
                        </a:solidFill>
                        <a:latin typeface="Calibri"/>
                        <a:ea typeface="Calibri"/>
                        <a:cs typeface="Calibri"/>
                        <a:sym typeface="Calibri"/>
                      </a:endParaRPr>
                    </a:p>
                  </a:txBody>
                  <a:tcPr marL="68575" marR="68575" marT="0" marB="0">
                    <a:solidFill>
                      <a:srgbClr val="DDEAF6"/>
                    </a:solidFill>
                  </a:tcPr>
                </a:tc>
                <a:tc hMerge="1">
                  <a:txBody>
                    <a:bodyPr/>
                    <a:lstStyle/>
                    <a:p>
                      <a:endParaRPr lang="en-US"/>
                    </a:p>
                  </a:txBody>
                  <a:tcPr/>
                </a:tc>
                <a:extLst>
                  <a:ext uri="{0D108BD9-81ED-4DB2-BD59-A6C34878D82A}">
                    <a16:rowId xmlns:a16="http://schemas.microsoft.com/office/drawing/2014/main" val="10004"/>
                  </a:ext>
                </a:extLst>
              </a:tr>
            </a:tbl>
          </a:graphicData>
        </a:graphic>
      </p:graphicFrame>
      <p:graphicFrame>
        <p:nvGraphicFramePr>
          <p:cNvPr id="143" name="Shape 143"/>
          <p:cNvGraphicFramePr/>
          <p:nvPr/>
        </p:nvGraphicFramePr>
        <p:xfrm>
          <a:off x="6482280" y="1671044"/>
          <a:ext cx="5267950" cy="502920"/>
        </p:xfrm>
        <a:graphic>
          <a:graphicData uri="http://schemas.openxmlformats.org/drawingml/2006/table">
            <a:tbl>
              <a:tblPr firstRow="1" firstCol="1" bandRow="1">
                <a:noFill/>
              </a:tblPr>
              <a:tblGrid>
                <a:gridCol w="1755775">
                  <a:extLst>
                    <a:ext uri="{9D8B030D-6E8A-4147-A177-3AD203B41FA5}">
                      <a16:colId xmlns:a16="http://schemas.microsoft.com/office/drawing/2014/main" val="20000"/>
                    </a:ext>
                  </a:extLst>
                </a:gridCol>
                <a:gridCol w="1755775">
                  <a:extLst>
                    <a:ext uri="{9D8B030D-6E8A-4147-A177-3AD203B41FA5}">
                      <a16:colId xmlns:a16="http://schemas.microsoft.com/office/drawing/2014/main" val="20001"/>
                    </a:ext>
                  </a:extLst>
                </a:gridCol>
                <a:gridCol w="1756400">
                  <a:extLst>
                    <a:ext uri="{9D8B030D-6E8A-4147-A177-3AD203B41FA5}">
                      <a16:colId xmlns:a16="http://schemas.microsoft.com/office/drawing/2014/main" val="20002"/>
                    </a:ext>
                  </a:extLst>
                </a:gridCol>
              </a:tblGrid>
              <a:tr h="139700">
                <a:tc>
                  <a:txBody>
                    <a:bodyPr/>
                    <a:lstStyle/>
                    <a:p>
                      <a:pPr marL="0" marR="0" lvl="0" indent="0" algn="l" rtl="0">
                        <a:spcBef>
                          <a:spcPts val="0"/>
                        </a:spcBef>
                        <a:spcAft>
                          <a:spcPts val="0"/>
                        </a:spcAft>
                        <a:buNone/>
                      </a:pPr>
                      <a:r>
                        <a:rPr lang="en-GB" sz="1100"/>
                        <a:t> </a:t>
                      </a:r>
                      <a:endParaRPr sz="1200">
                        <a:latin typeface="Times New Roman"/>
                        <a:ea typeface="Times New Roman"/>
                        <a:cs typeface="Times New Roman"/>
                        <a:sym typeface="Times New Roman"/>
                      </a:endParaRPr>
                    </a:p>
                  </a:txBody>
                  <a:tcPr marL="68575" marR="68575" marT="0" marB="0"/>
                </a:tc>
                <a:tc>
                  <a:txBody>
                    <a:bodyPr/>
                    <a:lstStyle/>
                    <a:p>
                      <a:pPr marL="0" marR="0" lvl="0" indent="0" algn="l" rtl="0">
                        <a:spcBef>
                          <a:spcPts val="0"/>
                        </a:spcBef>
                        <a:spcAft>
                          <a:spcPts val="0"/>
                        </a:spcAft>
                        <a:buNone/>
                      </a:pPr>
                      <a:r>
                        <a:rPr lang="en-GB" sz="1100"/>
                        <a:t>B. High Price</a:t>
                      </a:r>
                      <a:endParaRPr sz="1200">
                        <a:latin typeface="Times New Roman"/>
                        <a:ea typeface="Times New Roman"/>
                        <a:cs typeface="Times New Roman"/>
                        <a:sym typeface="Times New Roman"/>
                      </a:endParaRPr>
                    </a:p>
                  </a:txBody>
                  <a:tcPr marL="68575" marR="68575" marT="0" marB="0"/>
                </a:tc>
                <a:tc>
                  <a:txBody>
                    <a:bodyPr/>
                    <a:lstStyle/>
                    <a:p>
                      <a:pPr marL="0" marR="0" lvl="0" indent="0" algn="l" rtl="0">
                        <a:spcBef>
                          <a:spcPts val="0"/>
                        </a:spcBef>
                        <a:spcAft>
                          <a:spcPts val="0"/>
                        </a:spcAft>
                        <a:buNone/>
                      </a:pPr>
                      <a:r>
                        <a:rPr lang="en-GB" sz="1100"/>
                        <a:t>B. Unchanged Price</a:t>
                      </a:r>
                      <a:endParaRPr sz="1200">
                        <a:latin typeface="Times New Roman"/>
                        <a:ea typeface="Times New Roman"/>
                        <a:cs typeface="Times New Roman"/>
                        <a:sym typeface="Times New Roman"/>
                      </a:endParaRPr>
                    </a:p>
                  </a:txBody>
                  <a:tcPr marL="68575" marR="68575" marT="0" marB="0"/>
                </a:tc>
                <a:extLst>
                  <a:ext uri="{0D108BD9-81ED-4DB2-BD59-A6C34878D82A}">
                    <a16:rowId xmlns:a16="http://schemas.microsoft.com/office/drawing/2014/main" val="10000"/>
                  </a:ext>
                </a:extLst>
              </a:tr>
              <a:tr h="139700">
                <a:tc>
                  <a:txBody>
                    <a:bodyPr/>
                    <a:lstStyle/>
                    <a:p>
                      <a:pPr marL="342900" marR="0" lvl="0" indent="-342900" algn="l" rtl="0">
                        <a:spcBef>
                          <a:spcPts val="0"/>
                        </a:spcBef>
                        <a:spcAft>
                          <a:spcPts val="0"/>
                        </a:spcAft>
                        <a:buClr>
                          <a:schemeClr val="dk1"/>
                        </a:buClr>
                        <a:buSzPts val="1100"/>
                        <a:buFont typeface="Calibri"/>
                        <a:buAutoNum type="alphaUcPeriod"/>
                      </a:pPr>
                      <a:r>
                        <a:rPr lang="en-GB" sz="1100"/>
                        <a:t>High Price</a:t>
                      </a:r>
                      <a:endParaRPr sz="1200">
                        <a:latin typeface="Times New Roman"/>
                        <a:ea typeface="Times New Roman"/>
                        <a:cs typeface="Times New Roman"/>
                        <a:sym typeface="Times New Roman"/>
                      </a:endParaRPr>
                    </a:p>
                  </a:txBody>
                  <a:tcPr marL="68575" marR="68575" marT="0" marB="0"/>
                </a:tc>
                <a:tc>
                  <a:txBody>
                    <a:bodyPr/>
                    <a:lstStyle/>
                    <a:p>
                      <a:pPr marL="0" marR="0" lvl="0" indent="0" algn="l" rtl="0">
                        <a:spcBef>
                          <a:spcPts val="0"/>
                        </a:spcBef>
                        <a:spcAft>
                          <a:spcPts val="0"/>
                        </a:spcAft>
                        <a:buNone/>
                      </a:pPr>
                      <a:r>
                        <a:rPr lang="en-GB" sz="1100"/>
                        <a:t>A 10, B 10 </a:t>
                      </a:r>
                      <a:endParaRPr sz="1200">
                        <a:latin typeface="Times New Roman"/>
                        <a:ea typeface="Times New Roman"/>
                        <a:cs typeface="Times New Roman"/>
                        <a:sym typeface="Times New Roman"/>
                      </a:endParaRPr>
                    </a:p>
                  </a:txBody>
                  <a:tcPr marL="68575" marR="68575" marT="0" marB="0"/>
                </a:tc>
                <a:tc>
                  <a:txBody>
                    <a:bodyPr/>
                    <a:lstStyle/>
                    <a:p>
                      <a:pPr marL="0" marR="0" lvl="0" indent="0" algn="l" rtl="0">
                        <a:spcBef>
                          <a:spcPts val="0"/>
                        </a:spcBef>
                        <a:spcAft>
                          <a:spcPts val="0"/>
                        </a:spcAft>
                        <a:buNone/>
                      </a:pPr>
                      <a:r>
                        <a:rPr lang="en-GB" sz="1100"/>
                        <a:t>A -4, B12.</a:t>
                      </a:r>
                      <a:endParaRPr sz="1200">
                        <a:latin typeface="Times New Roman"/>
                        <a:ea typeface="Times New Roman"/>
                        <a:cs typeface="Times New Roman"/>
                        <a:sym typeface="Times New Roman"/>
                      </a:endParaRPr>
                    </a:p>
                  </a:txBody>
                  <a:tcPr marL="68575" marR="68575" marT="0" marB="0"/>
                </a:tc>
                <a:extLst>
                  <a:ext uri="{0D108BD9-81ED-4DB2-BD59-A6C34878D82A}">
                    <a16:rowId xmlns:a16="http://schemas.microsoft.com/office/drawing/2014/main" val="10001"/>
                  </a:ext>
                </a:extLst>
              </a:tr>
              <a:tr h="139700">
                <a:tc>
                  <a:txBody>
                    <a:bodyPr/>
                    <a:lstStyle/>
                    <a:p>
                      <a:pPr marL="342900" marR="0" lvl="0" indent="-342900" algn="l" rtl="0">
                        <a:spcBef>
                          <a:spcPts val="0"/>
                        </a:spcBef>
                        <a:spcAft>
                          <a:spcPts val="0"/>
                        </a:spcAft>
                        <a:buClr>
                          <a:schemeClr val="dk1"/>
                        </a:buClr>
                        <a:buSzPts val="1100"/>
                        <a:buFont typeface="Calibri"/>
                        <a:buAutoNum type="alphaUcPeriod"/>
                      </a:pPr>
                      <a:r>
                        <a:rPr lang="en-GB" sz="1100"/>
                        <a:t>Unchanged Price</a:t>
                      </a:r>
                      <a:endParaRPr sz="1200">
                        <a:latin typeface="Times New Roman"/>
                        <a:ea typeface="Times New Roman"/>
                        <a:cs typeface="Times New Roman"/>
                        <a:sym typeface="Times New Roman"/>
                      </a:endParaRPr>
                    </a:p>
                  </a:txBody>
                  <a:tcPr marL="68575" marR="68575" marT="0" marB="0"/>
                </a:tc>
                <a:tc>
                  <a:txBody>
                    <a:bodyPr/>
                    <a:lstStyle/>
                    <a:p>
                      <a:pPr marL="0" marR="0" lvl="0" indent="0" algn="l" rtl="0">
                        <a:spcBef>
                          <a:spcPts val="0"/>
                        </a:spcBef>
                        <a:spcAft>
                          <a:spcPts val="0"/>
                        </a:spcAft>
                        <a:buNone/>
                      </a:pPr>
                      <a:r>
                        <a:rPr lang="en-GB" sz="1100"/>
                        <a:t>A 12, B -4</a:t>
                      </a:r>
                      <a:endParaRPr sz="1200">
                        <a:latin typeface="Times New Roman"/>
                        <a:ea typeface="Times New Roman"/>
                        <a:cs typeface="Times New Roman"/>
                        <a:sym typeface="Times New Roman"/>
                      </a:endParaRPr>
                    </a:p>
                  </a:txBody>
                  <a:tcPr marL="68575" marR="68575" marT="0" marB="0"/>
                </a:tc>
                <a:tc>
                  <a:txBody>
                    <a:bodyPr/>
                    <a:lstStyle/>
                    <a:p>
                      <a:pPr marL="0" marR="0" lvl="0" indent="0" algn="l" rtl="0">
                        <a:spcBef>
                          <a:spcPts val="0"/>
                        </a:spcBef>
                        <a:spcAft>
                          <a:spcPts val="0"/>
                        </a:spcAft>
                        <a:buNone/>
                      </a:pPr>
                      <a:r>
                        <a:rPr lang="en-GB" sz="1100"/>
                        <a:t>A 4, B 4. </a:t>
                      </a:r>
                      <a:endParaRPr sz="1200">
                        <a:latin typeface="Times New Roman"/>
                        <a:ea typeface="Times New Roman"/>
                        <a:cs typeface="Times New Roman"/>
                        <a:sym typeface="Times New Roman"/>
                      </a:endParaRPr>
                    </a:p>
                  </a:txBody>
                  <a:tcPr marL="68575" marR="68575" marT="0" marB="0"/>
                </a:tc>
                <a:extLst>
                  <a:ext uri="{0D108BD9-81ED-4DB2-BD59-A6C34878D82A}">
                    <a16:rowId xmlns:a16="http://schemas.microsoft.com/office/drawing/2014/main" val="10002"/>
                  </a:ext>
                </a:extLst>
              </a:tr>
            </a:tbl>
          </a:graphicData>
        </a:graphic>
      </p:graphicFrame>
      <p:pic>
        <p:nvPicPr>
          <p:cNvPr id="144" name="Shape 144"/>
          <p:cNvPicPr preferRelativeResize="0"/>
          <p:nvPr/>
        </p:nvPicPr>
        <p:blipFill rotWithShape="1">
          <a:blip r:embed="rId3">
            <a:alphaModFix/>
          </a:blip>
          <a:srcRect/>
          <a:stretch/>
        </p:blipFill>
        <p:spPr>
          <a:xfrm>
            <a:off x="6110922" y="4635500"/>
            <a:ext cx="1775778" cy="2222500"/>
          </a:xfrm>
          <a:prstGeom prst="rect">
            <a:avLst/>
          </a:prstGeom>
          <a:noFill/>
          <a:ln>
            <a:noFill/>
          </a:ln>
        </p:spPr>
      </p:pic>
      <p:pic>
        <p:nvPicPr>
          <p:cNvPr id="145" name="Shape 145" descr="http://1.bp.blogspot.com/-jgfWzyD6i0A/UI4jXo_KSLI/AAAAAAAAAA8/GmvHUwvMceg/s1600/b.jpg"/>
          <p:cNvPicPr preferRelativeResize="0"/>
          <p:nvPr/>
        </p:nvPicPr>
        <p:blipFill rotWithShape="1">
          <a:blip r:embed="rId4">
            <a:alphaModFix/>
          </a:blip>
          <a:srcRect/>
          <a:stretch/>
        </p:blipFill>
        <p:spPr>
          <a:xfrm>
            <a:off x="7886700" y="4635500"/>
            <a:ext cx="2628900" cy="2222500"/>
          </a:xfrm>
          <a:prstGeom prst="rect">
            <a:avLst/>
          </a:prstGeom>
          <a:noFill/>
          <a:ln>
            <a:noFill/>
          </a:ln>
        </p:spPr>
      </p:pic>
      <p:pic>
        <p:nvPicPr>
          <p:cNvPr id="146" name="Shape 146"/>
          <p:cNvPicPr preferRelativeResize="0"/>
          <p:nvPr/>
        </p:nvPicPr>
        <p:blipFill rotWithShape="1">
          <a:blip r:embed="rId5">
            <a:alphaModFix/>
          </a:blip>
          <a:srcRect/>
          <a:stretch/>
        </p:blipFill>
        <p:spPr>
          <a:xfrm>
            <a:off x="10515600" y="4432300"/>
            <a:ext cx="1676400" cy="2519362"/>
          </a:xfrm>
          <a:prstGeom prst="rect">
            <a:avLst/>
          </a:prstGeom>
          <a:noFill/>
          <a:ln>
            <a:noFill/>
          </a:ln>
        </p:spPr>
      </p:pic>
    </p:spTree>
    <p:extLst>
      <p:ext uri="{BB962C8B-B14F-4D97-AF65-F5344CB8AC3E}">
        <p14:creationId xmlns:p14="http://schemas.microsoft.com/office/powerpoint/2010/main" val="3994839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150"/>
        <p:cNvGrpSpPr/>
        <p:nvPr/>
      </p:nvGrpSpPr>
      <p:grpSpPr>
        <a:xfrm>
          <a:off x="0" y="0"/>
          <a:ext cx="0" cy="0"/>
          <a:chOff x="0" y="0"/>
          <a:chExt cx="0" cy="0"/>
        </a:xfrm>
      </p:grpSpPr>
      <p:graphicFrame>
        <p:nvGraphicFramePr>
          <p:cNvPr id="151" name="Shape 151"/>
          <p:cNvGraphicFramePr/>
          <p:nvPr/>
        </p:nvGraphicFramePr>
        <p:xfrm>
          <a:off x="118606" y="142975"/>
          <a:ext cx="4663450" cy="5994475"/>
        </p:xfrm>
        <a:graphic>
          <a:graphicData uri="http://schemas.openxmlformats.org/drawingml/2006/table">
            <a:tbl>
              <a:tblPr firstRow="1" firstCol="1" bandRow="1">
                <a:noFill/>
              </a:tblPr>
              <a:tblGrid>
                <a:gridCol w="1156825">
                  <a:extLst>
                    <a:ext uri="{9D8B030D-6E8A-4147-A177-3AD203B41FA5}">
                      <a16:colId xmlns:a16="http://schemas.microsoft.com/office/drawing/2014/main" val="20000"/>
                    </a:ext>
                  </a:extLst>
                </a:gridCol>
                <a:gridCol w="3506625">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MONOPOLISTIC COMPETITION</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203275">
                <a:tc gridSpan="2">
                  <a:txBody>
                    <a:bodyPr/>
                    <a:lstStyle/>
                    <a:p>
                      <a:pPr marL="0" marR="0" lvl="0" indent="0" algn="l" rtl="0">
                        <a:spcBef>
                          <a:spcPts val="0"/>
                        </a:spcBef>
                        <a:spcAft>
                          <a:spcPts val="0"/>
                        </a:spcAft>
                        <a:buNone/>
                      </a:pPr>
                      <a:r>
                        <a:rPr lang="en-GB" sz="1000" b="0">
                          <a:solidFill>
                            <a:schemeClr val="dk1"/>
                          </a:solidFill>
                          <a:latin typeface="Calibri"/>
                          <a:ea typeface="Calibri"/>
                          <a:cs typeface="Calibri"/>
                          <a:sym typeface="Calibri"/>
                        </a:rPr>
                        <a:t>These firms combine elements of monopoly &amp; competitive markets.  There are low barriers to entry &amp; exit but where firms will differentiate their products. </a:t>
                      </a:r>
                      <a:endParaRPr sz="1000" b="0">
                        <a:solidFill>
                          <a:schemeClr val="dk1"/>
                        </a:solidFill>
                        <a:latin typeface="Calibri"/>
                        <a:ea typeface="Calibri"/>
                        <a:cs typeface="Calibri"/>
                        <a:sym typeface="Calibri"/>
                      </a:endParaRPr>
                    </a:p>
                  </a:txBody>
                  <a:tcPr marL="68575" marR="68575" marT="0" marB="0">
                    <a:solidFill>
                      <a:srgbClr val="F2F2F2"/>
                    </a:solidFill>
                  </a:tcPr>
                </a:tc>
                <a:tc hMerge="1">
                  <a:txBody>
                    <a:bodyPr/>
                    <a:lstStyle/>
                    <a:p>
                      <a:endParaRPr lang="en-US"/>
                    </a:p>
                  </a:txBody>
                  <a:tcPr/>
                </a:tc>
                <a:extLst>
                  <a:ext uri="{0D108BD9-81ED-4DB2-BD59-A6C34878D82A}">
                    <a16:rowId xmlns:a16="http://schemas.microsoft.com/office/drawing/2014/main" val="10001"/>
                  </a:ext>
                </a:extLst>
              </a:tr>
              <a:tr h="36570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ASSUMPTIONS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342900" marR="0" lvl="0" indent="-3429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Product Differentiation. Monopolistic firms sell products that have non-price differences. </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    Many firms. </a:t>
                      </a:r>
                      <a:endParaRPr/>
                    </a:p>
                    <a:p>
                      <a:pPr marL="342900" marR="0" lvl="0" indent="-3429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Freedom of Entry and Exit. (Low barriers to entry &amp; exit).</a:t>
                      </a:r>
                      <a:endParaRPr sz="1000" b="0" i="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Price makers</a:t>
                      </a:r>
                      <a:endParaRPr sz="1000" b="0" i="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Imperfect information</a:t>
                      </a:r>
                      <a:endParaRPr/>
                    </a:p>
                  </a:txBody>
                  <a:tcPr marL="68575" marR="68575" marT="0" marB="0">
                    <a:solidFill>
                      <a:srgbClr val="DDEAF6"/>
                    </a:solidFill>
                  </a:tcPr>
                </a:tc>
                <a:extLst>
                  <a:ext uri="{0D108BD9-81ED-4DB2-BD59-A6C34878D82A}">
                    <a16:rowId xmlns:a16="http://schemas.microsoft.com/office/drawing/2014/main" val="10002"/>
                  </a:ext>
                </a:extLst>
              </a:tr>
              <a:tr h="3462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EFFICIENCY ANALYSIS </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a:ea typeface="Calibri"/>
                          <a:cs typeface="Calibri"/>
                          <a:sym typeface="Calibri"/>
                        </a:rPr>
                        <a:t>NOT </a:t>
                      </a:r>
                      <a:r>
                        <a:rPr lang="en-GB" sz="1000" b="1" dirty="0">
                          <a:solidFill>
                            <a:schemeClr val="dk1"/>
                          </a:solidFill>
                          <a:latin typeface="Calibri"/>
                          <a:ea typeface="Calibri"/>
                          <a:cs typeface="Calibri"/>
                          <a:sym typeface="Calibri"/>
                        </a:rPr>
                        <a:t>ALLOCATIVELY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or </a:t>
                      </a:r>
                      <a:r>
                        <a:rPr lang="en-GB" sz="1000" b="1" dirty="0">
                          <a:solidFill>
                            <a:schemeClr val="dk1"/>
                          </a:solidFill>
                          <a:latin typeface="Calibri"/>
                          <a:ea typeface="Calibri"/>
                          <a:cs typeface="Calibri"/>
                          <a:sym typeface="Calibri"/>
                        </a:rPr>
                        <a:t>PRODUCTIVELY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DWL</a:t>
                      </a:r>
                      <a:r>
                        <a:rPr lang="en-GB" sz="1000" b="0" dirty="0">
                          <a:solidFill>
                            <a:schemeClr val="dk1"/>
                          </a:solidFill>
                          <a:latin typeface="Calibri"/>
                          <a:ea typeface="Calibri"/>
                          <a:cs typeface="Calibri"/>
                          <a:sym typeface="Calibri"/>
                        </a:rPr>
                        <a:t> Present. Not </a:t>
                      </a:r>
                      <a:r>
                        <a:rPr lang="en-GB" sz="1000" b="1" dirty="0">
                          <a:solidFill>
                            <a:schemeClr val="dk1"/>
                          </a:solidFill>
                          <a:latin typeface="Calibri"/>
                          <a:ea typeface="Calibri"/>
                          <a:cs typeface="Calibri"/>
                          <a:sym typeface="Calibri"/>
                        </a:rPr>
                        <a:t>DYNAMICALLY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due to </a:t>
                      </a:r>
                      <a:r>
                        <a:rPr lang="en-GB" sz="1000" b="1" dirty="0">
                          <a:solidFill>
                            <a:schemeClr val="dk1"/>
                          </a:solidFill>
                          <a:latin typeface="Calibri"/>
                          <a:ea typeface="Calibri"/>
                          <a:cs typeface="Calibri"/>
                          <a:sym typeface="Calibri"/>
                        </a:rPr>
                        <a:t>NO</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SUPERNORMAL</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PROFITS</a:t>
                      </a:r>
                      <a:r>
                        <a:rPr lang="en-GB" sz="1000" b="0" dirty="0">
                          <a:solidFill>
                            <a:schemeClr val="dk1"/>
                          </a:solidFill>
                          <a:latin typeface="Calibri"/>
                          <a:ea typeface="Calibri"/>
                          <a:cs typeface="Calibri"/>
                          <a:sym typeface="Calibri"/>
                        </a:rPr>
                        <a:t>. </a:t>
                      </a:r>
                      <a:endParaRPr sz="10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3"/>
                  </a:ext>
                </a:extLst>
              </a:tr>
              <a:tr h="3462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SR Vs LR</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a:solidFill>
                            <a:schemeClr val="dk1"/>
                          </a:solidFill>
                          <a:latin typeface="Calibri"/>
                          <a:ea typeface="Calibri"/>
                          <a:cs typeface="Calibri"/>
                          <a:sym typeface="Calibri"/>
                        </a:rPr>
                        <a:t>It is possible to achieve </a:t>
                      </a:r>
                      <a:r>
                        <a:rPr lang="en-GB" sz="1000" b="1">
                          <a:solidFill>
                            <a:schemeClr val="dk1"/>
                          </a:solidFill>
                          <a:latin typeface="Calibri"/>
                          <a:ea typeface="Calibri"/>
                          <a:cs typeface="Calibri"/>
                          <a:sym typeface="Calibri"/>
                        </a:rPr>
                        <a:t>SUPERNORMAL PROFITS</a:t>
                      </a:r>
                      <a:r>
                        <a:rPr lang="en-GB" sz="1000" b="0">
                          <a:solidFill>
                            <a:schemeClr val="dk1"/>
                          </a:solidFill>
                          <a:latin typeface="Calibri"/>
                          <a:ea typeface="Calibri"/>
                          <a:cs typeface="Calibri"/>
                          <a:sym typeface="Calibri"/>
                        </a:rPr>
                        <a:t> in the </a:t>
                      </a:r>
                      <a:r>
                        <a:rPr lang="en-GB" sz="1000" b="1">
                          <a:solidFill>
                            <a:schemeClr val="dk1"/>
                          </a:solidFill>
                          <a:latin typeface="Calibri"/>
                          <a:ea typeface="Calibri"/>
                          <a:cs typeface="Calibri"/>
                          <a:sym typeface="Calibri"/>
                        </a:rPr>
                        <a:t>SHORT RUN</a:t>
                      </a:r>
                      <a:r>
                        <a:rPr lang="en-GB" sz="1000" b="0">
                          <a:solidFill>
                            <a:schemeClr val="dk1"/>
                          </a:solidFill>
                          <a:latin typeface="Calibri"/>
                          <a:ea typeface="Calibri"/>
                          <a:cs typeface="Calibri"/>
                          <a:sym typeface="Calibri"/>
                        </a:rPr>
                        <a:t>.  In the </a:t>
                      </a:r>
                      <a:r>
                        <a:rPr lang="en-GB" sz="1000" b="1">
                          <a:solidFill>
                            <a:schemeClr val="dk1"/>
                          </a:solidFill>
                          <a:latin typeface="Calibri"/>
                          <a:ea typeface="Calibri"/>
                          <a:cs typeface="Calibri"/>
                          <a:sym typeface="Calibri"/>
                        </a:rPr>
                        <a:t>LONG RUN, </a:t>
                      </a:r>
                      <a:r>
                        <a:rPr lang="en-GB" sz="1000" b="0">
                          <a:solidFill>
                            <a:schemeClr val="dk1"/>
                          </a:solidFill>
                          <a:latin typeface="Calibri"/>
                          <a:ea typeface="Calibri"/>
                          <a:cs typeface="Calibri"/>
                          <a:sym typeface="Calibri"/>
                        </a:rPr>
                        <a:t>the low barriers to entry mean that new firms will enter &amp; revenues will fall.  Consequently, most monopolistic firms will make </a:t>
                      </a:r>
                      <a:r>
                        <a:rPr lang="en-GB" sz="1000" b="1">
                          <a:solidFill>
                            <a:schemeClr val="dk1"/>
                          </a:solidFill>
                          <a:latin typeface="Calibri"/>
                          <a:ea typeface="Calibri"/>
                          <a:cs typeface="Calibri"/>
                          <a:sym typeface="Calibri"/>
                        </a:rPr>
                        <a:t>NORMAL PROFITS </a:t>
                      </a:r>
                      <a:r>
                        <a:rPr lang="en-GB" sz="1000" b="0">
                          <a:solidFill>
                            <a:schemeClr val="dk1"/>
                          </a:solidFill>
                          <a:latin typeface="Calibri"/>
                          <a:ea typeface="Calibri"/>
                          <a:cs typeface="Calibri"/>
                          <a:sym typeface="Calibri"/>
                        </a:rPr>
                        <a:t>in the </a:t>
                      </a:r>
                      <a:r>
                        <a:rPr lang="en-GB" sz="1000" b="1">
                          <a:solidFill>
                            <a:schemeClr val="dk1"/>
                          </a:solidFill>
                          <a:latin typeface="Calibri"/>
                          <a:ea typeface="Calibri"/>
                          <a:cs typeface="Calibri"/>
                          <a:sym typeface="Calibri"/>
                        </a:rPr>
                        <a:t>LONG</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RUN.</a:t>
                      </a:r>
                      <a:endParaRPr sz="1000" b="1">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4"/>
                  </a:ext>
                </a:extLst>
              </a:tr>
              <a:tr h="3462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ANALYSIS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i="0">
                          <a:solidFill>
                            <a:schemeClr val="dk1"/>
                          </a:solidFill>
                          <a:latin typeface="Calibri"/>
                          <a:ea typeface="Calibri"/>
                          <a:cs typeface="Calibri"/>
                          <a:sym typeface="Calibri"/>
                        </a:rPr>
                        <a:t>How the building of a brand &amp; associated promotion costs lead to higher price levels for consumers.  Yet the brand can </a:t>
                      </a:r>
                      <a:endParaRPr sz="1000" i="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i="0">
                          <a:solidFill>
                            <a:schemeClr val="dk1"/>
                          </a:solidFill>
                          <a:latin typeface="Calibri"/>
                          <a:ea typeface="Calibri"/>
                          <a:cs typeface="Calibri"/>
                          <a:sym typeface="Calibri"/>
                        </a:rPr>
                        <a:t>That the area of deadweight economic loss reflects excess capacity of the firm. </a:t>
                      </a:r>
                      <a:endParaRPr sz="1000" i="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i="0">
                          <a:solidFill>
                            <a:schemeClr val="dk1"/>
                          </a:solidFill>
                          <a:latin typeface="Calibri"/>
                          <a:ea typeface="Calibri"/>
                          <a:cs typeface="Calibri"/>
                          <a:sym typeface="Calibri"/>
                        </a:rPr>
                        <a:t>How supernormal profits will be competed away via the entry of other firms resulting ultimately in a ‘tangential’ normal profit position. </a:t>
                      </a:r>
                      <a:endParaRPr sz="1000" i="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i="0">
                          <a:solidFill>
                            <a:schemeClr val="dk1"/>
                          </a:solidFill>
                          <a:latin typeface="Calibri"/>
                          <a:ea typeface="Calibri"/>
                          <a:cs typeface="Calibri"/>
                          <a:sym typeface="Calibri"/>
                        </a:rPr>
                        <a:t>Within the analysis, yet leading into definite</a:t>
                      </a:r>
                      <a:br>
                        <a:rPr lang="en-GB" sz="1000" i="0">
                          <a:solidFill>
                            <a:schemeClr val="dk1"/>
                          </a:solidFill>
                          <a:latin typeface="Calibri"/>
                          <a:ea typeface="Calibri"/>
                          <a:cs typeface="Calibri"/>
                          <a:sym typeface="Calibri"/>
                        </a:rPr>
                      </a:br>
                      <a:r>
                        <a:rPr lang="en-GB" sz="1000" i="0">
                          <a:solidFill>
                            <a:schemeClr val="dk1"/>
                          </a:solidFill>
                          <a:latin typeface="Calibri"/>
                          <a:ea typeface="Calibri"/>
                          <a:cs typeface="Calibri"/>
                          <a:sym typeface="Calibri"/>
                        </a:rPr>
                        <a:t>evaluation, may be a discussion as to whether supernormal profits must necessarily be against</a:t>
                      </a:r>
                      <a:br>
                        <a:rPr lang="en-GB" sz="1000" i="0">
                          <a:solidFill>
                            <a:schemeClr val="dk1"/>
                          </a:solidFill>
                          <a:latin typeface="Calibri"/>
                          <a:ea typeface="Calibri"/>
                          <a:cs typeface="Calibri"/>
                          <a:sym typeface="Calibri"/>
                        </a:rPr>
                      </a:br>
                      <a:r>
                        <a:rPr lang="en-GB" sz="1000" i="0">
                          <a:solidFill>
                            <a:schemeClr val="dk1"/>
                          </a:solidFill>
                          <a:latin typeface="Calibri"/>
                          <a:ea typeface="Calibri"/>
                          <a:cs typeface="Calibri"/>
                          <a:sym typeface="Calibri"/>
                        </a:rPr>
                        <a:t>the best interests of consumers.</a:t>
                      </a:r>
                      <a:endParaRPr sz="1000" b="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5"/>
                  </a:ext>
                </a:extLst>
              </a:tr>
              <a:tr h="3462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EVALUATION</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i="0" dirty="0">
                          <a:solidFill>
                            <a:schemeClr val="dk1"/>
                          </a:solidFill>
                          <a:latin typeface="Calibri"/>
                          <a:ea typeface="Calibri"/>
                          <a:cs typeface="Calibri"/>
                          <a:sym typeface="Calibri"/>
                        </a:rPr>
                        <a:t>Why is product differentiation important?</a:t>
                      </a:r>
                      <a:br>
                        <a:rPr lang="en-GB" sz="1000" i="0" dirty="0">
                          <a:solidFill>
                            <a:schemeClr val="dk1"/>
                          </a:solidFill>
                          <a:latin typeface="Calibri"/>
                          <a:ea typeface="Calibri"/>
                          <a:cs typeface="Calibri"/>
                          <a:sym typeface="Calibri"/>
                        </a:rPr>
                      </a:br>
                      <a:r>
                        <a:rPr lang="en-GB" sz="1000" i="0" dirty="0">
                          <a:solidFill>
                            <a:schemeClr val="dk1"/>
                          </a:solidFill>
                          <a:latin typeface="Calibri"/>
                          <a:ea typeface="Calibri"/>
                          <a:cs typeface="Calibri"/>
                          <a:sym typeface="Calibri"/>
                        </a:rPr>
                        <a:t>• The issue concerning whether a monopolist will not use supernormal profits to fund research and development etc./exploit economies of scale etc. and hence might actually be better for consumers?</a:t>
                      </a:r>
                      <a:br>
                        <a:rPr lang="en-GB" sz="1000" i="0" dirty="0">
                          <a:solidFill>
                            <a:schemeClr val="dk1"/>
                          </a:solidFill>
                          <a:latin typeface="Calibri"/>
                          <a:ea typeface="Calibri"/>
                          <a:cs typeface="Calibri"/>
                          <a:sym typeface="Calibri"/>
                        </a:rPr>
                      </a:br>
                      <a:r>
                        <a:rPr lang="en-GB" sz="1000" i="0" dirty="0">
                          <a:solidFill>
                            <a:schemeClr val="dk1"/>
                          </a:solidFill>
                          <a:latin typeface="Calibri"/>
                          <a:ea typeface="Calibri"/>
                          <a:cs typeface="Calibri"/>
                          <a:sym typeface="Calibri"/>
                        </a:rPr>
                        <a:t>• How monopolistic competition is not a feasible market form in certain circumstances – for example, with ‘natural monopolies’.</a:t>
                      </a:r>
                      <a:br>
                        <a:rPr lang="en-GB" sz="1000" i="0" dirty="0">
                          <a:solidFill>
                            <a:schemeClr val="dk1"/>
                          </a:solidFill>
                          <a:latin typeface="Calibri"/>
                          <a:ea typeface="Calibri"/>
                          <a:cs typeface="Calibri"/>
                          <a:sym typeface="Calibri"/>
                        </a:rPr>
                      </a:br>
                      <a:r>
                        <a:rPr lang="en-GB" sz="1000" i="0" dirty="0">
                          <a:solidFill>
                            <a:schemeClr val="dk1"/>
                          </a:solidFill>
                          <a:latin typeface="Calibri"/>
                          <a:ea typeface="Calibri"/>
                          <a:cs typeface="Calibri"/>
                          <a:sym typeface="Calibri"/>
                        </a:rPr>
                        <a:t>• How advertising used to try to convince consumers that there are differences between products might be a waste of scarce resources due, in reality, to the extreme similarities between them.</a:t>
                      </a:r>
                      <a:endParaRPr sz="1000" b="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6"/>
                  </a:ext>
                </a:extLst>
              </a:tr>
            </a:tbl>
          </a:graphicData>
        </a:graphic>
      </p:graphicFrame>
      <p:pic>
        <p:nvPicPr>
          <p:cNvPr id="152" name="Shape 152"/>
          <p:cNvPicPr preferRelativeResize="0"/>
          <p:nvPr/>
        </p:nvPicPr>
        <p:blipFill rotWithShape="1">
          <a:blip r:embed="rId3">
            <a:alphaModFix/>
          </a:blip>
          <a:srcRect/>
          <a:stretch/>
        </p:blipFill>
        <p:spPr>
          <a:xfrm>
            <a:off x="5086349" y="258204"/>
            <a:ext cx="2933700" cy="3524250"/>
          </a:xfrm>
          <a:prstGeom prst="rect">
            <a:avLst/>
          </a:prstGeom>
          <a:noFill/>
          <a:ln>
            <a:noFill/>
          </a:ln>
        </p:spPr>
      </p:pic>
      <p:pic>
        <p:nvPicPr>
          <p:cNvPr id="153" name="Shape 153"/>
          <p:cNvPicPr preferRelativeResize="0"/>
          <p:nvPr/>
        </p:nvPicPr>
        <p:blipFill rotWithShape="1">
          <a:blip r:embed="rId4">
            <a:alphaModFix/>
          </a:blip>
          <a:srcRect/>
          <a:stretch/>
        </p:blipFill>
        <p:spPr>
          <a:xfrm>
            <a:off x="8699285" y="141330"/>
            <a:ext cx="2924175" cy="3486150"/>
          </a:xfrm>
          <a:prstGeom prst="rect">
            <a:avLst/>
          </a:prstGeom>
          <a:noFill/>
          <a:ln>
            <a:noFill/>
          </a:ln>
        </p:spPr>
      </p:pic>
      <p:graphicFrame>
        <p:nvGraphicFramePr>
          <p:cNvPr id="5" name="Shape 138"/>
          <p:cNvGraphicFramePr/>
          <p:nvPr/>
        </p:nvGraphicFramePr>
        <p:xfrm>
          <a:off x="5234808" y="4025854"/>
          <a:ext cx="2532337" cy="1514921"/>
        </p:xfrm>
        <a:graphic>
          <a:graphicData uri="http://schemas.openxmlformats.org/drawingml/2006/table">
            <a:tbl>
              <a:tblPr firstRow="1" firstCol="1" bandRow="1">
                <a:noFill/>
              </a:tblPr>
              <a:tblGrid>
                <a:gridCol w="2532337">
                  <a:extLst>
                    <a:ext uri="{9D8B030D-6E8A-4147-A177-3AD203B41FA5}">
                      <a16:colId xmlns:a16="http://schemas.microsoft.com/office/drawing/2014/main" val="20000"/>
                    </a:ext>
                  </a:extLst>
                </a:gridCol>
              </a:tblGrid>
              <a:tr h="189041">
                <a:tc>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REGULATING</a:t>
                      </a:r>
                      <a:r>
                        <a:rPr lang="en-GB" sz="1000" b="1" baseline="0" dirty="0">
                          <a:solidFill>
                            <a:schemeClr val="bg1"/>
                          </a:solidFill>
                          <a:latin typeface="Calibri"/>
                          <a:ea typeface="Calibri"/>
                          <a:cs typeface="Calibri"/>
                          <a:sym typeface="Calibri"/>
                        </a:rPr>
                        <a:t> A MONOPOLY</a:t>
                      </a:r>
                      <a:endParaRPr sz="1000" b="1" dirty="0">
                        <a:solidFill>
                          <a:schemeClr val="bg1"/>
                        </a:solidFill>
                        <a:latin typeface="Calibri"/>
                        <a:ea typeface="Calibri"/>
                        <a:cs typeface="Calibri"/>
                        <a:sym typeface="Calibri"/>
                      </a:endParaRPr>
                    </a:p>
                  </a:txBody>
                  <a:tcPr marL="68575" marR="68575" marT="0" marB="0">
                    <a:lnB w="12700" cap="flat" cmpd="sng" algn="ctr">
                      <a:solidFill>
                        <a:schemeClr val="tx1"/>
                      </a:solidFill>
                      <a:prstDash val="solid"/>
                      <a:round/>
                      <a:headEnd type="none" w="med" len="med"/>
                      <a:tailEnd type="none" w="med" len="med"/>
                    </a:lnB>
                    <a:solidFill>
                      <a:schemeClr val="dk1"/>
                    </a:solidFill>
                  </a:tcPr>
                </a:tc>
                <a:extLst>
                  <a:ext uri="{0D108BD9-81ED-4DB2-BD59-A6C34878D82A}">
                    <a16:rowId xmlns:a16="http://schemas.microsoft.com/office/drawing/2014/main" val="10000"/>
                  </a:ext>
                </a:extLst>
              </a:tr>
              <a:tr h="1300535">
                <a:tc>
                  <a:txBody>
                    <a:bodyPr/>
                    <a:lstStyle/>
                    <a:p>
                      <a:pPr marL="0" marR="0" lvl="0" indent="0" algn="l" rtl="0">
                        <a:spcBef>
                          <a:spcPts val="0"/>
                        </a:spcBef>
                        <a:spcAft>
                          <a:spcPts val="0"/>
                        </a:spcAft>
                        <a:buNone/>
                      </a:pPr>
                      <a:r>
                        <a:rPr lang="en-GB" sz="1100" dirty="0">
                          <a:solidFill>
                            <a:schemeClr val="tx1"/>
                          </a:solidFill>
                        </a:rPr>
                        <a:t>Taxes</a:t>
                      </a:r>
                    </a:p>
                    <a:p>
                      <a:pPr marL="0" marR="0" lvl="0" indent="0" algn="l" rtl="0">
                        <a:spcBef>
                          <a:spcPts val="0"/>
                        </a:spcBef>
                        <a:spcAft>
                          <a:spcPts val="0"/>
                        </a:spcAft>
                        <a:buNone/>
                      </a:pPr>
                      <a:r>
                        <a:rPr lang="en-GB" sz="1100" dirty="0">
                          <a:solidFill>
                            <a:schemeClr val="tx1"/>
                          </a:solidFill>
                        </a:rPr>
                        <a:t>Subsidies</a:t>
                      </a:r>
                    </a:p>
                    <a:p>
                      <a:pPr marL="0" marR="0" lvl="0" indent="0" algn="l" rtl="0">
                        <a:spcBef>
                          <a:spcPts val="0"/>
                        </a:spcBef>
                        <a:spcAft>
                          <a:spcPts val="0"/>
                        </a:spcAft>
                        <a:buNone/>
                      </a:pPr>
                      <a:r>
                        <a:rPr lang="en-GB" sz="1100" dirty="0">
                          <a:solidFill>
                            <a:schemeClr val="tx1"/>
                          </a:solidFill>
                        </a:rPr>
                        <a:t>Price</a:t>
                      </a:r>
                      <a:r>
                        <a:rPr lang="en-GB" sz="1100" baseline="0" dirty="0">
                          <a:solidFill>
                            <a:schemeClr val="tx1"/>
                          </a:solidFill>
                        </a:rPr>
                        <a:t> controls</a:t>
                      </a:r>
                    </a:p>
                    <a:p>
                      <a:pPr marL="0" marR="0" lvl="0" indent="0" algn="l" rtl="0">
                        <a:spcBef>
                          <a:spcPts val="0"/>
                        </a:spcBef>
                        <a:spcAft>
                          <a:spcPts val="0"/>
                        </a:spcAft>
                        <a:buNone/>
                      </a:pPr>
                      <a:r>
                        <a:rPr lang="en-GB" sz="1100" baseline="0" dirty="0">
                          <a:solidFill>
                            <a:schemeClr val="tx1"/>
                          </a:solidFill>
                        </a:rPr>
                        <a:t>Privatisation &amp; deregulation</a:t>
                      </a:r>
                    </a:p>
                    <a:p>
                      <a:pPr marL="0" marR="0" lvl="0" indent="0" algn="l" rtl="0">
                        <a:spcBef>
                          <a:spcPts val="0"/>
                        </a:spcBef>
                        <a:spcAft>
                          <a:spcPts val="0"/>
                        </a:spcAft>
                        <a:buNone/>
                      </a:pPr>
                      <a:r>
                        <a:rPr lang="en-GB" sz="1100" baseline="0" dirty="0">
                          <a:solidFill>
                            <a:schemeClr val="tx1"/>
                          </a:solidFill>
                        </a:rPr>
                        <a:t>Breaking up the monopolist</a:t>
                      </a:r>
                    </a:p>
                    <a:p>
                      <a:pPr marL="0" marR="0" lvl="0" indent="0" algn="l" rtl="0">
                        <a:spcBef>
                          <a:spcPts val="0"/>
                        </a:spcBef>
                        <a:spcAft>
                          <a:spcPts val="0"/>
                        </a:spcAft>
                        <a:buNone/>
                      </a:pPr>
                      <a:r>
                        <a:rPr lang="en-GB" sz="1100" baseline="0" dirty="0">
                          <a:solidFill>
                            <a:schemeClr val="tx1"/>
                          </a:solidFill>
                        </a:rPr>
                        <a:t>Reducing entry barriers</a:t>
                      </a:r>
                    </a:p>
                    <a:p>
                      <a:pPr marL="0" marR="0" lvl="0" indent="0" algn="l" rtl="0">
                        <a:spcBef>
                          <a:spcPts val="0"/>
                        </a:spcBef>
                        <a:spcAft>
                          <a:spcPts val="0"/>
                        </a:spcAft>
                        <a:buNone/>
                      </a:pPr>
                      <a:r>
                        <a:rPr lang="en-GB" sz="1100" baseline="0" dirty="0">
                          <a:solidFill>
                            <a:schemeClr val="tx1"/>
                          </a:solidFill>
                        </a:rPr>
                        <a:t>Market regulator</a:t>
                      </a:r>
                      <a:endParaRPr lang="en-GB" sz="1100" dirty="0">
                        <a:solidFill>
                          <a:schemeClr val="tx1"/>
                        </a:solidFill>
                      </a:endParaRPr>
                    </a:p>
                    <a:p>
                      <a:pPr marL="0" marR="0" lvl="0" indent="0" algn="l" rtl="0">
                        <a:spcBef>
                          <a:spcPts val="0"/>
                        </a:spcBef>
                        <a:spcAft>
                          <a:spcPts val="0"/>
                        </a:spcAft>
                        <a:buNone/>
                      </a:pPr>
                      <a:endParaRPr sz="1000" dirty="0">
                        <a:solidFill>
                          <a:schemeClr val="lt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51725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90"/>
        <p:cNvGrpSpPr/>
        <p:nvPr/>
      </p:nvGrpSpPr>
      <p:grpSpPr>
        <a:xfrm>
          <a:off x="0" y="0"/>
          <a:ext cx="0" cy="0"/>
          <a:chOff x="0" y="0"/>
          <a:chExt cx="0" cy="0"/>
        </a:xfrm>
      </p:grpSpPr>
      <p:graphicFrame>
        <p:nvGraphicFramePr>
          <p:cNvPr id="91" name="Shape 91"/>
          <p:cNvGraphicFramePr/>
          <p:nvPr/>
        </p:nvGraphicFramePr>
        <p:xfrm>
          <a:off x="77678" y="2600547"/>
          <a:ext cx="5929425" cy="3505425"/>
        </p:xfrm>
        <a:graphic>
          <a:graphicData uri="http://schemas.openxmlformats.org/drawingml/2006/table">
            <a:tbl>
              <a:tblPr firstRow="1" firstCol="1" bandRow="1">
                <a:noFill/>
              </a:tblPr>
              <a:tblGrid>
                <a:gridCol w="1568125">
                  <a:extLst>
                    <a:ext uri="{9D8B030D-6E8A-4147-A177-3AD203B41FA5}">
                      <a16:colId xmlns:a16="http://schemas.microsoft.com/office/drawing/2014/main" val="20000"/>
                    </a:ext>
                  </a:extLst>
                </a:gridCol>
                <a:gridCol w="4361300">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000" b="1" dirty="0">
                          <a:solidFill>
                            <a:schemeClr val="bg1"/>
                          </a:solidFill>
                          <a:latin typeface="Calibri" panose="020F0502020204030204" pitchFamily="34" charset="0"/>
                          <a:ea typeface="Calibri"/>
                          <a:cs typeface="Calibri" panose="020F0502020204030204" pitchFamily="34" charset="0"/>
                          <a:sym typeface="Calibri"/>
                        </a:rPr>
                        <a:t>3.1.5.2. THE</a:t>
                      </a:r>
                      <a:r>
                        <a:rPr lang="en-GB" sz="1000" b="1" baseline="0" dirty="0">
                          <a:solidFill>
                            <a:schemeClr val="bg1"/>
                          </a:solidFill>
                          <a:latin typeface="Calibri" panose="020F0502020204030204" pitchFamily="34" charset="0"/>
                          <a:ea typeface="Calibri"/>
                          <a:cs typeface="Calibri" panose="020F0502020204030204" pitchFamily="34" charset="0"/>
                          <a:sym typeface="Calibri"/>
                        </a:rPr>
                        <a:t> MEANING OF MARKET FAILURE</a:t>
                      </a: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203275">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DEFINITION </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 situation in which the allocation of goods and services is not </a:t>
                      </a:r>
                      <a:r>
                        <a:rPr lang="en-GB" sz="1000" b="1" i="0" dirty="0">
                          <a:solidFill>
                            <a:schemeClr val="dk1"/>
                          </a:solidFill>
                          <a:latin typeface="Calibri"/>
                          <a:ea typeface="Calibri"/>
                          <a:cs typeface="Calibri"/>
                          <a:sym typeface="Calibri"/>
                        </a:rPr>
                        <a:t>ALLOCATIVELY EFFICIENT. Thus</a:t>
                      </a:r>
                      <a:r>
                        <a:rPr lang="en-GB" sz="1000" b="1" i="0" baseline="0" dirty="0">
                          <a:solidFill>
                            <a:schemeClr val="dk1"/>
                          </a:solidFill>
                          <a:latin typeface="Calibri"/>
                          <a:ea typeface="Calibri"/>
                          <a:cs typeface="Calibri"/>
                          <a:sym typeface="Calibri"/>
                        </a:rPr>
                        <a:t>, a misallocation of resources takes place.</a:t>
                      </a:r>
                      <a:endParaRPr sz="1000" b="1"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1"/>
                  </a:ext>
                </a:extLst>
              </a:tr>
              <a:tr h="203275">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EXPLANATION</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 misallocation of resources takes place. </a:t>
                      </a:r>
                      <a:endParaRPr sz="8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2"/>
                  </a:ext>
                </a:extLst>
              </a:tr>
              <a:tr h="2032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COMPLETE MARKET</a:t>
                      </a:r>
                      <a:r>
                        <a:rPr lang="en-GB" sz="1000" b="1" baseline="0" dirty="0">
                          <a:solidFill>
                            <a:schemeClr val="lt1"/>
                          </a:solidFill>
                          <a:latin typeface="Calibri"/>
                          <a:ea typeface="Calibri"/>
                          <a:cs typeface="Calibri"/>
                          <a:sym typeface="Calibri"/>
                        </a:rPr>
                        <a:t> FAILURE – A MISSING MARKET</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The absence of a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market</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on which to trade a good. It is not possible to trade the full range of future and contingent commodities,</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and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markets</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are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missing</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for many externalities.</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accent1">
                        <a:lumMod val="20000"/>
                        <a:lumOff val="80000"/>
                      </a:schemeClr>
                    </a:solidFill>
                  </a:tcPr>
                </a:tc>
                <a:extLst>
                  <a:ext uri="{0D108BD9-81ED-4DB2-BD59-A6C34878D82A}">
                    <a16:rowId xmlns:a16="http://schemas.microsoft.com/office/drawing/2014/main" val="391966607"/>
                  </a:ext>
                </a:extLst>
              </a:tr>
              <a:tr h="2032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PARTIAL MARKET FAILURE</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Occurs when the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market</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does actually function but it produces either the wrong quantity of a product or at the wrong price. This leads</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to resource misallocation.</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rgbClr val="F2F2F2"/>
                    </a:solidFill>
                  </a:tcPr>
                </a:tc>
                <a:extLst>
                  <a:ext uri="{0D108BD9-81ED-4DB2-BD59-A6C34878D82A}">
                    <a16:rowId xmlns:a16="http://schemas.microsoft.com/office/drawing/2014/main" val="710901692"/>
                  </a:ext>
                </a:extLst>
              </a:tr>
              <a:tr h="203275">
                <a:tc gridSpan="2">
                  <a:txBody>
                    <a:bodyPr/>
                    <a:lstStyle/>
                    <a:p>
                      <a:pPr marL="0" marR="0" lvl="0" indent="0" algn="ctr" rtl="0">
                        <a:lnSpc>
                          <a:spcPct val="100000"/>
                        </a:lnSpc>
                        <a:spcBef>
                          <a:spcPts val="0"/>
                        </a:spcBef>
                        <a:spcAft>
                          <a:spcPts val="0"/>
                        </a:spcAft>
                        <a:buClr>
                          <a:schemeClr val="dk1"/>
                        </a:buClr>
                        <a:buSzPts val="1000"/>
                        <a:buFont typeface="Calibri"/>
                        <a:buNone/>
                      </a:pPr>
                      <a:r>
                        <a:rPr lang="en-GB" sz="1000" b="1" dirty="0">
                          <a:solidFill>
                            <a:schemeClr val="bg1"/>
                          </a:solidFill>
                          <a:latin typeface="Calibri" panose="020F0502020204030204" pitchFamily="34" charset="0"/>
                          <a:ea typeface="Calibri"/>
                          <a:cs typeface="Calibri" panose="020F0502020204030204" pitchFamily="34" charset="0"/>
                          <a:sym typeface="Calibri"/>
                        </a:rPr>
                        <a:t>MARKET</a:t>
                      </a:r>
                      <a:r>
                        <a:rPr lang="en-GB" sz="1000" b="1" baseline="0" dirty="0">
                          <a:solidFill>
                            <a:schemeClr val="bg1"/>
                          </a:solidFill>
                          <a:latin typeface="Calibri" panose="020F0502020204030204" pitchFamily="34" charset="0"/>
                          <a:ea typeface="Calibri"/>
                          <a:cs typeface="Calibri" panose="020F0502020204030204" pitchFamily="34" charset="0"/>
                          <a:sym typeface="Calibri"/>
                        </a:rPr>
                        <a:t> FAILURE EXAMPLES</a:t>
                      </a: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hMerge="1">
                  <a:txBody>
                    <a:bodyPr/>
                    <a:lstStyle/>
                    <a:p>
                      <a:pPr marL="0" marR="0" lvl="0" indent="0" algn="ctr" rtl="0">
                        <a:lnSpc>
                          <a:spcPct val="100000"/>
                        </a:lnSpc>
                        <a:spcBef>
                          <a:spcPts val="0"/>
                        </a:spcBef>
                        <a:spcAft>
                          <a:spcPts val="0"/>
                        </a:spcAft>
                        <a:buClr>
                          <a:schemeClr val="dk1"/>
                        </a:buClr>
                        <a:buSzPts val="1000"/>
                        <a:buFont typeface="Calibri"/>
                        <a:buNone/>
                      </a:pP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tx1"/>
                    </a:solidFill>
                  </a:tcPr>
                </a:tc>
                <a:extLst>
                  <a:ext uri="{0D108BD9-81ED-4DB2-BD59-A6C34878D82A}">
                    <a16:rowId xmlns:a16="http://schemas.microsoft.com/office/drawing/2014/main" val="655254768"/>
                  </a:ext>
                </a:extLst>
              </a:tr>
              <a:tr h="203275">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PUBLIC GOODS</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dirty="0">
                          <a:solidFill>
                            <a:schemeClr val="dk1"/>
                          </a:solidFill>
                          <a:latin typeface="Calibri"/>
                          <a:ea typeface="Calibri"/>
                          <a:cs typeface="Calibri"/>
                          <a:sym typeface="Calibri"/>
                        </a:rPr>
                        <a:t>A good that is both </a:t>
                      </a:r>
                      <a:r>
                        <a:rPr lang="en-GB" sz="1000" b="1" i="0" dirty="0">
                          <a:solidFill>
                            <a:schemeClr val="dk1"/>
                          </a:solidFill>
                          <a:latin typeface="Calibri"/>
                          <a:ea typeface="Calibri"/>
                          <a:cs typeface="Calibri"/>
                          <a:sym typeface="Calibri"/>
                        </a:rPr>
                        <a:t>non-excludable</a:t>
                      </a:r>
                      <a:r>
                        <a:rPr lang="en-GB" sz="1000" b="0" i="0" dirty="0">
                          <a:solidFill>
                            <a:schemeClr val="dk1"/>
                          </a:solidFill>
                          <a:latin typeface="Calibri"/>
                          <a:ea typeface="Calibri"/>
                          <a:cs typeface="Calibri"/>
                          <a:sym typeface="Calibri"/>
                        </a:rPr>
                        <a:t> and </a:t>
                      </a:r>
                      <a:r>
                        <a:rPr lang="en-GB" sz="1000" b="1" i="0" dirty="0">
                          <a:solidFill>
                            <a:schemeClr val="dk1"/>
                          </a:solidFill>
                          <a:latin typeface="Calibri"/>
                          <a:ea typeface="Calibri"/>
                          <a:cs typeface="Calibri"/>
                          <a:sym typeface="Calibri"/>
                        </a:rPr>
                        <a:t>non-</a:t>
                      </a:r>
                      <a:r>
                        <a:rPr lang="en-GB" sz="1000" b="1" i="0" dirty="0" err="1">
                          <a:solidFill>
                            <a:schemeClr val="dk1"/>
                          </a:solidFill>
                          <a:latin typeface="Calibri"/>
                          <a:ea typeface="Calibri"/>
                          <a:cs typeface="Calibri"/>
                          <a:sym typeface="Calibri"/>
                        </a:rPr>
                        <a:t>rivalrous</a:t>
                      </a:r>
                      <a:r>
                        <a:rPr lang="en-GB" sz="1000" b="1" i="0" dirty="0">
                          <a:solidFill>
                            <a:schemeClr val="dk1"/>
                          </a:solidFill>
                          <a:latin typeface="Calibri"/>
                          <a:ea typeface="Calibri"/>
                          <a:cs typeface="Calibri"/>
                          <a:sym typeface="Calibri"/>
                        </a:rPr>
                        <a:t> </a:t>
                      </a:r>
                      <a:r>
                        <a:rPr lang="en-GB" sz="1000" b="0" i="0" dirty="0">
                          <a:solidFill>
                            <a:schemeClr val="dk1"/>
                          </a:solidFill>
                          <a:latin typeface="Calibri"/>
                          <a:ea typeface="Calibri"/>
                          <a:cs typeface="Calibri"/>
                          <a:sym typeface="Calibri"/>
                        </a:rPr>
                        <a:t>in that individuals cannot be effectively excluded from use and where use by one individual does not reduce availability to others.  May also be </a:t>
                      </a:r>
                      <a:r>
                        <a:rPr lang="en-GB" sz="1000" b="1" i="0" dirty="0">
                          <a:solidFill>
                            <a:schemeClr val="dk1"/>
                          </a:solidFill>
                          <a:latin typeface="Calibri"/>
                          <a:ea typeface="Calibri"/>
                          <a:cs typeface="Calibri"/>
                          <a:sym typeface="Calibri"/>
                        </a:rPr>
                        <a:t>non-</a:t>
                      </a:r>
                      <a:r>
                        <a:rPr lang="en-GB" sz="1000" b="1" i="0" dirty="0" err="1">
                          <a:solidFill>
                            <a:schemeClr val="dk1"/>
                          </a:solidFill>
                          <a:latin typeface="Calibri"/>
                          <a:ea typeface="Calibri"/>
                          <a:cs typeface="Calibri"/>
                          <a:sym typeface="Calibri"/>
                        </a:rPr>
                        <a:t>rejectable</a:t>
                      </a:r>
                      <a:r>
                        <a:rPr lang="en-GB" sz="1000" b="0" i="0" dirty="0">
                          <a:solidFill>
                            <a:schemeClr val="dk1"/>
                          </a:solidFill>
                          <a:latin typeface="Calibri"/>
                          <a:ea typeface="Calibri"/>
                          <a:cs typeface="Calibri"/>
                          <a:sym typeface="Calibri"/>
                        </a:rPr>
                        <a:t> </a:t>
                      </a:r>
                      <a:r>
                        <a:rPr lang="en-GB" sz="1000" b="0" i="0" dirty="0" err="1">
                          <a:solidFill>
                            <a:schemeClr val="dk1"/>
                          </a:solidFill>
                          <a:latin typeface="Calibri"/>
                          <a:ea typeface="Calibri"/>
                          <a:cs typeface="Calibri"/>
                          <a:sym typeface="Calibri"/>
                        </a:rPr>
                        <a:t>e.g</a:t>
                      </a:r>
                      <a:r>
                        <a:rPr lang="en-GB" sz="1000" b="0" i="0" dirty="0">
                          <a:solidFill>
                            <a:schemeClr val="dk1"/>
                          </a:solidFill>
                          <a:latin typeface="Calibri"/>
                          <a:ea typeface="Calibri"/>
                          <a:cs typeface="Calibri"/>
                          <a:sym typeface="Calibri"/>
                        </a:rPr>
                        <a:t> National defence. </a:t>
                      </a:r>
                      <a:endParaRPr lang="en-GB" sz="10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834535448"/>
                  </a:ext>
                </a:extLst>
              </a:tr>
              <a:tr h="203275">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EXTERNALITIES</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dirty="0">
                          <a:solidFill>
                            <a:schemeClr val="dk1"/>
                          </a:solidFill>
                          <a:latin typeface="Calibri"/>
                          <a:ea typeface="Calibri"/>
                          <a:cs typeface="Calibri"/>
                          <a:sym typeface="Calibri"/>
                        </a:rPr>
                        <a:t>Are third party effects arising from production and consumption of goods and services for which no appropriate compensation is paid</a:t>
                      </a:r>
                      <a:r>
                        <a:rPr lang="en-GB" sz="1000" b="0" i="0" dirty="0">
                          <a:solidFill>
                            <a:schemeClr val="dk1"/>
                          </a:solidFill>
                          <a:latin typeface="Calibri" panose="020F0502020204030204" pitchFamily="34" charset="0"/>
                          <a:ea typeface="Calibri"/>
                          <a:cs typeface="Calibri" panose="020F0502020204030204" pitchFamily="34" charset="0"/>
                          <a:sym typeface="Calibri"/>
                        </a:rPr>
                        <a:t>. They arise due to a divergence between private social costs &amp; benefits.</a:t>
                      </a:r>
                      <a:endParaRPr lang="en-GB" sz="1000" b="0" dirty="0">
                        <a:solidFill>
                          <a:schemeClr val="dk1"/>
                        </a:solidFill>
                        <a:latin typeface="Calibri"/>
                        <a:ea typeface="Calibri"/>
                        <a:cs typeface="Calibri"/>
                        <a:sym typeface="Calibri"/>
                      </a:endParaRPr>
                    </a:p>
                  </a:txBody>
                  <a:tcPr marL="68575" marR="68575" marT="0" marB="0">
                    <a:solidFill>
                      <a:schemeClr val="accent1">
                        <a:lumMod val="20000"/>
                        <a:lumOff val="80000"/>
                      </a:schemeClr>
                    </a:solidFill>
                  </a:tcPr>
                </a:tc>
                <a:extLst>
                  <a:ext uri="{0D108BD9-81ED-4DB2-BD59-A6C34878D82A}">
                    <a16:rowId xmlns:a16="http://schemas.microsoft.com/office/drawing/2014/main" val="817004473"/>
                  </a:ext>
                </a:extLst>
              </a:tr>
              <a:tr h="203275">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MONOPOLY</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panose="020F0502020204030204" pitchFamily="34" charset="0"/>
                          <a:ea typeface="Calibri"/>
                          <a:cs typeface="Calibri" panose="020F0502020204030204" pitchFamily="34" charset="0"/>
                          <a:sym typeface="Calibri"/>
                        </a:rPr>
                        <a:t>Sole provider of a good or resource.</a:t>
                      </a:r>
                      <a:r>
                        <a:rPr lang="en-GB" sz="1000" b="0" baseline="0" dirty="0">
                          <a:solidFill>
                            <a:schemeClr val="dk1"/>
                          </a:solidFill>
                          <a:latin typeface="Calibri" panose="020F0502020204030204" pitchFamily="34" charset="0"/>
                          <a:ea typeface="Calibri"/>
                          <a:cs typeface="Calibri" panose="020F0502020204030204" pitchFamily="34" charset="0"/>
                          <a:sym typeface="Calibri"/>
                        </a:rPr>
                        <a:t> They will often restrict output to gain a higher price. </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rgbClr val="F2F2F2"/>
                    </a:solidFill>
                  </a:tcPr>
                </a:tc>
                <a:extLst>
                  <a:ext uri="{0D108BD9-81ED-4DB2-BD59-A6C34878D82A}">
                    <a16:rowId xmlns:a16="http://schemas.microsoft.com/office/drawing/2014/main" val="46113355"/>
                  </a:ext>
                </a:extLst>
              </a:tr>
              <a:tr h="203275">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INEQUALITY OF INCOME &amp; WEALTH</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The phenomenon of unequal and/or unjust distribution of resources and opportunities among members of a given society.</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accent1">
                        <a:lumMod val="20000"/>
                        <a:lumOff val="80000"/>
                      </a:schemeClr>
                    </a:solidFill>
                  </a:tcPr>
                </a:tc>
                <a:extLst>
                  <a:ext uri="{0D108BD9-81ED-4DB2-BD59-A6C34878D82A}">
                    <a16:rowId xmlns:a16="http://schemas.microsoft.com/office/drawing/2014/main" val="2799007133"/>
                  </a:ext>
                </a:extLst>
              </a:tr>
              <a:tr h="203275">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FACTOR IMMOBILITY</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Occurs when it is difficult for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factors</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of production (e.g. labour and capital) to move between different areas of the economy.</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rgbClr val="F2F2F2"/>
                    </a:solidFill>
                  </a:tcPr>
                </a:tc>
                <a:extLst>
                  <a:ext uri="{0D108BD9-81ED-4DB2-BD59-A6C34878D82A}">
                    <a16:rowId xmlns:a16="http://schemas.microsoft.com/office/drawing/2014/main" val="1775847003"/>
                  </a:ext>
                </a:extLst>
              </a:tr>
            </a:tbl>
          </a:graphicData>
        </a:graphic>
      </p:graphicFrame>
      <p:graphicFrame>
        <p:nvGraphicFramePr>
          <p:cNvPr id="93" name="Shape 93"/>
          <p:cNvGraphicFramePr/>
          <p:nvPr/>
        </p:nvGraphicFramePr>
        <p:xfrm>
          <a:off x="77678" y="1298836"/>
          <a:ext cx="5938525" cy="1280200"/>
        </p:xfrm>
        <a:graphic>
          <a:graphicData uri="http://schemas.openxmlformats.org/drawingml/2006/table">
            <a:tbl>
              <a:tblPr firstRow="1" bandRow="1">
                <a:noFill/>
              </a:tblPr>
              <a:tblGrid>
                <a:gridCol w="1478868">
                  <a:extLst>
                    <a:ext uri="{9D8B030D-6E8A-4147-A177-3AD203B41FA5}">
                      <a16:colId xmlns:a16="http://schemas.microsoft.com/office/drawing/2014/main" val="20000"/>
                    </a:ext>
                  </a:extLst>
                </a:gridCol>
                <a:gridCol w="4459657">
                  <a:extLst>
                    <a:ext uri="{9D8B030D-6E8A-4147-A177-3AD203B41FA5}">
                      <a16:colId xmlns:a16="http://schemas.microsoft.com/office/drawing/2014/main" val="20001"/>
                    </a:ext>
                  </a:extLst>
                </a:gridCol>
              </a:tblGrid>
              <a:tr h="228625">
                <a:tc gridSpan="2">
                  <a:txBody>
                    <a:bodyPr/>
                    <a:lstStyle/>
                    <a:p>
                      <a:pPr marL="0" marR="0" lvl="0" indent="0" algn="ctr"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EFFICIENCY DEFINITIONS </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latin typeface="Calibri" panose="020F0502020204030204" pitchFamily="34" charset="0"/>
                          <a:cs typeface="Calibri" panose="020F0502020204030204" pitchFamily="34" charset="0"/>
                        </a:rPr>
                        <a:t>ALLOCATIVE EFFICIENCY</a:t>
                      </a:r>
                      <a:endParaRPr sz="1000">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panose="020F0502020204030204" pitchFamily="34" charset="0"/>
                          <a:ea typeface="Calibri"/>
                          <a:cs typeface="Calibri" panose="020F0502020204030204" pitchFamily="34" charset="0"/>
                          <a:sym typeface="Calibri"/>
                        </a:rPr>
                        <a:t>Where DEMAND = SUPPLY maximising society surplus. </a:t>
                      </a:r>
                      <a:endParaRPr sz="100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rgbClr val="DDEAF6"/>
                    </a:solidFill>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latin typeface="Calibri" panose="020F0502020204030204" pitchFamily="34" charset="0"/>
                          <a:cs typeface="Calibri" panose="020F0502020204030204" pitchFamily="34" charset="0"/>
                        </a:rPr>
                        <a:t>PRODUCTIVE EFFICIENCY </a:t>
                      </a:r>
                      <a:endParaRPr sz="1000">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panose="020F0502020204030204" pitchFamily="34" charset="0"/>
                          <a:ea typeface="Calibri"/>
                          <a:cs typeface="Calibri" panose="020F0502020204030204" pitchFamily="34" charset="0"/>
                          <a:sym typeface="Calibri"/>
                        </a:rPr>
                        <a:t>Maximising output at the lowest possible average cost. </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DYNAMIC EFFICIENCY</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latin typeface="Calibri" panose="020F0502020204030204" pitchFamily="34" charset="0"/>
                          <a:cs typeface="Calibri" panose="020F0502020204030204" pitchFamily="34" charset="0"/>
                        </a:rPr>
                        <a:t>Re-investment of SNP into innovation, R&amp;D &amp; new technology to improve future products &amp; lower LRAC. </a:t>
                      </a:r>
                      <a:r>
                        <a:rPr lang="en-GB" sz="1000" b="1" dirty="0">
                          <a:latin typeface="Calibri" panose="020F0502020204030204" pitchFamily="34" charset="0"/>
                          <a:cs typeface="Calibri" panose="020F0502020204030204" pitchFamily="34" charset="0"/>
                        </a:rPr>
                        <a:t>LONG RUN EFFICIENCY</a:t>
                      </a:r>
                      <a:r>
                        <a:rPr lang="en-GB" sz="1000" b="0" dirty="0">
                          <a:latin typeface="Calibri" panose="020F0502020204030204" pitchFamily="34" charset="0"/>
                          <a:cs typeface="Calibri" panose="020F0502020204030204" pitchFamily="34" charset="0"/>
                        </a:rPr>
                        <a:t>.</a:t>
                      </a:r>
                      <a:endParaRPr sz="1000" b="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10003"/>
                  </a:ext>
                </a:extLst>
              </a:tr>
            </a:tbl>
          </a:graphicData>
        </a:graphic>
      </p:graphicFrame>
      <p:graphicFrame>
        <p:nvGraphicFramePr>
          <p:cNvPr id="95" name="Shape 95"/>
          <p:cNvGraphicFramePr/>
          <p:nvPr/>
        </p:nvGraphicFramePr>
        <p:xfrm>
          <a:off x="6083809" y="479805"/>
          <a:ext cx="5958825" cy="1280200"/>
        </p:xfrm>
        <a:graphic>
          <a:graphicData uri="http://schemas.openxmlformats.org/drawingml/2006/table">
            <a:tbl>
              <a:tblPr firstRow="1" bandRow="1">
                <a:noFill/>
              </a:tblPr>
              <a:tblGrid>
                <a:gridCol w="1587675">
                  <a:extLst>
                    <a:ext uri="{9D8B030D-6E8A-4147-A177-3AD203B41FA5}">
                      <a16:colId xmlns:a16="http://schemas.microsoft.com/office/drawing/2014/main" val="20000"/>
                    </a:ext>
                  </a:extLst>
                </a:gridCol>
                <a:gridCol w="4371150">
                  <a:extLst>
                    <a:ext uri="{9D8B030D-6E8A-4147-A177-3AD203B41FA5}">
                      <a16:colId xmlns:a16="http://schemas.microsoft.com/office/drawing/2014/main" val="20001"/>
                    </a:ext>
                  </a:extLst>
                </a:gridCol>
              </a:tblGrid>
              <a:tr h="228625">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MARGINAL ANALYSIS DEFINITIONS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latin typeface="Calibri" panose="020F0502020204030204" pitchFamily="34" charset="0"/>
                          <a:cs typeface="Calibri" panose="020F0502020204030204" pitchFamily="34" charset="0"/>
                        </a:rPr>
                        <a:t>MARGINAL BENEFIT</a:t>
                      </a:r>
                      <a:endParaRPr>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GB" sz="1000" dirty="0">
                          <a:solidFill>
                            <a:schemeClr val="dk1"/>
                          </a:solidFill>
                          <a:latin typeface="Arial"/>
                          <a:ea typeface="Arial"/>
                          <a:cs typeface="Arial"/>
                          <a:sym typeface="Arial"/>
                        </a:rPr>
                        <a:t>The additional satisfaction or utility that a person receives from consuming an additional unit of a good or service.</a:t>
                      </a:r>
                      <a:endParaRPr sz="1000" dirty="0">
                        <a:solidFill>
                          <a:schemeClr val="dk1"/>
                        </a:solidFill>
                      </a:endParaRPr>
                    </a:p>
                  </a:txBody>
                  <a:tcPr marL="91450" marR="91450" marT="45725" marB="45725">
                    <a:solidFill>
                      <a:srgbClr val="DDEAF6"/>
                    </a:solidFill>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MARGINAL COST</a:t>
                      </a:r>
                      <a:endParaRPr dirty="0">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The cost added by producing one additional unit of a product or service.</a:t>
                      </a:r>
                      <a:endParaRPr sz="1000" b="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DEADWEIGHT WELFARE LOSS</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 loss of economic efficiency that can occur when equilibrium for a good or service is not achieved or is not achievable.</a:t>
                      </a:r>
                      <a:endParaRPr sz="1000" b="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bl>
          </a:graphicData>
        </a:graphic>
      </p:graphicFrame>
      <p:graphicFrame>
        <p:nvGraphicFramePr>
          <p:cNvPr id="7" name="Table 6"/>
          <p:cNvGraphicFramePr>
            <a:graphicFrameLocks noGrp="1"/>
          </p:cNvGraphicFramePr>
          <p:nvPr/>
        </p:nvGraphicFramePr>
        <p:xfrm>
          <a:off x="2077917" y="82434"/>
          <a:ext cx="8210550" cy="640080"/>
        </p:xfrm>
        <a:graphic>
          <a:graphicData uri="http://schemas.openxmlformats.org/drawingml/2006/table">
            <a:tbl>
              <a:tblPr firstRow="1" bandRow="1"/>
              <a:tblGrid>
                <a:gridCol w="8210550">
                  <a:extLst>
                    <a:ext uri="{9D8B030D-6E8A-4147-A177-3AD203B41FA5}">
                      <a16:colId xmlns:a16="http://schemas.microsoft.com/office/drawing/2014/main" val="145915541"/>
                    </a:ext>
                  </a:extLst>
                </a:gridCol>
              </a:tblGrid>
              <a:tr h="370840">
                <a:tc>
                  <a:txBody>
                    <a:bodyPr/>
                    <a:lstStyle/>
                    <a:p>
                      <a:pPr algn="ctr"/>
                      <a:r>
                        <a:rPr lang="en-GB" dirty="0"/>
                        <a:t>3.1.5.</a:t>
                      </a:r>
                      <a:r>
                        <a:rPr lang="en-GB" baseline="0" dirty="0"/>
                        <a:t> THE MARKET MECHANISM, MARKET FAILURE &amp; GOVERNMENT INTERVENTION IN MARKETS</a:t>
                      </a:r>
                      <a:endParaRPr lang="en-GB" dirty="0"/>
                    </a:p>
                  </a:txBody>
                  <a:tcPr/>
                </a:tc>
                <a:extLst>
                  <a:ext uri="{0D108BD9-81ED-4DB2-BD59-A6C34878D82A}">
                    <a16:rowId xmlns:a16="http://schemas.microsoft.com/office/drawing/2014/main" val="4108215624"/>
                  </a:ext>
                </a:extLst>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2453497311"/>
              </p:ext>
            </p:extLst>
          </p:nvPr>
        </p:nvGraphicFramePr>
        <p:xfrm>
          <a:off x="86778" y="484825"/>
          <a:ext cx="5929425" cy="792500"/>
        </p:xfrm>
        <a:graphic>
          <a:graphicData uri="http://schemas.openxmlformats.org/drawingml/2006/table">
            <a:tbl>
              <a:tblPr firstRow="1" bandRow="1">
                <a:noFill/>
              </a:tblPr>
              <a:tblGrid>
                <a:gridCol w="1502849">
                  <a:extLst>
                    <a:ext uri="{9D8B030D-6E8A-4147-A177-3AD203B41FA5}">
                      <a16:colId xmlns:a16="http://schemas.microsoft.com/office/drawing/2014/main" val="2895794592"/>
                    </a:ext>
                  </a:extLst>
                </a:gridCol>
                <a:gridCol w="4426576">
                  <a:extLst>
                    <a:ext uri="{9D8B030D-6E8A-4147-A177-3AD203B41FA5}">
                      <a16:colId xmlns:a16="http://schemas.microsoft.com/office/drawing/2014/main" val="3861402580"/>
                    </a:ext>
                  </a:extLst>
                </a:gridCol>
              </a:tblGrid>
              <a:tr h="139850">
                <a:tc gridSpan="2">
                  <a:txBody>
                    <a:bodyPr/>
                    <a:lstStyle/>
                    <a:p>
                      <a:pPr marL="0" marR="0" lvl="0" indent="0" algn="ctr" rtl="0">
                        <a:spcBef>
                          <a:spcPts val="0"/>
                        </a:spcBef>
                        <a:spcAft>
                          <a:spcPts val="0"/>
                        </a:spcAft>
                        <a:buNone/>
                      </a:pPr>
                      <a:r>
                        <a:rPr lang="en-GB" sz="1000" b="1" dirty="0">
                          <a:solidFill>
                            <a:schemeClr val="bg1"/>
                          </a:solidFill>
                        </a:rPr>
                        <a:t>3.1.2</a:t>
                      </a:r>
                      <a:r>
                        <a:rPr lang="en-GB" sz="1000" b="1" baseline="0" dirty="0">
                          <a:solidFill>
                            <a:schemeClr val="bg1"/>
                          </a:solidFill>
                        </a:rPr>
                        <a:t>.1. THE DETERMINATION OF EQUILIBIRUM MARKET PRICES</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74165123"/>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THE PRICE MECHANISM</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u="none" strike="noStrike" cap="none" dirty="0">
                          <a:solidFill>
                            <a:schemeClr val="dk1"/>
                          </a:solidFill>
                        </a:rPr>
                        <a:t>The manner in which the prices of goods affect the demand &amp; supply of goods &amp; services.  There are four functions: </a:t>
                      </a:r>
                    </a:p>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1" u="none" strike="noStrike" cap="none" dirty="0">
                          <a:solidFill>
                            <a:schemeClr val="dk1"/>
                          </a:solidFill>
                        </a:rPr>
                        <a:t>1. Allocating. 2. Rationing. 3. Signalling. 4. Incentivising.</a:t>
                      </a:r>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2092150086"/>
                  </a:ext>
                </a:extLst>
              </a:tr>
            </a:tbl>
          </a:graphicData>
        </a:graphic>
      </p:graphicFrame>
      <p:graphicFrame>
        <p:nvGraphicFramePr>
          <p:cNvPr id="11" name="Shape 95"/>
          <p:cNvGraphicFramePr/>
          <p:nvPr/>
        </p:nvGraphicFramePr>
        <p:xfrm>
          <a:off x="6083809" y="1786536"/>
          <a:ext cx="5958825" cy="2377500"/>
        </p:xfrm>
        <a:graphic>
          <a:graphicData uri="http://schemas.openxmlformats.org/drawingml/2006/table">
            <a:tbl>
              <a:tblPr firstRow="1" bandRow="1">
                <a:noFill/>
              </a:tblPr>
              <a:tblGrid>
                <a:gridCol w="1587675">
                  <a:extLst>
                    <a:ext uri="{9D8B030D-6E8A-4147-A177-3AD203B41FA5}">
                      <a16:colId xmlns:a16="http://schemas.microsoft.com/office/drawing/2014/main" val="20000"/>
                    </a:ext>
                  </a:extLst>
                </a:gridCol>
                <a:gridCol w="4371150">
                  <a:extLst>
                    <a:ext uri="{9D8B030D-6E8A-4147-A177-3AD203B41FA5}">
                      <a16:colId xmlns:a16="http://schemas.microsoft.com/office/drawing/2014/main" val="20001"/>
                    </a:ext>
                  </a:extLst>
                </a:gridCol>
              </a:tblGrid>
              <a:tr h="226902">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3.1.5.3.</a:t>
                      </a:r>
                      <a:r>
                        <a:rPr lang="en-GB" sz="1000" b="1" baseline="0" dirty="0">
                          <a:solidFill>
                            <a:schemeClr val="lt1"/>
                          </a:solidFill>
                          <a:latin typeface="Calibri"/>
                          <a:ea typeface="Calibri"/>
                          <a:cs typeface="Calibri"/>
                          <a:sym typeface="Calibri"/>
                        </a:rPr>
                        <a:t> PUBLIC GOODS, PRIVATE GOODS &amp; QUASI-PUBLIC GOODS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PURE PUBLIC GOODS</a:t>
                      </a:r>
                      <a:endParaRPr dirty="0">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0" i="0" dirty="0">
                          <a:solidFill>
                            <a:schemeClr val="dk1"/>
                          </a:solidFill>
                          <a:latin typeface="Calibri"/>
                          <a:ea typeface="Calibri"/>
                          <a:cs typeface="Calibri"/>
                          <a:sym typeface="Calibri"/>
                        </a:rPr>
                        <a:t>A good that is both </a:t>
                      </a:r>
                      <a:r>
                        <a:rPr lang="en-GB" sz="1000" b="1" i="0" dirty="0">
                          <a:solidFill>
                            <a:schemeClr val="dk1"/>
                          </a:solidFill>
                          <a:latin typeface="Calibri"/>
                          <a:ea typeface="Calibri"/>
                          <a:cs typeface="Calibri"/>
                          <a:sym typeface="Calibri"/>
                        </a:rPr>
                        <a:t>non-excludable</a:t>
                      </a:r>
                      <a:r>
                        <a:rPr lang="en-GB" sz="1000" b="0" i="0" dirty="0">
                          <a:solidFill>
                            <a:schemeClr val="dk1"/>
                          </a:solidFill>
                          <a:latin typeface="Calibri"/>
                          <a:ea typeface="Calibri"/>
                          <a:cs typeface="Calibri"/>
                          <a:sym typeface="Calibri"/>
                        </a:rPr>
                        <a:t> and </a:t>
                      </a:r>
                      <a:r>
                        <a:rPr lang="en-GB" sz="1000" b="1" i="0" dirty="0">
                          <a:solidFill>
                            <a:schemeClr val="dk1"/>
                          </a:solidFill>
                          <a:latin typeface="Calibri"/>
                          <a:ea typeface="Calibri"/>
                          <a:cs typeface="Calibri"/>
                          <a:sym typeface="Calibri"/>
                        </a:rPr>
                        <a:t>non-</a:t>
                      </a:r>
                      <a:r>
                        <a:rPr lang="en-GB" sz="1000" b="1" i="0" dirty="0" err="1">
                          <a:solidFill>
                            <a:schemeClr val="dk1"/>
                          </a:solidFill>
                          <a:latin typeface="Calibri"/>
                          <a:ea typeface="Calibri"/>
                          <a:cs typeface="Calibri"/>
                          <a:sym typeface="Calibri"/>
                        </a:rPr>
                        <a:t>rivalrous</a:t>
                      </a:r>
                      <a:r>
                        <a:rPr lang="en-GB" sz="1000" b="1" i="0" dirty="0">
                          <a:solidFill>
                            <a:schemeClr val="dk1"/>
                          </a:solidFill>
                          <a:latin typeface="Calibri"/>
                          <a:ea typeface="Calibri"/>
                          <a:cs typeface="Calibri"/>
                          <a:sym typeface="Calibri"/>
                        </a:rPr>
                        <a:t> </a:t>
                      </a:r>
                      <a:r>
                        <a:rPr lang="en-GB" sz="1000" b="0" i="0" dirty="0">
                          <a:solidFill>
                            <a:schemeClr val="dk1"/>
                          </a:solidFill>
                          <a:latin typeface="Calibri"/>
                          <a:ea typeface="Calibri"/>
                          <a:cs typeface="Calibri"/>
                          <a:sym typeface="Calibri"/>
                        </a:rPr>
                        <a:t>in that individuals cannot be effectively excluded from use and where use by one individual does not reduce availability to others.  May also be </a:t>
                      </a:r>
                      <a:r>
                        <a:rPr lang="en-GB" sz="1000" b="1" i="0" dirty="0">
                          <a:solidFill>
                            <a:schemeClr val="dk1"/>
                          </a:solidFill>
                          <a:latin typeface="Calibri"/>
                          <a:ea typeface="Calibri"/>
                          <a:cs typeface="Calibri"/>
                          <a:sym typeface="Calibri"/>
                        </a:rPr>
                        <a:t>non-</a:t>
                      </a:r>
                      <a:r>
                        <a:rPr lang="en-GB" sz="1000" b="1" i="0" dirty="0" err="1">
                          <a:solidFill>
                            <a:schemeClr val="dk1"/>
                          </a:solidFill>
                          <a:latin typeface="Calibri"/>
                          <a:ea typeface="Calibri"/>
                          <a:cs typeface="Calibri"/>
                          <a:sym typeface="Calibri"/>
                        </a:rPr>
                        <a:t>rejectable</a:t>
                      </a:r>
                      <a:r>
                        <a:rPr lang="en-GB" sz="1000" b="0" i="0" dirty="0">
                          <a:solidFill>
                            <a:schemeClr val="dk1"/>
                          </a:solidFill>
                          <a:latin typeface="Calibri"/>
                          <a:ea typeface="Calibri"/>
                          <a:cs typeface="Calibri"/>
                          <a:sym typeface="Calibri"/>
                        </a:rPr>
                        <a:t> </a:t>
                      </a:r>
                      <a:r>
                        <a:rPr lang="en-GB" sz="1000" b="0" i="0" dirty="0" err="1">
                          <a:solidFill>
                            <a:schemeClr val="dk1"/>
                          </a:solidFill>
                          <a:latin typeface="Calibri"/>
                          <a:ea typeface="Calibri"/>
                          <a:cs typeface="Calibri"/>
                          <a:sym typeface="Calibri"/>
                        </a:rPr>
                        <a:t>e.g</a:t>
                      </a:r>
                      <a:r>
                        <a:rPr lang="en-GB" sz="1000" b="0" i="0" dirty="0">
                          <a:solidFill>
                            <a:schemeClr val="dk1"/>
                          </a:solidFill>
                          <a:latin typeface="Calibri"/>
                          <a:ea typeface="Calibri"/>
                          <a:cs typeface="Calibri"/>
                          <a:sym typeface="Calibri"/>
                        </a:rPr>
                        <a:t> National defence. </a:t>
                      </a:r>
                      <a:endParaRPr lang="en-GB" sz="1000" b="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bg1"/>
                          </a:solidFill>
                          <a:latin typeface="Calibri" panose="020F0502020204030204" pitchFamily="34" charset="0"/>
                          <a:cs typeface="Calibri" panose="020F0502020204030204" pitchFamily="34" charset="0"/>
                        </a:rPr>
                        <a:t>PRIVATE</a:t>
                      </a:r>
                      <a:r>
                        <a:rPr lang="en-GB" sz="1000" b="1" baseline="0" dirty="0">
                          <a:solidFill>
                            <a:schemeClr val="bg1"/>
                          </a:solidFill>
                          <a:latin typeface="Calibri" panose="020F0502020204030204" pitchFamily="34" charset="0"/>
                          <a:cs typeface="Calibri" panose="020F0502020204030204" pitchFamily="34" charset="0"/>
                        </a:rPr>
                        <a:t> GOOD</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Private goods are those whose ownership is restricted to the group or individual that purchased the good for their own consumption. It is </a:t>
                      </a:r>
                      <a:r>
                        <a:rPr lang="en-GB" sz="1000" b="0" i="0" u="none" strike="noStrike" cap="none" dirty="0" err="1">
                          <a:solidFill>
                            <a:schemeClr val="tx1"/>
                          </a:solidFill>
                          <a:effectLst/>
                          <a:latin typeface="Calibri" panose="020F0502020204030204" pitchFamily="34" charset="0"/>
                          <a:ea typeface="+mn-ea"/>
                          <a:cs typeface="Calibri" panose="020F0502020204030204" pitchFamily="34" charset="0"/>
                          <a:sym typeface="Arial"/>
                        </a:rPr>
                        <a:t>rivalrous</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and excludable</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in its consumption.</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QUASI</a:t>
                      </a:r>
                      <a:r>
                        <a:rPr lang="en-GB" sz="1000" b="1" baseline="0" dirty="0">
                          <a:solidFill>
                            <a:schemeClr val="lt1"/>
                          </a:solidFill>
                          <a:latin typeface="Calibri" panose="020F0502020204030204" pitchFamily="34" charset="0"/>
                          <a:cs typeface="Calibri" panose="020F0502020204030204" pitchFamily="34" charset="0"/>
                        </a:rPr>
                        <a:t>-PUBLIC GOODS</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dirty="0">
                          <a:solidFill>
                            <a:schemeClr val="dk1"/>
                          </a:solidFill>
                          <a:latin typeface="Calibri"/>
                          <a:ea typeface="Calibri"/>
                          <a:cs typeface="Calibri"/>
                          <a:sym typeface="Calibri"/>
                        </a:rPr>
                        <a:t>A near-public good. It has some of the characteristics of a public good especially when it becomes rival in consumption at peak times. </a:t>
                      </a:r>
                      <a:endParaRPr lang="en-GB" sz="1000" b="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FREE RIDER PROBLEM</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dirty="0">
                          <a:solidFill>
                            <a:schemeClr val="dk1"/>
                          </a:solidFill>
                          <a:latin typeface="Calibri"/>
                          <a:ea typeface="Calibri"/>
                          <a:cs typeface="Calibri"/>
                          <a:sym typeface="Calibri"/>
                        </a:rPr>
                        <a:t>A person who receives </a:t>
                      </a:r>
                      <a:r>
                        <a:rPr lang="en-GB" sz="1000" b="1" i="0" dirty="0">
                          <a:solidFill>
                            <a:schemeClr val="dk1"/>
                          </a:solidFill>
                          <a:latin typeface="Calibri"/>
                          <a:ea typeface="Calibri"/>
                          <a:cs typeface="Calibri"/>
                          <a:sym typeface="Calibri"/>
                        </a:rPr>
                        <a:t>PUBLIC</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GOODS</a:t>
                      </a:r>
                      <a:r>
                        <a:rPr lang="en-GB" sz="1000" b="0" i="0" dirty="0">
                          <a:solidFill>
                            <a:schemeClr val="dk1"/>
                          </a:solidFill>
                          <a:latin typeface="Calibri"/>
                          <a:ea typeface="Calibri"/>
                          <a:cs typeface="Calibri"/>
                          <a:sym typeface="Calibri"/>
                        </a:rPr>
                        <a:t> benefits that others have paid for without contributing payment themselves.</a:t>
                      </a:r>
                    </a:p>
                  </a:txBody>
                  <a:tcPr marL="91450" marR="91450" marT="45725" marB="45725">
                    <a:solidFill>
                      <a:schemeClr val="bg1">
                        <a:lumMod val="95000"/>
                      </a:schemeClr>
                    </a:solidFill>
                  </a:tcPr>
                </a:tc>
                <a:extLst>
                  <a:ext uri="{0D108BD9-81ED-4DB2-BD59-A6C34878D82A}">
                    <a16:rowId xmlns:a16="http://schemas.microsoft.com/office/drawing/2014/main" val="115024788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Susan Collins</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dirty="0">
                          <a:solidFill>
                            <a:schemeClr val="dk1"/>
                          </a:solidFill>
                          <a:latin typeface="Calibri"/>
                          <a:ea typeface="Calibri"/>
                          <a:cs typeface="Calibri"/>
                          <a:sym typeface="Calibri"/>
                        </a:rPr>
                        <a:t>“</a:t>
                      </a:r>
                      <a:r>
                        <a:rPr lang="en-GB" sz="1000" b="0" i="1" dirty="0">
                          <a:solidFill>
                            <a:schemeClr val="dk1"/>
                          </a:solidFill>
                          <a:latin typeface="Calibri"/>
                          <a:ea typeface="Calibri"/>
                          <a:cs typeface="Calibri"/>
                          <a:sym typeface="Calibri"/>
                        </a:rPr>
                        <a:t>The first obligation of government is to protect its citizens”. </a:t>
                      </a:r>
                      <a:endParaRPr lang="en-GB"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880479534"/>
                  </a:ext>
                </a:extLst>
              </a:tr>
            </a:tbl>
          </a:graphicData>
        </a:graphic>
      </p:graphicFrame>
    </p:spTree>
    <p:extLst>
      <p:ext uri="{BB962C8B-B14F-4D97-AF65-F5344CB8AC3E}">
        <p14:creationId xmlns:p14="http://schemas.microsoft.com/office/powerpoint/2010/main" val="37341415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90"/>
        <p:cNvGrpSpPr/>
        <p:nvPr/>
      </p:nvGrpSpPr>
      <p:grpSpPr>
        <a:xfrm>
          <a:off x="0" y="0"/>
          <a:ext cx="0" cy="0"/>
          <a:chOff x="0" y="0"/>
          <a:chExt cx="0" cy="0"/>
        </a:xfrm>
      </p:grpSpPr>
      <p:graphicFrame>
        <p:nvGraphicFramePr>
          <p:cNvPr id="6" name="Table 5"/>
          <p:cNvGraphicFramePr>
            <a:graphicFrameLocks noGrp="1"/>
          </p:cNvGraphicFramePr>
          <p:nvPr/>
        </p:nvGraphicFramePr>
        <p:xfrm>
          <a:off x="164695" y="3427751"/>
          <a:ext cx="6103175" cy="2844950"/>
        </p:xfrm>
        <a:graphic>
          <a:graphicData uri="http://schemas.openxmlformats.org/drawingml/2006/table">
            <a:tbl>
              <a:tblPr firstRow="1" firstCol="1" bandRow="1">
                <a:noFill/>
              </a:tblPr>
              <a:tblGrid>
                <a:gridCol w="1614076">
                  <a:extLst>
                    <a:ext uri="{9D8B030D-6E8A-4147-A177-3AD203B41FA5}">
                      <a16:colId xmlns:a16="http://schemas.microsoft.com/office/drawing/2014/main" val="1487990273"/>
                    </a:ext>
                  </a:extLst>
                </a:gridCol>
                <a:gridCol w="4489099">
                  <a:extLst>
                    <a:ext uri="{9D8B030D-6E8A-4147-A177-3AD203B41FA5}">
                      <a16:colId xmlns:a16="http://schemas.microsoft.com/office/drawing/2014/main" val="3273443054"/>
                    </a:ext>
                  </a:extLst>
                </a:gridCol>
              </a:tblGrid>
              <a:tr h="203275">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3.1.5.5. MERIT</a:t>
                      </a:r>
                      <a:r>
                        <a:rPr lang="en-GB" sz="1000" b="1" baseline="0" dirty="0">
                          <a:solidFill>
                            <a:schemeClr val="lt1"/>
                          </a:solidFill>
                          <a:latin typeface="Calibri"/>
                          <a:ea typeface="Calibri"/>
                          <a:cs typeface="Calibri"/>
                          <a:sym typeface="Calibri"/>
                        </a:rPr>
                        <a:t> &amp; DEMERIT GOODS</a:t>
                      </a:r>
                      <a:endParaRPr sz="1000" b="1" dirty="0">
                        <a:solidFill>
                          <a:schemeClr val="lt1"/>
                        </a:solidFill>
                        <a:latin typeface="Calibri"/>
                        <a:ea typeface="Calibri"/>
                        <a:cs typeface="Calibri"/>
                        <a:sym typeface="Calibri"/>
                      </a:endParaRPr>
                    </a:p>
                  </a:txBody>
                  <a:tcPr marL="68575" marR="68575" marT="0" marB="0">
                    <a:solidFill>
                      <a:schemeClr val="dk1"/>
                    </a:solidFill>
                  </a:tcPr>
                </a:tc>
                <a:tc hMerge="1">
                  <a:txBody>
                    <a:bodyPr/>
                    <a:lstStyle/>
                    <a:p>
                      <a:pPr marL="0" marR="0" lvl="0" indent="0" algn="l" rtl="0">
                        <a:lnSpc>
                          <a:spcPct val="100000"/>
                        </a:lnSpc>
                        <a:spcBef>
                          <a:spcPts val="0"/>
                        </a:spcBef>
                        <a:spcAft>
                          <a:spcPts val="0"/>
                        </a:spcAft>
                        <a:buClr>
                          <a:schemeClr val="dk1"/>
                        </a:buClr>
                        <a:buSzPts val="1000"/>
                        <a:buFont typeface="Calibri"/>
                        <a:buNone/>
                      </a:pPr>
                      <a:endParaRPr sz="1000" b="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556252331"/>
                  </a:ext>
                </a:extLst>
              </a:tr>
              <a:tr h="2032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CLASSIFICATION OF MERIT &amp; DEMERIT GOODS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This</a:t>
                      </a:r>
                      <a:r>
                        <a:rPr lang="en-GB" sz="1000" b="0" i="0" baseline="0" dirty="0">
                          <a:solidFill>
                            <a:schemeClr val="dk1"/>
                          </a:solidFill>
                          <a:latin typeface="Calibri"/>
                          <a:ea typeface="Calibri"/>
                          <a:cs typeface="Calibri"/>
                          <a:sym typeface="Calibri"/>
                        </a:rPr>
                        <a:t> depends upon a normative value judgement – one man’s meat is another man’s poison. </a:t>
                      </a:r>
                      <a:endParaRPr sz="1000" b="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3491022972"/>
                  </a:ext>
                </a:extLst>
              </a:tr>
              <a:tr h="2032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PUBLIC GOODS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 good that is both </a:t>
                      </a:r>
                      <a:r>
                        <a:rPr lang="en-GB" sz="1000" b="1" i="0" dirty="0">
                          <a:solidFill>
                            <a:schemeClr val="dk1"/>
                          </a:solidFill>
                          <a:latin typeface="Calibri"/>
                          <a:ea typeface="Calibri"/>
                          <a:cs typeface="Calibri"/>
                          <a:sym typeface="Calibri"/>
                        </a:rPr>
                        <a:t>non-excludable</a:t>
                      </a:r>
                      <a:r>
                        <a:rPr lang="en-GB" sz="1000" b="0" i="0" dirty="0">
                          <a:solidFill>
                            <a:schemeClr val="dk1"/>
                          </a:solidFill>
                          <a:latin typeface="Calibri"/>
                          <a:ea typeface="Calibri"/>
                          <a:cs typeface="Calibri"/>
                          <a:sym typeface="Calibri"/>
                        </a:rPr>
                        <a:t> and </a:t>
                      </a:r>
                      <a:r>
                        <a:rPr lang="en-GB" sz="1000" b="1" i="0" dirty="0">
                          <a:solidFill>
                            <a:schemeClr val="dk1"/>
                          </a:solidFill>
                          <a:latin typeface="Calibri"/>
                          <a:ea typeface="Calibri"/>
                          <a:cs typeface="Calibri"/>
                          <a:sym typeface="Calibri"/>
                        </a:rPr>
                        <a:t>non-</a:t>
                      </a:r>
                      <a:r>
                        <a:rPr lang="en-GB" sz="1000" b="1" i="0" dirty="0" err="1">
                          <a:solidFill>
                            <a:schemeClr val="dk1"/>
                          </a:solidFill>
                          <a:latin typeface="Calibri"/>
                          <a:ea typeface="Calibri"/>
                          <a:cs typeface="Calibri"/>
                          <a:sym typeface="Calibri"/>
                        </a:rPr>
                        <a:t>rivalrous</a:t>
                      </a:r>
                      <a:r>
                        <a:rPr lang="en-GB" sz="1000" b="1" i="0" dirty="0">
                          <a:solidFill>
                            <a:schemeClr val="dk1"/>
                          </a:solidFill>
                          <a:latin typeface="Calibri"/>
                          <a:ea typeface="Calibri"/>
                          <a:cs typeface="Calibri"/>
                          <a:sym typeface="Calibri"/>
                        </a:rPr>
                        <a:t> </a:t>
                      </a:r>
                      <a:r>
                        <a:rPr lang="en-GB" sz="1000" b="0" i="0" dirty="0">
                          <a:solidFill>
                            <a:schemeClr val="dk1"/>
                          </a:solidFill>
                          <a:latin typeface="Calibri"/>
                          <a:ea typeface="Calibri"/>
                          <a:cs typeface="Calibri"/>
                          <a:sym typeface="Calibri"/>
                        </a:rPr>
                        <a:t>in that individuals cannot be effectively excluded from use and where use by one individual does not reduce availability to others.  May also be </a:t>
                      </a:r>
                      <a:r>
                        <a:rPr lang="en-GB" sz="1000" b="1" i="0" dirty="0">
                          <a:solidFill>
                            <a:schemeClr val="dk1"/>
                          </a:solidFill>
                          <a:latin typeface="Calibri"/>
                          <a:ea typeface="Calibri"/>
                          <a:cs typeface="Calibri"/>
                          <a:sym typeface="Calibri"/>
                        </a:rPr>
                        <a:t>non-</a:t>
                      </a:r>
                      <a:r>
                        <a:rPr lang="en-GB" sz="1000" b="1" i="0" dirty="0" err="1">
                          <a:solidFill>
                            <a:schemeClr val="dk1"/>
                          </a:solidFill>
                          <a:latin typeface="Calibri"/>
                          <a:ea typeface="Calibri"/>
                          <a:cs typeface="Calibri"/>
                          <a:sym typeface="Calibri"/>
                        </a:rPr>
                        <a:t>rejectable</a:t>
                      </a:r>
                      <a:r>
                        <a:rPr lang="en-GB" sz="1000" b="0" i="0" dirty="0">
                          <a:solidFill>
                            <a:schemeClr val="dk1"/>
                          </a:solidFill>
                          <a:latin typeface="Calibri"/>
                          <a:ea typeface="Calibri"/>
                          <a:cs typeface="Calibri"/>
                          <a:sym typeface="Calibri"/>
                        </a:rPr>
                        <a:t> </a:t>
                      </a:r>
                      <a:r>
                        <a:rPr lang="en-GB" sz="1000" b="0" i="0" dirty="0" err="1">
                          <a:solidFill>
                            <a:schemeClr val="dk1"/>
                          </a:solidFill>
                          <a:latin typeface="Calibri"/>
                          <a:ea typeface="Calibri"/>
                          <a:cs typeface="Calibri"/>
                          <a:sym typeface="Calibri"/>
                        </a:rPr>
                        <a:t>e.g</a:t>
                      </a:r>
                      <a:r>
                        <a:rPr lang="en-GB" sz="1000" b="0" i="0" dirty="0">
                          <a:solidFill>
                            <a:schemeClr val="dk1"/>
                          </a:solidFill>
                          <a:latin typeface="Calibri"/>
                          <a:ea typeface="Calibri"/>
                          <a:cs typeface="Calibri"/>
                          <a:sym typeface="Calibri"/>
                        </a:rPr>
                        <a:t> National defence. </a:t>
                      </a:r>
                      <a:endParaRPr sz="10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3810085784"/>
                  </a:ext>
                </a:extLst>
              </a:tr>
              <a:tr h="203275">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QUASI PUBLIC GOODS</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 near-public good. It has some of the characteristics of a public good especially when it becomes rival in consumption at peak times. </a:t>
                      </a:r>
                      <a:endParaRPr sz="1000" b="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3568768081"/>
                  </a:ext>
                </a:extLst>
              </a:tr>
              <a:tr h="2032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MERIT GOODS </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May have two characteristics: a). People do not realise the true benefit. E.g. people underestimate the benefit of education or vaccinations. b). Usually these goods have </a:t>
                      </a:r>
                      <a:r>
                        <a:rPr lang="en-GB" sz="1000" b="1" i="0" dirty="0">
                          <a:solidFill>
                            <a:schemeClr val="dk1"/>
                          </a:solidFill>
                          <a:latin typeface="Calibri"/>
                          <a:ea typeface="Calibri"/>
                          <a:cs typeface="Calibri"/>
                          <a:sym typeface="Calibri"/>
                        </a:rPr>
                        <a:t>POSITIVE EXTERNALITIES</a:t>
                      </a:r>
                      <a:r>
                        <a:rPr lang="en-GB" sz="1000" b="0" i="0" dirty="0">
                          <a:solidFill>
                            <a:schemeClr val="dk1"/>
                          </a:solidFill>
                          <a:latin typeface="Calibri"/>
                          <a:ea typeface="Calibri"/>
                          <a:cs typeface="Calibri"/>
                          <a:sym typeface="Calibri"/>
                        </a:rPr>
                        <a:t>.</a:t>
                      </a:r>
                      <a:endParaRPr dirty="0"/>
                    </a:p>
                  </a:txBody>
                  <a:tcPr marL="68575" marR="68575" marT="0" marB="0">
                    <a:solidFill>
                      <a:srgbClr val="F2F2F2"/>
                    </a:solidFill>
                  </a:tcPr>
                </a:tc>
                <a:extLst>
                  <a:ext uri="{0D108BD9-81ED-4DB2-BD59-A6C34878D82A}">
                    <a16:rowId xmlns:a16="http://schemas.microsoft.com/office/drawing/2014/main" val="2300504360"/>
                  </a:ext>
                </a:extLst>
              </a:tr>
              <a:tr h="2032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DEMERIT GOODS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A good which can have a negative impact on the consumer – but these damaging effects may be unknown or ignored by the consumer. They also usually have </a:t>
                      </a:r>
                      <a:r>
                        <a:rPr lang="en-GB" sz="1000" b="1" i="0" dirty="0">
                          <a:solidFill>
                            <a:schemeClr val="dk1"/>
                          </a:solidFill>
                          <a:latin typeface="Calibri"/>
                          <a:ea typeface="Calibri"/>
                          <a:cs typeface="Calibri"/>
                          <a:sym typeface="Calibri"/>
                        </a:rPr>
                        <a:t>NEGATIVE EXTERNALITIES</a:t>
                      </a:r>
                      <a:r>
                        <a:rPr lang="en-GB" sz="1000" b="0" i="0" dirty="0">
                          <a:solidFill>
                            <a:schemeClr val="dk1"/>
                          </a:solidFill>
                          <a:latin typeface="Calibri"/>
                          <a:ea typeface="Calibri"/>
                          <a:cs typeface="Calibri"/>
                          <a:sym typeface="Calibri"/>
                        </a:rPr>
                        <a:t>– where consumption causes a harmful effect to a third party.</a:t>
                      </a:r>
                      <a:endParaRPr dirty="0"/>
                    </a:p>
                  </a:txBody>
                  <a:tcPr marL="68575" marR="68575" marT="0" marB="0">
                    <a:solidFill>
                      <a:srgbClr val="DDEAF6"/>
                    </a:solidFill>
                  </a:tcPr>
                </a:tc>
                <a:extLst>
                  <a:ext uri="{0D108BD9-81ED-4DB2-BD59-A6C34878D82A}">
                    <a16:rowId xmlns:a16="http://schemas.microsoft.com/office/drawing/2014/main" val="709727783"/>
                  </a:ext>
                </a:extLst>
              </a:tr>
              <a:tr h="203275">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FREE RIDER</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A person who receives </a:t>
                      </a:r>
                      <a:r>
                        <a:rPr lang="en-GB" sz="1000" b="1" i="0" dirty="0">
                          <a:solidFill>
                            <a:schemeClr val="dk1"/>
                          </a:solidFill>
                          <a:latin typeface="Calibri"/>
                          <a:ea typeface="Calibri"/>
                          <a:cs typeface="Calibri"/>
                          <a:sym typeface="Calibri"/>
                        </a:rPr>
                        <a:t>PUBLIC</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GOODS</a:t>
                      </a:r>
                      <a:r>
                        <a:rPr lang="en-GB" sz="1000" b="0" i="0" dirty="0">
                          <a:solidFill>
                            <a:schemeClr val="dk1"/>
                          </a:solidFill>
                          <a:latin typeface="Calibri"/>
                          <a:ea typeface="Calibri"/>
                          <a:cs typeface="Calibri"/>
                          <a:sym typeface="Calibri"/>
                        </a:rPr>
                        <a:t> benefits that others have paid for without contributing payment themselves.</a:t>
                      </a:r>
                      <a:endParaRPr sz="1000" b="0" i="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373626615"/>
                  </a:ext>
                </a:extLst>
              </a:tr>
              <a:tr h="203275">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SUSAN COLLINS</a:t>
                      </a:r>
                      <a:endParaRPr sz="1000" b="1">
                        <a:solidFill>
                          <a:schemeClr val="lt1"/>
                        </a:solidFill>
                        <a:latin typeface="Calibri"/>
                        <a:ea typeface="Calibri"/>
                        <a:cs typeface="Calibri"/>
                        <a:sym typeface="Calibri"/>
                      </a:endParaRPr>
                    </a:p>
                  </a:txBody>
                  <a:tcPr marL="68575" marR="68575" marT="0" marB="0">
                    <a:solidFill>
                      <a:srgbClr val="00B0F0"/>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a:t>
                      </a:r>
                      <a:r>
                        <a:rPr lang="en-GB" sz="1000" b="0" i="1" dirty="0">
                          <a:solidFill>
                            <a:schemeClr val="dk1"/>
                          </a:solidFill>
                          <a:latin typeface="Calibri"/>
                          <a:ea typeface="Calibri"/>
                          <a:cs typeface="Calibri"/>
                          <a:sym typeface="Calibri"/>
                        </a:rPr>
                        <a:t>The first obligation of government is to protect its citizens”. </a:t>
                      </a:r>
                      <a:endParaRPr sz="1000" b="0" i="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3947678887"/>
                  </a:ext>
                </a:extLst>
              </a:tr>
            </a:tbl>
          </a:graphicData>
        </a:graphic>
      </p:graphicFrame>
      <p:graphicFrame>
        <p:nvGraphicFramePr>
          <p:cNvPr id="7" name="Shape 94"/>
          <p:cNvGraphicFramePr/>
          <p:nvPr/>
        </p:nvGraphicFramePr>
        <p:xfrm>
          <a:off x="164695" y="216301"/>
          <a:ext cx="6103175" cy="3188375"/>
        </p:xfrm>
        <a:graphic>
          <a:graphicData uri="http://schemas.openxmlformats.org/drawingml/2006/table">
            <a:tbl>
              <a:tblPr firstRow="1" firstCol="1" bandRow="1">
                <a:noFill/>
              </a:tblPr>
              <a:tblGrid>
                <a:gridCol w="1649400">
                  <a:extLst>
                    <a:ext uri="{9D8B030D-6E8A-4147-A177-3AD203B41FA5}">
                      <a16:colId xmlns:a16="http://schemas.microsoft.com/office/drawing/2014/main" val="20000"/>
                    </a:ext>
                  </a:extLst>
                </a:gridCol>
                <a:gridCol w="4453775">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3.1.5.4. POSITIVE &amp; NEGATIVE EXTERNALITIES</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349550">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EXTERNALITIES</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b="0" i="0" dirty="0">
                          <a:solidFill>
                            <a:schemeClr val="dk1"/>
                          </a:solidFill>
                          <a:latin typeface="Calibri"/>
                          <a:ea typeface="Calibri"/>
                          <a:cs typeface="Calibri"/>
                          <a:sym typeface="Calibri"/>
                        </a:rPr>
                        <a:t>Are third party effects arising from production and consumption of goods and services for which no appropriate compensation is paid</a:t>
                      </a:r>
                      <a:r>
                        <a:rPr lang="en-GB" sz="1000" b="0" i="0" dirty="0">
                          <a:solidFill>
                            <a:schemeClr val="dk1"/>
                          </a:solidFill>
                          <a:latin typeface="Calibri" panose="020F0502020204030204" pitchFamily="34" charset="0"/>
                          <a:ea typeface="Calibri"/>
                          <a:cs typeface="Calibri" panose="020F0502020204030204" pitchFamily="34" charset="0"/>
                          <a:sym typeface="Calibri"/>
                        </a:rPr>
                        <a:t>. They arise due to a divergence between private social costs &amp; benefits.</a:t>
                      </a:r>
                      <a:endParaRPr lang="en-GB" sz="1000" b="0" dirty="0">
                        <a:solidFill>
                          <a:schemeClr val="dk1"/>
                        </a:solidFill>
                        <a:latin typeface="Calibri"/>
                        <a:ea typeface="Calibri"/>
                        <a:cs typeface="Calibri"/>
                        <a:sym typeface="Calibri"/>
                      </a:endParaRPr>
                    </a:p>
                  </a:txBody>
                  <a:tcPr marL="68575" marR="68575" marT="0" marB="0">
                    <a:solidFill>
                      <a:schemeClr val="bg1">
                        <a:lumMod val="95000"/>
                      </a:schemeClr>
                    </a:solidFill>
                  </a:tcPr>
                </a:tc>
                <a:extLst>
                  <a:ext uri="{0D108BD9-81ED-4DB2-BD59-A6C34878D82A}">
                    <a16:rowId xmlns:a16="http://schemas.microsoft.com/office/drawing/2014/main" val="536898502"/>
                  </a:ext>
                </a:extLst>
              </a:tr>
              <a:tr h="349550">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NEGATIVE PRODUCTION EXTERNALITIES </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rPr>
                        <a:t>Production of goods/ services which impose a cost on a third party. </a:t>
                      </a:r>
                      <a:endParaRPr dirty="0"/>
                    </a:p>
                    <a:p>
                      <a:pPr marL="0" marR="0" lvl="0" indent="0" algn="l" rtl="0">
                        <a:spcBef>
                          <a:spcPts val="0"/>
                        </a:spcBef>
                        <a:spcAft>
                          <a:spcPts val="0"/>
                        </a:spcAft>
                        <a:buNone/>
                      </a:pPr>
                      <a:r>
                        <a:rPr lang="en-GB" sz="1000" b="1" dirty="0">
                          <a:solidFill>
                            <a:schemeClr val="dk1"/>
                          </a:solidFill>
                        </a:rPr>
                        <a:t>Social Cost &gt; Private Cost</a:t>
                      </a:r>
                      <a:r>
                        <a:rPr lang="en-GB" sz="1000" b="0" dirty="0">
                          <a:solidFill>
                            <a:schemeClr val="dk1"/>
                          </a:solidFill>
                        </a:rPr>
                        <a:t>. E.g. air pollution from a factory.  </a:t>
                      </a:r>
                      <a:endParaRPr sz="1000" b="0" dirty="0">
                        <a:solidFill>
                          <a:schemeClr val="dk1"/>
                        </a:solidFill>
                      </a:endParaRPr>
                    </a:p>
                  </a:txBody>
                  <a:tcPr marL="68575" marR="68575" marT="0" marB="0">
                    <a:solidFill>
                      <a:srgbClr val="DDEAF6"/>
                    </a:solidFill>
                  </a:tcPr>
                </a:tc>
                <a:extLst>
                  <a:ext uri="{0D108BD9-81ED-4DB2-BD59-A6C34878D82A}">
                    <a16:rowId xmlns:a16="http://schemas.microsoft.com/office/drawing/2014/main" val="10001"/>
                  </a:ext>
                </a:extLst>
              </a:tr>
              <a:tr h="349550">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NEGATIVE CONSUMPTION EXTERNALITIES </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rPr>
                        <a:t>Consumption of </a:t>
                      </a:r>
                      <a:r>
                        <a:rPr lang="en-GB" sz="1000" b="1" dirty="0">
                          <a:solidFill>
                            <a:schemeClr val="dk1"/>
                          </a:solidFill>
                        </a:rPr>
                        <a:t>DEMERIT GOODS </a:t>
                      </a:r>
                      <a:r>
                        <a:rPr lang="en-GB" sz="1000" b="0" dirty="0">
                          <a:solidFill>
                            <a:schemeClr val="dk1"/>
                          </a:solidFill>
                        </a:rPr>
                        <a:t>which impose a cost upon a third party.</a:t>
                      </a:r>
                      <a:endParaRPr dirty="0"/>
                    </a:p>
                    <a:p>
                      <a:pPr marL="0" marR="0" lvl="0" indent="0" algn="l" rtl="0">
                        <a:spcBef>
                          <a:spcPts val="0"/>
                        </a:spcBef>
                        <a:spcAft>
                          <a:spcPts val="0"/>
                        </a:spcAft>
                        <a:buNone/>
                      </a:pPr>
                      <a:r>
                        <a:rPr lang="en-GB" sz="1000" b="1" dirty="0">
                          <a:solidFill>
                            <a:schemeClr val="dk1"/>
                          </a:solidFill>
                        </a:rPr>
                        <a:t>Private Benefit &gt; Social Benefit </a:t>
                      </a:r>
                      <a:endParaRPr sz="1000" b="1" dirty="0">
                        <a:solidFill>
                          <a:schemeClr val="dk1"/>
                        </a:solidFill>
                      </a:endParaRPr>
                    </a:p>
                  </a:txBody>
                  <a:tcPr marL="68575" marR="68575" marT="0" marB="0">
                    <a:solidFill>
                      <a:srgbClr val="F2F2F2"/>
                    </a:solidFill>
                  </a:tcPr>
                </a:tc>
                <a:extLst>
                  <a:ext uri="{0D108BD9-81ED-4DB2-BD59-A6C34878D82A}">
                    <a16:rowId xmlns:a16="http://schemas.microsoft.com/office/drawing/2014/main" val="10002"/>
                  </a:ext>
                </a:extLst>
              </a:tr>
              <a:tr h="17755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POSITIVE CONSUMPTION EXTERNALITY</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Consumption of </a:t>
                      </a:r>
                      <a:r>
                        <a:rPr lang="en-GB" sz="1000" b="1" dirty="0">
                          <a:solidFill>
                            <a:schemeClr val="dk1"/>
                          </a:solidFill>
                          <a:latin typeface="Calibri"/>
                          <a:ea typeface="Calibri"/>
                          <a:cs typeface="Calibri"/>
                          <a:sym typeface="Calibri"/>
                        </a:rPr>
                        <a:t>MERIT GOODS </a:t>
                      </a:r>
                      <a:r>
                        <a:rPr lang="en-GB" sz="1000" b="0" dirty="0">
                          <a:solidFill>
                            <a:schemeClr val="dk1"/>
                          </a:solidFill>
                          <a:latin typeface="Calibri"/>
                          <a:ea typeface="Calibri"/>
                          <a:cs typeface="Calibri"/>
                          <a:sym typeface="Calibri"/>
                        </a:rPr>
                        <a:t>which give benefit a to a third party e.g. cycling to work may mean less congestion.  </a:t>
                      </a:r>
                      <a:r>
                        <a:rPr lang="en-GB" sz="1000" b="1" dirty="0">
                          <a:solidFill>
                            <a:schemeClr val="dk1"/>
                          </a:solidFill>
                          <a:latin typeface="Calibri"/>
                          <a:ea typeface="Calibri"/>
                          <a:cs typeface="Calibri"/>
                          <a:sym typeface="Calibri"/>
                        </a:rPr>
                        <a:t>Social Benefit &gt; Private Benefit</a:t>
                      </a:r>
                      <a:endParaRPr sz="1000" b="1"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3"/>
                  </a:ext>
                </a:extLst>
              </a:tr>
              <a:tr h="17755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POSITIVE PRODUCTION EXTERNALITY</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Provision of </a:t>
                      </a:r>
                      <a:r>
                        <a:rPr lang="en-GB" sz="1000" b="1" dirty="0">
                          <a:solidFill>
                            <a:schemeClr val="dk1"/>
                          </a:solidFill>
                          <a:latin typeface="Calibri"/>
                          <a:ea typeface="Calibri"/>
                          <a:cs typeface="Calibri"/>
                          <a:sym typeface="Calibri"/>
                        </a:rPr>
                        <a:t>MERIT GOODS </a:t>
                      </a:r>
                      <a:r>
                        <a:rPr lang="en-GB" sz="1000" b="0" dirty="0">
                          <a:solidFill>
                            <a:schemeClr val="dk1"/>
                          </a:solidFill>
                          <a:latin typeface="Calibri"/>
                          <a:ea typeface="Calibri"/>
                          <a:cs typeface="Calibri"/>
                          <a:sym typeface="Calibri"/>
                        </a:rPr>
                        <a:t>which give benefit to a third party e.g. Training programmes &amp; apprenticeships which may benefit future employers. </a:t>
                      </a:r>
                      <a:endParaRPr dirty="0"/>
                    </a:p>
                    <a:p>
                      <a:pPr marL="0" marR="0" lvl="0" indent="0" algn="l" rtl="0">
                        <a:spcBef>
                          <a:spcPts val="0"/>
                        </a:spcBef>
                        <a:spcAft>
                          <a:spcPts val="0"/>
                        </a:spcAft>
                        <a:buNone/>
                      </a:pPr>
                      <a:r>
                        <a:rPr lang="en-GB" sz="1000" b="1" dirty="0">
                          <a:solidFill>
                            <a:schemeClr val="dk1"/>
                          </a:solidFill>
                          <a:latin typeface="Calibri"/>
                          <a:ea typeface="Calibri"/>
                          <a:cs typeface="Calibri"/>
                          <a:sym typeface="Calibri"/>
                        </a:rPr>
                        <a:t>Private Cost &gt; Social Cost </a:t>
                      </a:r>
                      <a:endParaRPr sz="1000" b="1"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4"/>
                  </a:ext>
                </a:extLst>
              </a:tr>
              <a:tr h="17755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NEGATIVE</a:t>
                      </a:r>
                      <a:r>
                        <a:rPr lang="en-GB" sz="1000" b="1" baseline="0" dirty="0">
                          <a:solidFill>
                            <a:schemeClr val="lt1"/>
                          </a:solidFill>
                          <a:latin typeface="Calibri"/>
                          <a:ea typeface="Calibri"/>
                          <a:cs typeface="Calibri"/>
                          <a:sym typeface="Calibri"/>
                        </a:rPr>
                        <a:t> EXTERNALITIES RESULT IN OVER PRODUCTION</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mn-lt"/>
                          <a:ea typeface="+mn-ea"/>
                          <a:cs typeface="+mn-cs"/>
                          <a:sym typeface="Arial"/>
                        </a:rPr>
                        <a:t>The </a:t>
                      </a:r>
                      <a:r>
                        <a:rPr lang="en-GB" sz="1000" b="1" i="0" u="none" strike="noStrike" cap="none" dirty="0">
                          <a:solidFill>
                            <a:schemeClr val="tx1"/>
                          </a:solidFill>
                          <a:effectLst/>
                          <a:latin typeface="+mn-lt"/>
                          <a:ea typeface="+mn-ea"/>
                          <a:cs typeface="+mn-cs"/>
                          <a:sym typeface="Arial"/>
                        </a:rPr>
                        <a:t>overproduction</a:t>
                      </a:r>
                      <a:r>
                        <a:rPr lang="en-GB" sz="1000" b="0" i="0" u="none" strike="noStrike" cap="none" dirty="0">
                          <a:solidFill>
                            <a:schemeClr val="tx1"/>
                          </a:solidFill>
                          <a:effectLst/>
                          <a:latin typeface="+mn-lt"/>
                          <a:ea typeface="+mn-ea"/>
                          <a:cs typeface="+mn-cs"/>
                          <a:sym typeface="Arial"/>
                        </a:rPr>
                        <a:t> of goods with </a:t>
                      </a:r>
                      <a:r>
                        <a:rPr lang="en-GB" sz="1000" b="1" i="0" u="none" strike="noStrike" cap="none" dirty="0">
                          <a:solidFill>
                            <a:schemeClr val="tx1"/>
                          </a:solidFill>
                          <a:effectLst/>
                          <a:latin typeface="+mn-lt"/>
                          <a:ea typeface="+mn-ea"/>
                          <a:cs typeface="+mn-cs"/>
                          <a:sym typeface="Arial"/>
                        </a:rPr>
                        <a:t>negative externalities</a:t>
                      </a:r>
                      <a:r>
                        <a:rPr lang="en-GB" sz="1000" b="0" i="0" u="none" strike="noStrike" cap="none" dirty="0">
                          <a:solidFill>
                            <a:schemeClr val="tx1"/>
                          </a:solidFill>
                          <a:effectLst/>
                          <a:latin typeface="+mn-lt"/>
                          <a:ea typeface="+mn-ea"/>
                          <a:cs typeface="+mn-cs"/>
                          <a:sym typeface="Arial"/>
                        </a:rPr>
                        <a:t> occurs because the price of the good to the buyer </a:t>
                      </a:r>
                      <a:r>
                        <a:rPr lang="en-GB" sz="1000" b="1" i="0" u="none" strike="noStrike" cap="none" dirty="0">
                          <a:solidFill>
                            <a:schemeClr val="tx1"/>
                          </a:solidFill>
                          <a:effectLst/>
                          <a:latin typeface="+mn-lt"/>
                          <a:ea typeface="+mn-ea"/>
                          <a:cs typeface="+mn-cs"/>
                          <a:sym typeface="Arial"/>
                        </a:rPr>
                        <a:t>does</a:t>
                      </a:r>
                      <a:r>
                        <a:rPr lang="en-GB" sz="1000" b="0" i="0" u="none" strike="noStrike" cap="none" dirty="0">
                          <a:solidFill>
                            <a:schemeClr val="tx1"/>
                          </a:solidFill>
                          <a:effectLst/>
                          <a:latin typeface="+mn-lt"/>
                          <a:ea typeface="+mn-ea"/>
                          <a:cs typeface="+mn-cs"/>
                          <a:sym typeface="Arial"/>
                        </a:rPr>
                        <a:t> not cover all of the costs of producing or consuming the good. If all costs were accounted for, the prices of these goods </a:t>
                      </a:r>
                      <a:r>
                        <a:rPr lang="en-GB" sz="1000" b="1" i="0" u="none" strike="noStrike" cap="none" dirty="0">
                          <a:solidFill>
                            <a:schemeClr val="tx1"/>
                          </a:solidFill>
                          <a:effectLst/>
                          <a:latin typeface="+mn-lt"/>
                          <a:ea typeface="+mn-ea"/>
                          <a:cs typeface="+mn-cs"/>
                          <a:sym typeface="Arial"/>
                        </a:rPr>
                        <a:t>would</a:t>
                      </a:r>
                      <a:r>
                        <a:rPr lang="en-GB" sz="1000" b="0" i="0" u="none" strike="noStrike" cap="none" dirty="0">
                          <a:solidFill>
                            <a:schemeClr val="tx1"/>
                          </a:solidFill>
                          <a:effectLst/>
                          <a:latin typeface="+mn-lt"/>
                          <a:ea typeface="+mn-ea"/>
                          <a:cs typeface="+mn-cs"/>
                          <a:sym typeface="Arial"/>
                        </a:rPr>
                        <a:t> be higher and people </a:t>
                      </a:r>
                      <a:r>
                        <a:rPr lang="en-GB" sz="1000" b="1" i="0" u="none" strike="noStrike" cap="none" dirty="0">
                          <a:solidFill>
                            <a:schemeClr val="tx1"/>
                          </a:solidFill>
                          <a:effectLst/>
                          <a:latin typeface="+mn-lt"/>
                          <a:ea typeface="+mn-ea"/>
                          <a:cs typeface="+mn-cs"/>
                          <a:sym typeface="Arial"/>
                        </a:rPr>
                        <a:t>would</a:t>
                      </a:r>
                      <a:r>
                        <a:rPr lang="en-GB" sz="1000" b="0" i="0" u="none" strike="noStrike" cap="none" dirty="0">
                          <a:solidFill>
                            <a:schemeClr val="tx1"/>
                          </a:solidFill>
                          <a:effectLst/>
                          <a:latin typeface="+mn-lt"/>
                          <a:ea typeface="+mn-ea"/>
                          <a:cs typeface="+mn-cs"/>
                          <a:sym typeface="Arial"/>
                        </a:rPr>
                        <a:t> consume less of them.</a:t>
                      </a:r>
                      <a:endParaRPr sz="1000" b="1" dirty="0">
                        <a:solidFill>
                          <a:schemeClr val="dk1"/>
                        </a:solidFill>
                        <a:latin typeface="Calibri"/>
                        <a:ea typeface="Calibri"/>
                        <a:cs typeface="Calibri"/>
                        <a:sym typeface="Calibri"/>
                      </a:endParaRPr>
                    </a:p>
                  </a:txBody>
                  <a:tcPr marL="68575" marR="68575" marT="0" marB="0">
                    <a:solidFill>
                      <a:schemeClr val="accent1">
                        <a:lumMod val="20000"/>
                        <a:lumOff val="80000"/>
                      </a:schemeClr>
                    </a:solidFill>
                  </a:tcPr>
                </a:tc>
                <a:extLst>
                  <a:ext uri="{0D108BD9-81ED-4DB2-BD59-A6C34878D82A}">
                    <a16:rowId xmlns:a16="http://schemas.microsoft.com/office/drawing/2014/main" val="1817776930"/>
                  </a:ext>
                </a:extLst>
              </a:tr>
              <a:tr h="17755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POSITIVE EXTERNALITIES RESULT IN UNDER PRODUCTION</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mn-lt"/>
                          <a:ea typeface="+mn-ea"/>
                          <a:cs typeface="+mn-cs"/>
                          <a:sym typeface="Arial"/>
                        </a:rPr>
                        <a:t>The </a:t>
                      </a:r>
                      <a:r>
                        <a:rPr lang="en-GB" sz="1000" b="1" i="0" u="none" strike="noStrike" cap="none" dirty="0">
                          <a:solidFill>
                            <a:schemeClr val="tx1"/>
                          </a:solidFill>
                          <a:effectLst/>
                          <a:latin typeface="+mn-lt"/>
                          <a:ea typeface="+mn-ea"/>
                          <a:cs typeface="+mn-cs"/>
                          <a:sym typeface="Arial"/>
                        </a:rPr>
                        <a:t>underproduction</a:t>
                      </a:r>
                      <a:r>
                        <a:rPr lang="en-GB" sz="1000" b="0" i="0" u="none" strike="noStrike" cap="none" dirty="0">
                          <a:solidFill>
                            <a:schemeClr val="tx1"/>
                          </a:solidFill>
                          <a:effectLst/>
                          <a:latin typeface="+mn-lt"/>
                          <a:ea typeface="+mn-ea"/>
                          <a:cs typeface="+mn-cs"/>
                          <a:sym typeface="Arial"/>
                        </a:rPr>
                        <a:t> of goods with </a:t>
                      </a:r>
                      <a:r>
                        <a:rPr lang="en-GB" sz="1000" b="1" i="0" u="none" strike="noStrike" cap="none" dirty="0">
                          <a:solidFill>
                            <a:schemeClr val="tx1"/>
                          </a:solidFill>
                          <a:effectLst/>
                          <a:latin typeface="+mn-lt"/>
                          <a:ea typeface="+mn-ea"/>
                          <a:cs typeface="+mn-cs"/>
                          <a:sym typeface="Arial"/>
                        </a:rPr>
                        <a:t>positive externalities</a:t>
                      </a:r>
                      <a:r>
                        <a:rPr lang="en-GB" sz="1000" b="0" i="0" u="none" strike="noStrike" cap="none" dirty="0">
                          <a:solidFill>
                            <a:schemeClr val="tx1"/>
                          </a:solidFill>
                          <a:effectLst/>
                          <a:latin typeface="+mn-lt"/>
                          <a:ea typeface="+mn-ea"/>
                          <a:cs typeface="+mn-cs"/>
                          <a:sym typeface="Arial"/>
                        </a:rPr>
                        <a:t> occurs because the producers of the goods </a:t>
                      </a:r>
                      <a:r>
                        <a:rPr lang="en-GB" sz="1000" b="1" i="0" u="none" strike="noStrike" cap="none" dirty="0">
                          <a:solidFill>
                            <a:schemeClr val="tx1"/>
                          </a:solidFill>
                          <a:effectLst/>
                          <a:latin typeface="+mn-lt"/>
                          <a:ea typeface="+mn-ea"/>
                          <a:cs typeface="+mn-cs"/>
                          <a:sym typeface="Arial"/>
                        </a:rPr>
                        <a:t>do</a:t>
                      </a:r>
                      <a:r>
                        <a:rPr lang="en-GB" sz="1000" b="0" i="0" u="none" strike="noStrike" cap="none" dirty="0">
                          <a:solidFill>
                            <a:schemeClr val="tx1"/>
                          </a:solidFill>
                          <a:effectLst/>
                          <a:latin typeface="+mn-lt"/>
                          <a:ea typeface="+mn-ea"/>
                          <a:cs typeface="+mn-cs"/>
                          <a:sym typeface="Arial"/>
                        </a:rPr>
                        <a:t> not capture the extra value the goods create for others in the price they receive for their goods.</a:t>
                      </a:r>
                      <a:endParaRPr sz="1000" b="1"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2918663426"/>
                  </a:ext>
                </a:extLst>
              </a:tr>
            </a:tbl>
          </a:graphicData>
        </a:graphic>
      </p:graphicFrame>
      <p:graphicFrame>
        <p:nvGraphicFramePr>
          <p:cNvPr id="2" name="Table 1"/>
          <p:cNvGraphicFramePr>
            <a:graphicFrameLocks noGrp="1"/>
          </p:cNvGraphicFramePr>
          <p:nvPr/>
        </p:nvGraphicFramePr>
        <p:xfrm>
          <a:off x="6267870" y="216301"/>
          <a:ext cx="5802210" cy="5734643"/>
        </p:xfrm>
        <a:graphic>
          <a:graphicData uri="http://schemas.openxmlformats.org/drawingml/2006/table">
            <a:tbl>
              <a:tblPr firstRow="1" firstCol="1" bandRow="1">
                <a:noFill/>
              </a:tblPr>
              <a:tblGrid>
                <a:gridCol w="1568064">
                  <a:extLst>
                    <a:ext uri="{9D8B030D-6E8A-4147-A177-3AD203B41FA5}">
                      <a16:colId xmlns:a16="http://schemas.microsoft.com/office/drawing/2014/main" val="2484534450"/>
                    </a:ext>
                  </a:extLst>
                </a:gridCol>
                <a:gridCol w="4234146">
                  <a:extLst>
                    <a:ext uri="{9D8B030D-6E8A-4147-A177-3AD203B41FA5}">
                      <a16:colId xmlns:a16="http://schemas.microsoft.com/office/drawing/2014/main" val="2708213817"/>
                    </a:ext>
                  </a:extLst>
                </a:gridCol>
              </a:tblGrid>
              <a:tr h="263393">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3.1.5.6. MARKET IMPERFECTIONS</a:t>
                      </a:r>
                      <a:endParaRPr sz="1000" b="1" dirty="0">
                        <a:solidFill>
                          <a:schemeClr val="lt1"/>
                        </a:solidFill>
                        <a:latin typeface="Calibri"/>
                        <a:ea typeface="Calibri"/>
                        <a:cs typeface="Calibri"/>
                        <a:sym typeface="Calibri"/>
                      </a:endParaRPr>
                    </a:p>
                  </a:txBody>
                  <a:tcPr marL="68575" marR="68575" marT="0" marB="0">
                    <a:solidFill>
                      <a:schemeClr val="tx1"/>
                    </a:solidFill>
                  </a:tcPr>
                </a:tc>
                <a:tc hMerge="1">
                  <a:txBody>
                    <a:bodyPr/>
                    <a:lstStyle/>
                    <a:p>
                      <a:pPr marL="0" marR="0" lvl="0" indent="0" algn="l" rtl="0">
                        <a:lnSpc>
                          <a:spcPct val="100000"/>
                        </a:lnSpc>
                        <a:spcBef>
                          <a:spcPts val="0"/>
                        </a:spcBef>
                        <a:spcAft>
                          <a:spcPts val="0"/>
                        </a:spcAft>
                        <a:buClr>
                          <a:schemeClr val="dk1"/>
                        </a:buClr>
                        <a:buSzPts val="1000"/>
                        <a:buFont typeface="Calibri"/>
                        <a:buNone/>
                      </a:pPr>
                      <a:endParaRPr sz="1000" b="0" dirty="0"/>
                    </a:p>
                  </a:txBody>
                  <a:tcPr marL="68575" marR="68575" marT="0" marB="0">
                    <a:solidFill>
                      <a:schemeClr val="tx1"/>
                    </a:solidFill>
                  </a:tcPr>
                </a:tc>
                <a:extLst>
                  <a:ext uri="{0D108BD9-81ED-4DB2-BD59-A6C34878D82A}">
                    <a16:rowId xmlns:a16="http://schemas.microsoft.com/office/drawing/2014/main" val="1802256738"/>
                  </a:ext>
                </a:extLst>
              </a:tr>
              <a:tr h="633732">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TRAGEDY OF THE COMMONS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 situation within a shared-resource system where individual users acting independently according to their own self-interest behave contrary to the common good of all users by depleting or spoiling that resource through their collective action.</a:t>
                      </a:r>
                      <a:endParaRPr sz="1000" b="0" dirty="0"/>
                    </a:p>
                  </a:txBody>
                  <a:tcPr marL="68575" marR="68575" marT="0" marB="0">
                    <a:solidFill>
                      <a:srgbClr val="F2F2F2"/>
                    </a:solidFill>
                  </a:tcPr>
                </a:tc>
                <a:extLst>
                  <a:ext uri="{0D108BD9-81ED-4DB2-BD59-A6C34878D82A}">
                    <a16:rowId xmlns:a16="http://schemas.microsoft.com/office/drawing/2014/main" val="419069944"/>
                  </a:ext>
                </a:extLst>
              </a:tr>
              <a:tr h="316866">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ASSYMMETRIC INFORMATION -</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1" i="0" dirty="0">
                          <a:solidFill>
                            <a:schemeClr val="dk1"/>
                          </a:solidFill>
                          <a:latin typeface="Calibri"/>
                          <a:ea typeface="Calibri"/>
                          <a:cs typeface="Calibri"/>
                          <a:sym typeface="Calibri"/>
                        </a:rPr>
                        <a:t>ASSYMETRIC INFORMATION </a:t>
                      </a:r>
                      <a:r>
                        <a:rPr lang="en-GB" sz="1000" b="0" i="0" dirty="0">
                          <a:solidFill>
                            <a:schemeClr val="dk1"/>
                          </a:solidFill>
                          <a:latin typeface="Calibri"/>
                          <a:ea typeface="Calibri"/>
                          <a:cs typeface="Calibri"/>
                          <a:sym typeface="Calibri"/>
                        </a:rPr>
                        <a:t>occurs when somebody knows more than somebody else in the market. This may lead</a:t>
                      </a:r>
                      <a:r>
                        <a:rPr lang="en-GB" sz="1000" b="0" i="0" baseline="0" dirty="0">
                          <a:solidFill>
                            <a:schemeClr val="dk1"/>
                          </a:solidFill>
                          <a:latin typeface="Calibri"/>
                          <a:ea typeface="Calibri"/>
                          <a:cs typeface="Calibri"/>
                          <a:sym typeface="Calibri"/>
                        </a:rPr>
                        <a:t> to under-provision or under consumption of merit goods and over-provision of </a:t>
                      </a:r>
                      <a:endParaRPr sz="1000" b="0" i="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2562608638"/>
                  </a:ext>
                </a:extLst>
              </a:tr>
              <a:tr h="316866">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a:ea typeface="Calibri"/>
                          <a:cs typeface="Calibri"/>
                          <a:sym typeface="Calibri"/>
                        </a:rPr>
                        <a:t>INFORMATION FAILURE</a:t>
                      </a:r>
                      <a:endParaRPr b="1" dirty="0"/>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Where individuals or firms have a lack of information about economic decisions.</a:t>
                      </a:r>
                      <a:endParaRPr sz="1000" b="0"/>
                    </a:p>
                  </a:txBody>
                  <a:tcPr marL="68575" marR="68575" marT="0" marB="0">
                    <a:solidFill>
                      <a:srgbClr val="F2F2F2"/>
                    </a:solidFill>
                  </a:tcPr>
                </a:tc>
                <a:extLst>
                  <a:ext uri="{0D108BD9-81ED-4DB2-BD59-A6C34878D82A}">
                    <a16:rowId xmlns:a16="http://schemas.microsoft.com/office/drawing/2014/main" val="46098417"/>
                  </a:ext>
                </a:extLst>
              </a:tr>
              <a:tr h="633732">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AGRICULTURE</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MF may occur due to the following: Volatile Prices / volatile supply, Low and volatile income for farmers, Environmental costs of intensive farming (negative externalities), Agriculture key component of rural life (positive externalities), Monopsony power of food purchasers.</a:t>
                      </a:r>
                      <a:endParaRPr dirty="0"/>
                    </a:p>
                  </a:txBody>
                  <a:tcPr marL="68575" marR="68575" marT="0" marB="0">
                    <a:solidFill>
                      <a:srgbClr val="DDEAF6"/>
                    </a:solidFill>
                  </a:tcPr>
                </a:tc>
                <a:extLst>
                  <a:ext uri="{0D108BD9-81ED-4DB2-BD59-A6C34878D82A}">
                    <a16:rowId xmlns:a16="http://schemas.microsoft.com/office/drawing/2014/main" val="3522902882"/>
                  </a:ext>
                </a:extLst>
              </a:tr>
              <a:tr h="633732">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PRINCIPAL-AGENT PROBLEM</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Occurs when a principal delegates an action to another individual (agent), but the principal does not have full information about how the agent will behave. Secondly, the interests of the principal diverge from that of the agent, meaning that the outcome is less desirable than the principal expects.</a:t>
                      </a:r>
                      <a:endParaRPr dirty="0"/>
                    </a:p>
                  </a:txBody>
                  <a:tcPr marL="68575" marR="68575" marT="0" marB="0">
                    <a:solidFill>
                      <a:srgbClr val="F2F2F2"/>
                    </a:solidFill>
                  </a:tcPr>
                </a:tc>
                <a:extLst>
                  <a:ext uri="{0D108BD9-81ED-4DB2-BD59-A6C34878D82A}">
                    <a16:rowId xmlns:a16="http://schemas.microsoft.com/office/drawing/2014/main" val="2081723568"/>
                  </a:ext>
                </a:extLst>
              </a:tr>
              <a:tr h="483594">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MONOPOLY</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dirty="0">
                          <a:solidFill>
                            <a:schemeClr val="dk1"/>
                          </a:solidFill>
                          <a:latin typeface="Calibri"/>
                          <a:ea typeface="Calibri"/>
                          <a:cs typeface="Calibri"/>
                          <a:sym typeface="Calibri"/>
                        </a:rPr>
                        <a:t>A pure monopoly is defined as a single seller of a product, i.e. 100% of market share.  In the UK a firm is said to have monopoly power if it has more than 25% of the market share.  Restricts output to charge a high price. </a:t>
                      </a:r>
                    </a:p>
                  </a:txBody>
                  <a:tcPr marL="68575" marR="68575" marT="0" marB="0">
                    <a:solidFill>
                      <a:schemeClr val="accent1">
                        <a:lumMod val="20000"/>
                        <a:lumOff val="80000"/>
                      </a:schemeClr>
                    </a:solidFill>
                  </a:tcPr>
                </a:tc>
                <a:extLst>
                  <a:ext uri="{0D108BD9-81ED-4DB2-BD59-A6C34878D82A}">
                    <a16:rowId xmlns:a16="http://schemas.microsoft.com/office/drawing/2014/main" val="2887031693"/>
                  </a:ext>
                </a:extLst>
              </a:tr>
              <a:tr h="483594">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MONOPOLISTS</a:t>
                      </a:r>
                      <a:r>
                        <a:rPr lang="en-GB" sz="1000" b="1" baseline="0" dirty="0">
                          <a:solidFill>
                            <a:schemeClr val="lt1"/>
                          </a:solidFill>
                          <a:latin typeface="Calibri"/>
                          <a:ea typeface="Calibri"/>
                          <a:cs typeface="Calibri"/>
                          <a:sym typeface="Calibri"/>
                        </a:rPr>
                        <a:t> &amp; MARKET FAILURE</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u="none" strike="noStrike" cap="none" dirty="0">
                          <a:solidFill>
                            <a:schemeClr val="tx1"/>
                          </a:solidFill>
                          <a:effectLst/>
                          <a:latin typeface="+mn-lt"/>
                          <a:ea typeface="+mn-ea"/>
                          <a:cs typeface="+mn-cs"/>
                          <a:sym typeface="Arial"/>
                        </a:rPr>
                        <a:t>The firm will set a specific price for a good that is available to all consumers. The quantity of the good will be less and the price will be higher (this is what makes the good a commodity). </a:t>
                      </a:r>
                    </a:p>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endParaRPr lang="en-GB" sz="1000" b="0" i="0" u="none" strike="noStrike" cap="none" dirty="0">
                        <a:solidFill>
                          <a:schemeClr val="tx1"/>
                        </a:solidFill>
                        <a:effectLst/>
                        <a:latin typeface="+mn-lt"/>
                        <a:ea typeface="+mn-ea"/>
                        <a:cs typeface="+mn-cs"/>
                        <a:sym typeface="Arial"/>
                      </a:endParaRPr>
                    </a:p>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u="none" strike="noStrike" cap="none" dirty="0">
                          <a:solidFill>
                            <a:schemeClr val="tx1"/>
                          </a:solidFill>
                          <a:effectLst/>
                          <a:latin typeface="+mn-lt"/>
                          <a:ea typeface="+mn-ea"/>
                          <a:cs typeface="+mn-cs"/>
                          <a:sym typeface="Arial"/>
                        </a:rPr>
                        <a:t>The monopoly pricing creates a deadweight loss because the firm forgoes transactions with the consumers. The deadweight loss is the potential gains that did not go to the producer or the consumer. As a result of the deadweight loss, the combined surplus (wealth) of the monopoly and the consumers is less than that obtained by consumers in a competitive market. </a:t>
                      </a:r>
                    </a:p>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endParaRPr lang="en-GB" sz="1000" b="0" i="0" u="none" strike="noStrike" cap="none" dirty="0">
                        <a:solidFill>
                          <a:schemeClr val="tx1"/>
                        </a:solidFill>
                        <a:effectLst/>
                        <a:latin typeface="+mn-lt"/>
                        <a:ea typeface="+mn-ea"/>
                        <a:cs typeface="+mn-cs"/>
                        <a:sym typeface="Arial"/>
                      </a:endParaRPr>
                    </a:p>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u="none" strike="noStrike" cap="none" dirty="0">
                          <a:solidFill>
                            <a:schemeClr val="tx1"/>
                          </a:solidFill>
                          <a:effectLst/>
                          <a:latin typeface="+mn-lt"/>
                          <a:ea typeface="+mn-ea"/>
                          <a:cs typeface="+mn-cs"/>
                          <a:sym typeface="Arial"/>
                        </a:rPr>
                        <a:t>A monopoly is less efficient in total gains from trade than a competitive market.</a:t>
                      </a:r>
                      <a:endParaRPr lang="en-GB" sz="1000" b="0" i="0" dirty="0">
                        <a:solidFill>
                          <a:schemeClr val="dk1"/>
                        </a:solidFill>
                        <a:latin typeface="Calibri"/>
                        <a:ea typeface="Calibri"/>
                        <a:cs typeface="Calibri"/>
                        <a:sym typeface="Calibri"/>
                      </a:endParaRPr>
                    </a:p>
                  </a:txBody>
                  <a:tcPr marL="68575" marR="68575" marT="0" marB="0">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949253734"/>
                  </a:ext>
                </a:extLst>
              </a:tr>
              <a:tr h="483594">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FACTOR</a:t>
                      </a:r>
                      <a:r>
                        <a:rPr lang="en-GB" sz="1000" b="1" baseline="0" dirty="0">
                          <a:solidFill>
                            <a:schemeClr val="lt1"/>
                          </a:solidFill>
                          <a:latin typeface="Calibri"/>
                          <a:ea typeface="Calibri"/>
                          <a:cs typeface="Calibri"/>
                          <a:sym typeface="Calibri"/>
                        </a:rPr>
                        <a:t> IMMOBILITY</a:t>
                      </a:r>
                      <a:endParaRPr sz="1000" b="1" dirty="0">
                        <a:solidFill>
                          <a:schemeClr val="lt1"/>
                        </a:solidFill>
                        <a:latin typeface="Calibri"/>
                        <a:ea typeface="Calibri"/>
                        <a:cs typeface="Calibri"/>
                        <a:sym typeface="Calibri"/>
                      </a:endParaRPr>
                    </a:p>
                  </a:txBody>
                  <a:tcPr marL="68575" marR="68575" marT="0" marB="0">
                    <a:lnR w="12700" cmpd="sng">
                      <a:noFill/>
                      <a:prstDash val="solid"/>
                    </a:lnR>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u="none" strike="noStrike" cap="none" dirty="0">
                          <a:solidFill>
                            <a:schemeClr val="tx1"/>
                          </a:solidFill>
                          <a:effectLst/>
                          <a:latin typeface="+mn-lt"/>
                          <a:ea typeface="+mn-ea"/>
                          <a:cs typeface="+mn-cs"/>
                          <a:sym typeface="Arial"/>
                        </a:rPr>
                        <a:t>The free </a:t>
                      </a:r>
                      <a:r>
                        <a:rPr lang="en-GB" sz="1000" b="1" i="0" u="none" strike="noStrike" cap="none" dirty="0">
                          <a:solidFill>
                            <a:schemeClr val="tx1"/>
                          </a:solidFill>
                          <a:effectLst/>
                          <a:latin typeface="+mn-lt"/>
                          <a:ea typeface="+mn-ea"/>
                          <a:cs typeface="+mn-cs"/>
                          <a:sym typeface="Arial"/>
                        </a:rPr>
                        <a:t>market </a:t>
                      </a:r>
                      <a:r>
                        <a:rPr lang="en-GB" sz="1000" b="0" i="0" u="none" strike="noStrike" cap="none" dirty="0">
                          <a:solidFill>
                            <a:schemeClr val="tx1"/>
                          </a:solidFill>
                          <a:effectLst/>
                          <a:latin typeface="+mn-lt"/>
                          <a:ea typeface="+mn-ea"/>
                          <a:cs typeface="+mn-cs"/>
                          <a:sym typeface="Arial"/>
                        </a:rPr>
                        <a:t>can fail to provide an efficient allocation of resources because of the geographical and </a:t>
                      </a:r>
                      <a:r>
                        <a:rPr lang="en-GB" sz="1000" b="1" i="0" u="none" strike="noStrike" cap="none" dirty="0">
                          <a:solidFill>
                            <a:schemeClr val="tx1"/>
                          </a:solidFill>
                          <a:effectLst/>
                          <a:latin typeface="+mn-lt"/>
                          <a:ea typeface="+mn-ea"/>
                          <a:cs typeface="+mn-cs"/>
                          <a:sym typeface="Arial"/>
                        </a:rPr>
                        <a:t>occupational</a:t>
                      </a:r>
                      <a:r>
                        <a:rPr lang="en-GB" sz="1000" b="0" i="0" u="none" strike="noStrike" cap="none" dirty="0">
                          <a:solidFill>
                            <a:schemeClr val="tx1"/>
                          </a:solidFill>
                          <a:effectLst/>
                          <a:latin typeface="+mn-lt"/>
                          <a:ea typeface="+mn-ea"/>
                          <a:cs typeface="+mn-cs"/>
                          <a:sym typeface="Arial"/>
                        </a:rPr>
                        <a:t> </a:t>
                      </a:r>
                      <a:r>
                        <a:rPr lang="en-GB" sz="1000" b="0" i="0" u="none" strike="noStrike" cap="none" dirty="0" err="1">
                          <a:solidFill>
                            <a:schemeClr val="tx1"/>
                          </a:solidFill>
                          <a:effectLst/>
                          <a:latin typeface="+mn-lt"/>
                          <a:ea typeface="+mn-ea"/>
                          <a:cs typeface="+mn-cs"/>
                          <a:sym typeface="Arial"/>
                        </a:rPr>
                        <a:t>immobilities</a:t>
                      </a:r>
                      <a:r>
                        <a:rPr lang="en-GB" sz="1000" b="0" i="0" u="none" strike="noStrike" cap="none" dirty="0">
                          <a:solidFill>
                            <a:schemeClr val="tx1"/>
                          </a:solidFill>
                          <a:effectLst/>
                          <a:latin typeface="+mn-lt"/>
                          <a:ea typeface="+mn-ea"/>
                          <a:cs typeface="+mn-cs"/>
                          <a:sym typeface="Arial"/>
                        </a:rPr>
                        <a:t>. </a:t>
                      </a:r>
                      <a:r>
                        <a:rPr lang="en-GB" sz="1000" b="1" i="0" u="none" strike="noStrike" cap="none" dirty="0">
                          <a:solidFill>
                            <a:schemeClr val="tx1"/>
                          </a:solidFill>
                          <a:effectLst/>
                          <a:latin typeface="+mn-lt"/>
                          <a:ea typeface="+mn-ea"/>
                          <a:cs typeface="+mn-cs"/>
                          <a:sym typeface="Arial"/>
                        </a:rPr>
                        <a:t>Factor immobility</a:t>
                      </a:r>
                      <a:r>
                        <a:rPr lang="en-GB" sz="1000" b="0" i="0" u="none" strike="noStrike" cap="none" dirty="0">
                          <a:solidFill>
                            <a:schemeClr val="tx1"/>
                          </a:solidFill>
                          <a:effectLst/>
                          <a:latin typeface="+mn-lt"/>
                          <a:ea typeface="+mn-ea"/>
                          <a:cs typeface="+mn-cs"/>
                          <a:sym typeface="Arial"/>
                        </a:rPr>
                        <a:t> can lead to increased inequality.</a:t>
                      </a:r>
                      <a:endParaRPr lang="en-GB" sz="1000" b="0" i="0" dirty="0">
                        <a:solidFill>
                          <a:schemeClr val="dk1"/>
                        </a:solidFill>
                        <a:latin typeface="Calibri"/>
                        <a:ea typeface="Calibri"/>
                        <a:cs typeface="Calibri"/>
                        <a:sym typeface="Calibri"/>
                      </a:endParaRPr>
                    </a:p>
                  </a:txBody>
                  <a:tcPr marL="68575" marR="68575" marT="0" marB="0">
                    <a:lnL w="12700" cmpd="sng">
                      <a:noFill/>
                      <a:prstDash val="solid"/>
                    </a:lnL>
                    <a:lnR w="12700" cmpd="sng">
                      <a:noFill/>
                      <a:prstDash val="solid"/>
                    </a:lnR>
                    <a:lnT w="12700" cap="flat" cmpd="sng" algn="ctr">
                      <a:solidFill>
                        <a:schemeClr val="tx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1020740909"/>
                  </a:ext>
                </a:extLst>
              </a:tr>
            </a:tbl>
          </a:graphicData>
        </a:graphic>
      </p:graphicFrame>
    </p:spTree>
    <p:extLst>
      <p:ext uri="{BB962C8B-B14F-4D97-AF65-F5344CB8AC3E}">
        <p14:creationId xmlns:p14="http://schemas.microsoft.com/office/powerpoint/2010/main" val="22982815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130"/>
        <p:cNvGrpSpPr/>
        <p:nvPr/>
      </p:nvGrpSpPr>
      <p:grpSpPr>
        <a:xfrm>
          <a:off x="0" y="0"/>
          <a:ext cx="0" cy="0"/>
          <a:chOff x="0" y="0"/>
          <a:chExt cx="0" cy="0"/>
        </a:xfrm>
      </p:grpSpPr>
      <p:graphicFrame>
        <p:nvGraphicFramePr>
          <p:cNvPr id="131" name="Shape 131"/>
          <p:cNvGraphicFramePr/>
          <p:nvPr/>
        </p:nvGraphicFramePr>
        <p:xfrm>
          <a:off x="-1" y="14514"/>
          <a:ext cx="6589475" cy="6858130"/>
        </p:xfrm>
        <a:graphic>
          <a:graphicData uri="http://schemas.openxmlformats.org/drawingml/2006/table">
            <a:tbl>
              <a:tblPr firstRow="1" bandRow="1">
                <a:noFill/>
              </a:tblPr>
              <a:tblGrid>
                <a:gridCol w="1254350">
                  <a:extLst>
                    <a:ext uri="{9D8B030D-6E8A-4147-A177-3AD203B41FA5}">
                      <a16:colId xmlns:a16="http://schemas.microsoft.com/office/drawing/2014/main" val="20000"/>
                    </a:ext>
                  </a:extLst>
                </a:gridCol>
                <a:gridCol w="5335125">
                  <a:extLst>
                    <a:ext uri="{9D8B030D-6E8A-4147-A177-3AD203B41FA5}">
                      <a16:colId xmlns:a16="http://schemas.microsoft.com/office/drawing/2014/main" val="20001"/>
                    </a:ext>
                  </a:extLst>
                </a:gridCol>
              </a:tblGrid>
              <a:tr h="238325">
                <a:tc gridSpan="2">
                  <a:txBody>
                    <a:bodyPr/>
                    <a:lstStyle/>
                    <a:p>
                      <a:pPr marL="0" marR="0" lvl="0" indent="0" algn="ctr" rtl="0">
                        <a:spcBef>
                          <a:spcPts val="0"/>
                        </a:spcBef>
                        <a:spcAft>
                          <a:spcPts val="0"/>
                        </a:spcAft>
                        <a:buNone/>
                      </a:pPr>
                      <a:r>
                        <a:rPr lang="en-GB" sz="1200" b="1" dirty="0">
                          <a:solidFill>
                            <a:schemeClr val="bg1"/>
                          </a:solidFill>
                        </a:rPr>
                        <a:t>3.1.5.7. INEQUITABLE DISTRIBUTION OF INCOME &amp; WEALTH</a:t>
                      </a:r>
                      <a:endParaRPr sz="12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38325">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Refers to the extent to which </a:t>
                      </a:r>
                      <a:r>
                        <a:rPr lang="en-GB" sz="1000" b="1" i="0" dirty="0">
                          <a:solidFill>
                            <a:schemeClr val="dk1"/>
                          </a:solidFill>
                          <a:latin typeface="Calibri"/>
                          <a:ea typeface="Calibri"/>
                          <a:cs typeface="Calibri"/>
                          <a:sym typeface="Calibri"/>
                        </a:rPr>
                        <a:t>income</a:t>
                      </a:r>
                      <a:r>
                        <a:rPr lang="en-GB" sz="1000" b="0" i="0" dirty="0">
                          <a:solidFill>
                            <a:schemeClr val="dk1"/>
                          </a:solidFill>
                          <a:latin typeface="Calibri"/>
                          <a:ea typeface="Calibri"/>
                          <a:cs typeface="Calibri"/>
                          <a:sym typeface="Calibri"/>
                        </a:rPr>
                        <a:t> is distributed in an uneven manner among a population</a:t>
                      </a:r>
                      <a:endParaRPr sz="1000" b="0" dirty="0"/>
                    </a:p>
                  </a:txBody>
                  <a:tcPr marL="91450" marR="91450" marT="45725" marB="45725">
                    <a:solidFill>
                      <a:srgbClr val="F2F2F2"/>
                    </a:solidFill>
                  </a:tcPr>
                </a:tc>
                <a:tc hMerge="1">
                  <a:txBody>
                    <a:bodyPr/>
                    <a:lstStyle/>
                    <a:p>
                      <a:endParaRPr lang="en-US"/>
                    </a:p>
                  </a:txBody>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ABSOLUTE POVERTY </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Characterised by severe deprivation of basic human needs, including food, safe drinking water, sanitation facilities, health, shelter, education and information</a:t>
                      </a:r>
                      <a:endParaRPr sz="100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2"/>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RELATIVE POVERTY</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Occurs where people lack the minimum amount of income needed in order to maintain the average standard of living in the society in which they live</a:t>
                      </a:r>
                      <a:endParaRPr sz="100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3"/>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INCOME </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Flow of income over a given period of time</a:t>
                      </a:r>
                      <a:endParaRPr sz="100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4"/>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WEALTH</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Ownership of assets with market value.</a:t>
                      </a:r>
                      <a:endParaRPr sz="100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5"/>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GINI COEFFICIENT</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The </a:t>
                      </a:r>
                      <a:r>
                        <a:rPr lang="en-GB" sz="1000" b="1" i="0">
                          <a:solidFill>
                            <a:schemeClr val="dk1"/>
                          </a:solidFill>
                          <a:latin typeface="Calibri"/>
                          <a:ea typeface="Calibri"/>
                          <a:cs typeface="Calibri"/>
                          <a:sym typeface="Calibri"/>
                        </a:rPr>
                        <a:t>Gini coefficient</a:t>
                      </a:r>
                      <a:r>
                        <a:rPr lang="en-GB" sz="1000" b="0" i="0">
                          <a:solidFill>
                            <a:schemeClr val="dk1"/>
                          </a:solidFill>
                          <a:latin typeface="Calibri"/>
                          <a:ea typeface="Calibri"/>
                          <a:cs typeface="Calibri"/>
                          <a:sym typeface="Calibri"/>
                        </a:rPr>
                        <a:t> is a commonly-used measure of income inequality that condenses the entire income distribution for a country into a single number between 0 and 1: the higher the number, the greater the degree of income inequality.</a:t>
                      </a:r>
                      <a:endParaRPr sz="100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6"/>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LORENZ CURVE</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A graph on which the cumulative percentage of total national income (or some other variable) is plotted against the cumulative percentage of the corresponding population (ranked in increasing size of share). The extent to which the curve sags below a straight diagonal line indicates the degree of inequality of distribution.</a:t>
                      </a:r>
                      <a:endParaRPr sz="100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7"/>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REASONS FOR DIFFERENTIALS IN INCOME &amp; WEALTH</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i="0">
                          <a:solidFill>
                            <a:schemeClr val="dk1"/>
                          </a:solidFill>
                          <a:latin typeface="Calibri"/>
                          <a:ea typeface="Calibri"/>
                          <a:cs typeface="Calibri"/>
                          <a:sym typeface="Calibri"/>
                        </a:rPr>
                        <a:t>AGE– wealth accumulated over time, Increased income means increased wealth in LR.</a:t>
                      </a:r>
                      <a:endParaRPr/>
                    </a:p>
                    <a:p>
                      <a:pPr marL="171450" marR="0" lvl="0" indent="-171450" algn="l" rtl="0">
                        <a:spcBef>
                          <a:spcPts val="0"/>
                        </a:spcBef>
                        <a:spcAft>
                          <a:spcPts val="0"/>
                        </a:spcAft>
                        <a:buClr>
                          <a:schemeClr val="dk1"/>
                        </a:buClr>
                        <a:buSzPts val="1000"/>
                        <a:buFont typeface="Arial"/>
                        <a:buChar char="•"/>
                      </a:pPr>
                      <a:r>
                        <a:rPr lang="en-GB" sz="1000" b="0" i="0">
                          <a:solidFill>
                            <a:schemeClr val="dk1"/>
                          </a:solidFill>
                          <a:latin typeface="Calibri"/>
                          <a:ea typeface="Calibri"/>
                          <a:cs typeface="Calibri"/>
                          <a:sym typeface="Calibri"/>
                        </a:rPr>
                        <a:t>Education </a:t>
                      </a:r>
                      <a:endParaRPr/>
                    </a:p>
                    <a:p>
                      <a:pPr marL="171450" marR="0" lvl="0" indent="-171450" algn="l" rtl="0">
                        <a:spcBef>
                          <a:spcPts val="0"/>
                        </a:spcBef>
                        <a:spcAft>
                          <a:spcPts val="0"/>
                        </a:spcAft>
                        <a:buClr>
                          <a:schemeClr val="dk1"/>
                        </a:buClr>
                        <a:buSzPts val="1000"/>
                        <a:buFont typeface="Arial"/>
                        <a:buChar char="•"/>
                      </a:pPr>
                      <a:r>
                        <a:rPr lang="en-GB" sz="1000" b="0" i="0">
                          <a:solidFill>
                            <a:schemeClr val="dk1"/>
                          </a:solidFill>
                          <a:latin typeface="Calibri"/>
                          <a:ea typeface="Calibri"/>
                          <a:cs typeface="Calibri"/>
                          <a:sym typeface="Calibri"/>
                        </a:rPr>
                        <a:t>Ownership of assets – through employer pensions or inheritance</a:t>
                      </a:r>
                      <a:endParaRPr/>
                    </a:p>
                    <a:p>
                      <a:pPr marL="171450" marR="0" lvl="0" indent="-171450" algn="l" rtl="0">
                        <a:spcBef>
                          <a:spcPts val="0"/>
                        </a:spcBef>
                        <a:spcAft>
                          <a:spcPts val="0"/>
                        </a:spcAft>
                        <a:buClr>
                          <a:schemeClr val="dk1"/>
                        </a:buClr>
                        <a:buSzPts val="1000"/>
                        <a:buFont typeface="Arial"/>
                        <a:buChar char="•"/>
                      </a:pPr>
                      <a:r>
                        <a:rPr lang="en-GB" sz="1000" b="0" i="0">
                          <a:solidFill>
                            <a:schemeClr val="dk1"/>
                          </a:solidFill>
                          <a:latin typeface="Calibri"/>
                          <a:ea typeface="Calibri"/>
                          <a:cs typeface="Calibri"/>
                          <a:sym typeface="Calibri"/>
                        </a:rPr>
                        <a:t>Wage differentials  </a:t>
                      </a:r>
                      <a:endParaRPr sz="1000" b="0"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8"/>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CONSEQUENCES OF HIGH INCOME INEQUALITY</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Excessive debts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Impact on government finances due to welfare benefits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Social costs </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Lower economic growth (debated). </a:t>
                      </a:r>
                      <a:endParaRPr sz="10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9"/>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INCOME REDISTRIBUTION POLICIES </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PROGRESSIVE TAX</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TRANSFER PAYMENTS/ UNIVERSAL BENEFIT</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Government spending on Education/ health.</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Minimum or maximum wages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Reduce REGRESSIVE INDIRECT TAX</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Increase child/ staff ratios in nurseries on a par with Germany/ Denmark. Reduce nursery fees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Take low paid out of NI contributions.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Allow building on greenbelt to ease housing costs.</a:t>
                      </a:r>
                      <a:endParaRPr sz="1000" b="0"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10"/>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PROBLEMS OF SUCH POLICIES </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Transfer payments through benefits may cause an unemployment trap</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Conflict with Fiscal deficit of £50b. </a:t>
                      </a:r>
                      <a:endParaRPr sz="10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1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EVALUATION</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Is a solution really necessary?</a:t>
                      </a:r>
                      <a:endParaRPr dirty="0"/>
                    </a:p>
                    <a:p>
                      <a:pPr marL="228600" marR="0" lvl="0" indent="-22860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How great is the degree of inequality?</a:t>
                      </a:r>
                      <a:endParaRPr dirty="0"/>
                    </a:p>
                    <a:p>
                      <a:pPr marL="228600" marR="0" lvl="0" indent="-22860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Is freedom of economic opportunity the crucial factor? Does this depend upon parents &amp; education provision?</a:t>
                      </a:r>
                      <a:endParaRPr dirty="0"/>
                    </a:p>
                  </a:txBody>
                  <a:tcPr marL="91450" marR="91450" marT="45725" marB="45725">
                    <a:solidFill>
                      <a:srgbClr val="DDEAF6"/>
                    </a:solidFill>
                  </a:tcPr>
                </a:tc>
                <a:extLst>
                  <a:ext uri="{0D108BD9-81ED-4DB2-BD59-A6C34878D82A}">
                    <a16:rowId xmlns:a16="http://schemas.microsoft.com/office/drawing/2014/main" val="10012"/>
                  </a:ext>
                </a:extLst>
              </a:tr>
            </a:tbl>
          </a:graphicData>
        </a:graphic>
      </p:graphicFrame>
      <p:pic>
        <p:nvPicPr>
          <p:cNvPr id="132" name="Shape 132"/>
          <p:cNvPicPr preferRelativeResize="0"/>
          <p:nvPr/>
        </p:nvPicPr>
        <p:blipFill rotWithShape="1">
          <a:blip r:embed="rId3">
            <a:alphaModFix/>
          </a:blip>
          <a:srcRect/>
          <a:stretch/>
        </p:blipFill>
        <p:spPr>
          <a:xfrm>
            <a:off x="6605338" y="2045368"/>
            <a:ext cx="5586662" cy="4812631"/>
          </a:xfrm>
          <a:prstGeom prst="rect">
            <a:avLst/>
          </a:prstGeom>
          <a:noFill/>
          <a:ln>
            <a:noFill/>
          </a:ln>
        </p:spPr>
      </p:pic>
      <p:graphicFrame>
        <p:nvGraphicFramePr>
          <p:cNvPr id="133" name="Shape 133"/>
          <p:cNvGraphicFramePr/>
          <p:nvPr/>
        </p:nvGraphicFramePr>
        <p:xfrm>
          <a:off x="6574971" y="14514"/>
          <a:ext cx="5618825" cy="2042180"/>
        </p:xfrm>
        <a:graphic>
          <a:graphicData uri="http://schemas.openxmlformats.org/drawingml/2006/table">
            <a:tbl>
              <a:tblPr firstRow="1" bandRow="1">
                <a:noFill/>
              </a:tblPr>
              <a:tblGrid>
                <a:gridCol w="5618825">
                  <a:extLst>
                    <a:ext uri="{9D8B030D-6E8A-4147-A177-3AD203B41FA5}">
                      <a16:colId xmlns:a16="http://schemas.microsoft.com/office/drawing/2014/main" val="20000"/>
                    </a:ext>
                  </a:extLst>
                </a:gridCol>
              </a:tblGrid>
              <a:tr h="272380">
                <a:tc>
                  <a:txBody>
                    <a:bodyPr/>
                    <a:lstStyle/>
                    <a:p>
                      <a:pPr marL="0" marR="0" lvl="0" indent="0" algn="ctr" rtl="0">
                        <a:spcBef>
                          <a:spcPts val="0"/>
                        </a:spcBef>
                        <a:spcAft>
                          <a:spcPts val="0"/>
                        </a:spcAft>
                        <a:buNone/>
                      </a:pPr>
                      <a:r>
                        <a:rPr lang="en-GB" sz="1200" b="1" dirty="0">
                          <a:solidFill>
                            <a:schemeClr val="bg1"/>
                          </a:solidFill>
                        </a:rPr>
                        <a:t>OVERALL MARKET FAILURE EVALUATION CONSIDERATIONS</a:t>
                      </a:r>
                      <a:endParaRPr b="1" dirty="0">
                        <a:solidFill>
                          <a:schemeClr val="bg1"/>
                        </a:solidFill>
                      </a:endParaRPr>
                    </a:p>
                  </a:txBody>
                  <a:tcPr marL="91450" marR="91450" marT="45725" marB="45725">
                    <a:solidFill>
                      <a:schemeClr val="dk1"/>
                    </a:solidFill>
                  </a:tcPr>
                </a:tc>
                <a:extLst>
                  <a:ext uri="{0D108BD9-81ED-4DB2-BD59-A6C34878D82A}">
                    <a16:rowId xmlns:a16="http://schemas.microsoft.com/office/drawing/2014/main" val="10000"/>
                  </a:ext>
                </a:extLst>
              </a:tr>
              <a:tr h="1755286">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Whether or not there should be intervention depends upon the degree of DWL or externality present.</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How great is the abuse of this demerit good?  How toxic is it?  Does this suggest a need for intervention?</a:t>
                      </a:r>
                      <a:endParaRPr sz="1000"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Is there a best solution?</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Is the risk of </a:t>
                      </a:r>
                      <a:r>
                        <a:rPr lang="en-GB" sz="1000" b="1" dirty="0">
                          <a:solidFill>
                            <a:schemeClr val="dk1"/>
                          </a:solidFill>
                          <a:latin typeface="Calibri"/>
                          <a:ea typeface="Calibri"/>
                          <a:cs typeface="Calibri"/>
                          <a:sym typeface="Calibri"/>
                        </a:rPr>
                        <a:t>GOVERNMENT FAILURE </a:t>
                      </a:r>
                      <a:r>
                        <a:rPr lang="en-GB" sz="1000" dirty="0">
                          <a:solidFill>
                            <a:schemeClr val="dk1"/>
                          </a:solidFill>
                          <a:latin typeface="Calibri"/>
                          <a:ea typeface="Calibri"/>
                          <a:cs typeface="Calibri"/>
                          <a:sym typeface="Calibri"/>
                        </a:rPr>
                        <a:t>too great?  Will there be </a:t>
                      </a:r>
                      <a:r>
                        <a:rPr lang="en-GB" sz="1000" b="1" dirty="0">
                          <a:solidFill>
                            <a:schemeClr val="dk1"/>
                          </a:solidFill>
                          <a:latin typeface="Calibri"/>
                          <a:ea typeface="Calibri"/>
                          <a:cs typeface="Calibri"/>
                          <a:sym typeface="Calibri"/>
                        </a:rPr>
                        <a:t>UNINTENDED CONSEQUENCES?</a:t>
                      </a:r>
                      <a:endParaRPr sz="1000"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Will the MF require a combination of policy responses?</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Is a solution really necessary? Are other issues more important?</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Who decides what </a:t>
                      </a:r>
                      <a:r>
                        <a:rPr lang="en-GB" sz="1000" b="1" dirty="0">
                          <a:solidFill>
                            <a:schemeClr val="dk1"/>
                          </a:solidFill>
                          <a:latin typeface="Calibri"/>
                          <a:ea typeface="Calibri"/>
                          <a:cs typeface="Calibri"/>
                          <a:sym typeface="Calibri"/>
                        </a:rPr>
                        <a:t>merit goods </a:t>
                      </a:r>
                      <a:r>
                        <a:rPr lang="en-GB" sz="1000" dirty="0">
                          <a:solidFill>
                            <a:schemeClr val="dk1"/>
                          </a:solidFill>
                          <a:latin typeface="Calibri"/>
                          <a:ea typeface="Calibri"/>
                          <a:cs typeface="Calibri"/>
                          <a:sym typeface="Calibri"/>
                        </a:rPr>
                        <a:t>are?</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Some degree of inequality helps provide incentives to work hard &amp; be productively &amp; dynamically efficient.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Consider consequences on distinct stakeholder groups for all MARKET FAILURES</a:t>
                      </a:r>
                      <a:endParaRPr sz="100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67557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90"/>
        <p:cNvGrpSpPr/>
        <p:nvPr/>
      </p:nvGrpSpPr>
      <p:grpSpPr>
        <a:xfrm>
          <a:off x="0" y="0"/>
          <a:ext cx="0" cy="0"/>
          <a:chOff x="0" y="0"/>
          <a:chExt cx="0" cy="0"/>
        </a:xfrm>
      </p:grpSpPr>
      <p:graphicFrame>
        <p:nvGraphicFramePr>
          <p:cNvPr id="8" name="Shape 85"/>
          <p:cNvGraphicFramePr/>
          <p:nvPr/>
        </p:nvGraphicFramePr>
        <p:xfrm>
          <a:off x="177075" y="177121"/>
          <a:ext cx="4278810" cy="1828830"/>
        </p:xfrm>
        <a:graphic>
          <a:graphicData uri="http://schemas.openxmlformats.org/drawingml/2006/table">
            <a:tbl>
              <a:tblPr firstRow="1" bandRow="1">
                <a:noFill/>
              </a:tblPr>
              <a:tblGrid>
                <a:gridCol w="1084490">
                  <a:extLst>
                    <a:ext uri="{9D8B030D-6E8A-4147-A177-3AD203B41FA5}">
                      <a16:colId xmlns:a16="http://schemas.microsoft.com/office/drawing/2014/main" val="20000"/>
                    </a:ext>
                  </a:extLst>
                </a:gridCol>
                <a:gridCol w="3194320">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200" b="1" dirty="0"/>
                        <a:t>3.1.5</a:t>
                      </a:r>
                      <a:r>
                        <a:rPr lang="en-GB" sz="1200" b="1" baseline="0" dirty="0"/>
                        <a:t>.8. GOVERNMENT INTERVENTION IN MARKETS</a:t>
                      </a:r>
                      <a:endParaRPr sz="1200" b="1"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GOVERNMENT INTERVENTION</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1" i="0" u="none" strike="noStrike" cap="none" dirty="0">
                          <a:solidFill>
                            <a:schemeClr val="dk1"/>
                          </a:solidFill>
                          <a:effectLst/>
                          <a:latin typeface="Calibri"/>
                          <a:ea typeface="Calibri"/>
                          <a:cs typeface="Calibri"/>
                          <a:sym typeface="Arial"/>
                        </a:rPr>
                        <a:t>Government intervention</a:t>
                      </a:r>
                      <a:r>
                        <a:rPr lang="en-GB" sz="1000" b="0" i="0" u="none" strike="noStrike" cap="none" dirty="0">
                          <a:solidFill>
                            <a:schemeClr val="dk1"/>
                          </a:solidFill>
                          <a:effectLst/>
                          <a:latin typeface="Calibri"/>
                          <a:ea typeface="Calibri"/>
                          <a:cs typeface="Calibri"/>
                          <a:sym typeface="Arial"/>
                        </a:rPr>
                        <a:t> is regulatory action taken by </a:t>
                      </a:r>
                      <a:r>
                        <a:rPr lang="en-GB" sz="1000" b="1" i="0" u="none" strike="noStrike" cap="none" dirty="0">
                          <a:solidFill>
                            <a:schemeClr val="dk1"/>
                          </a:solidFill>
                          <a:effectLst/>
                          <a:latin typeface="Calibri"/>
                          <a:ea typeface="Calibri"/>
                          <a:cs typeface="Calibri"/>
                          <a:sym typeface="Arial"/>
                        </a:rPr>
                        <a:t>government</a:t>
                      </a:r>
                      <a:r>
                        <a:rPr lang="en-GB" sz="1000" b="0" i="0" u="none" strike="noStrike" cap="none" dirty="0">
                          <a:solidFill>
                            <a:schemeClr val="dk1"/>
                          </a:solidFill>
                          <a:effectLst/>
                          <a:latin typeface="Calibri"/>
                          <a:ea typeface="Calibri"/>
                          <a:cs typeface="Calibri"/>
                          <a:sym typeface="Arial"/>
                        </a:rPr>
                        <a:t> that seek to change the decisions made by individuals, groups and organisations about social and economic matters.</a:t>
                      </a:r>
                      <a:endParaRPr lang="en-GB" sz="1000" b="0" u="none" strike="noStrike" cap="none" dirty="0">
                        <a:solidFill>
                          <a:schemeClr val="dk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extLst>
                  <a:ext uri="{0D108BD9-81ED-4DB2-BD59-A6C34878D82A}">
                    <a16:rowId xmlns:a16="http://schemas.microsoft.com/office/drawing/2014/main" val="2313851005"/>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AIMS</a:t>
                      </a:r>
                      <a:r>
                        <a:rPr lang="en-GB" sz="1000" b="1" baseline="0" dirty="0">
                          <a:solidFill>
                            <a:schemeClr val="bg1"/>
                          </a:solidFill>
                        </a:rPr>
                        <a:t> OF GOVERNMENT INTERVENTION</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dk1"/>
                    </a:solidFill>
                  </a:tcPr>
                </a:tc>
                <a:tc>
                  <a:txBody>
                    <a:bodyPr/>
                    <a:lstStyle/>
                    <a:p>
                      <a:pPr marL="171450" marR="0" lvl="0" indent="-171450" algn="l" defTabSz="914400" rtl="0" eaLnBrk="1" fontAlgn="auto" latinLnBrk="0" hangingPunct="1">
                        <a:lnSpc>
                          <a:spcPct val="100000"/>
                        </a:lnSpc>
                        <a:spcBef>
                          <a:spcPts val="0"/>
                        </a:spcBef>
                        <a:spcAft>
                          <a:spcPts val="0"/>
                        </a:spcAft>
                        <a:buClr>
                          <a:schemeClr val="dk1"/>
                        </a:buClr>
                        <a:buSzPts val="1000"/>
                        <a:buFont typeface="Arial" panose="020B0604020202020204" pitchFamily="34" charset="0"/>
                        <a:buChar char="•"/>
                        <a:tabLst/>
                        <a:defRPr/>
                      </a:pPr>
                      <a:r>
                        <a:rPr lang="en-GB" sz="1000" b="0" i="0" u="none" strike="noStrike" cap="none" dirty="0">
                          <a:solidFill>
                            <a:schemeClr val="dk1"/>
                          </a:solidFill>
                          <a:effectLst/>
                          <a:latin typeface="Calibri"/>
                          <a:ea typeface="Calibri"/>
                          <a:cs typeface="Calibri"/>
                          <a:sym typeface="Arial"/>
                        </a:rPr>
                        <a:t>Governments may also intervene in markets to promote general economic fairness.</a:t>
                      </a:r>
                    </a:p>
                    <a:p>
                      <a:pPr marL="171450" marR="0" lvl="0" indent="-171450" algn="l" defTabSz="914400" rtl="0" eaLnBrk="1" fontAlgn="auto" latinLnBrk="0" hangingPunct="1">
                        <a:lnSpc>
                          <a:spcPct val="100000"/>
                        </a:lnSpc>
                        <a:spcBef>
                          <a:spcPts val="0"/>
                        </a:spcBef>
                        <a:spcAft>
                          <a:spcPts val="0"/>
                        </a:spcAft>
                        <a:buClr>
                          <a:schemeClr val="dk1"/>
                        </a:buClr>
                        <a:buSzPts val="1000"/>
                        <a:buFont typeface="Arial" panose="020B0604020202020204" pitchFamily="34" charset="0"/>
                        <a:buChar char="•"/>
                        <a:tabLst/>
                        <a:defRPr/>
                      </a:pPr>
                      <a:r>
                        <a:rPr lang="en-GB" sz="1000" b="0" i="0" u="none" strike="noStrike" cap="none" dirty="0">
                          <a:solidFill>
                            <a:schemeClr val="dk1"/>
                          </a:solidFill>
                          <a:effectLst/>
                          <a:latin typeface="Calibri"/>
                          <a:ea typeface="Calibri"/>
                          <a:cs typeface="Calibri"/>
                          <a:sym typeface="Arial"/>
                        </a:rPr>
                        <a:t>Governments may sometimes intervene in markets to promote other goals, such as national unity, advancement and tackle inequality.</a:t>
                      </a: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097766894"/>
                  </a:ext>
                </a:extLst>
              </a:tr>
            </a:tbl>
          </a:graphicData>
        </a:graphic>
      </p:graphicFrame>
      <p:graphicFrame>
        <p:nvGraphicFramePr>
          <p:cNvPr id="9" name="Shape 89"/>
          <p:cNvGraphicFramePr/>
          <p:nvPr/>
        </p:nvGraphicFramePr>
        <p:xfrm>
          <a:off x="177071" y="2007118"/>
          <a:ext cx="4278814" cy="1532845"/>
        </p:xfrm>
        <a:graphic>
          <a:graphicData uri="http://schemas.openxmlformats.org/drawingml/2006/table">
            <a:tbl>
              <a:tblPr firstRow="1" firstCol="1" bandRow="1">
                <a:noFill/>
              </a:tblPr>
              <a:tblGrid>
                <a:gridCol w="2139407">
                  <a:extLst>
                    <a:ext uri="{9D8B030D-6E8A-4147-A177-3AD203B41FA5}">
                      <a16:colId xmlns:a16="http://schemas.microsoft.com/office/drawing/2014/main" val="20000"/>
                    </a:ext>
                  </a:extLst>
                </a:gridCol>
                <a:gridCol w="2139407">
                  <a:extLst>
                    <a:ext uri="{9D8B030D-6E8A-4147-A177-3AD203B41FA5}">
                      <a16:colId xmlns:a16="http://schemas.microsoft.com/office/drawing/2014/main" val="20001"/>
                    </a:ext>
                  </a:extLst>
                </a:gridCol>
              </a:tblGrid>
              <a:tr h="16124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REASONS FOR GOVERNMENT INTERVENTION</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822884">
                <a:tc>
                  <a:txBody>
                    <a:bodyPr/>
                    <a:lstStyle/>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correct </a:t>
                      </a:r>
                      <a:r>
                        <a:rPr lang="en-GB" sz="1000" b="1" dirty="0">
                          <a:solidFill>
                            <a:schemeClr val="dk1"/>
                          </a:solidFill>
                          <a:latin typeface="Calibri"/>
                          <a:ea typeface="Calibri"/>
                          <a:cs typeface="Calibri"/>
                          <a:sym typeface="Calibri"/>
                        </a:rPr>
                        <a:t>NEGATIVE &amp; POSITIVE EXTERNALITIES</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provide </a:t>
                      </a:r>
                      <a:r>
                        <a:rPr lang="en-GB" sz="1000" b="1" dirty="0">
                          <a:solidFill>
                            <a:schemeClr val="dk1"/>
                          </a:solidFill>
                          <a:latin typeface="Calibri"/>
                          <a:ea typeface="Calibri"/>
                          <a:cs typeface="Calibri"/>
                          <a:sym typeface="Calibri"/>
                        </a:rPr>
                        <a:t>PUBLIC &amp; MERIT </a:t>
                      </a:r>
                      <a:r>
                        <a:rPr lang="en-GB" sz="1000" b="0" dirty="0">
                          <a:solidFill>
                            <a:schemeClr val="dk1"/>
                          </a:solidFill>
                          <a:latin typeface="Calibri"/>
                          <a:ea typeface="Calibri"/>
                          <a:cs typeface="Calibri"/>
                          <a:sym typeface="Calibri"/>
                        </a:rPr>
                        <a:t>goods. </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correct </a:t>
                      </a:r>
                      <a:r>
                        <a:rPr lang="en-GB" sz="1000" b="1" dirty="0">
                          <a:solidFill>
                            <a:schemeClr val="dk1"/>
                          </a:solidFill>
                          <a:latin typeface="Calibri"/>
                          <a:ea typeface="Calibri"/>
                          <a:cs typeface="Calibri"/>
                          <a:sym typeface="Calibri"/>
                        </a:rPr>
                        <a:t>FACTOR IMMBILITY </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improve </a:t>
                      </a:r>
                      <a:r>
                        <a:rPr lang="en-GB" sz="1000" b="1" dirty="0">
                          <a:solidFill>
                            <a:schemeClr val="dk1"/>
                          </a:solidFill>
                          <a:latin typeface="Calibri"/>
                          <a:ea typeface="Calibri"/>
                          <a:cs typeface="Calibri"/>
                          <a:sym typeface="Calibri"/>
                        </a:rPr>
                        <a:t>UNEQUAL DISTRIBUTION OF INCOME</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correct </a:t>
                      </a:r>
                      <a:r>
                        <a:rPr lang="en-GB" sz="1000" b="1" dirty="0">
                          <a:solidFill>
                            <a:schemeClr val="dk1"/>
                          </a:solidFill>
                          <a:latin typeface="Calibri"/>
                          <a:ea typeface="Calibri"/>
                          <a:cs typeface="Calibri"/>
                          <a:sym typeface="Calibri"/>
                        </a:rPr>
                        <a:t>MONOPOLY ABUSE</a:t>
                      </a:r>
                      <a:endParaRPr sz="1000" b="1" dirty="0">
                        <a:solidFill>
                          <a:schemeClr val="dk1"/>
                        </a:solidFill>
                        <a:latin typeface="Calibri"/>
                        <a:ea typeface="Calibri"/>
                        <a:cs typeface="Calibri"/>
                        <a:sym typeface="Calibri"/>
                      </a:endParaRPr>
                    </a:p>
                  </a:txBody>
                  <a:tcPr marL="68575" marR="68575" marT="0" marB="0">
                    <a:solidFill>
                      <a:schemeClr val="bg1">
                        <a:lumMod val="95000"/>
                      </a:schemeClr>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correct </a:t>
                      </a:r>
                      <a:r>
                        <a:rPr lang="en-GB" sz="1000" b="1" dirty="0">
                          <a:solidFill>
                            <a:schemeClr val="dk1"/>
                          </a:solidFill>
                          <a:latin typeface="Calibri"/>
                          <a:ea typeface="Calibri"/>
                          <a:cs typeface="Calibri"/>
                          <a:sym typeface="Calibri"/>
                        </a:rPr>
                        <a:t>TRAGEDY OF THE COMMONS</a:t>
                      </a:r>
                      <a:endParaRPr sz="1000" b="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resolve </a:t>
                      </a:r>
                      <a:r>
                        <a:rPr lang="en-GB" sz="1000" b="1" dirty="0">
                          <a:solidFill>
                            <a:schemeClr val="dk1"/>
                          </a:solidFill>
                          <a:latin typeface="Calibri"/>
                          <a:ea typeface="Calibri"/>
                          <a:cs typeface="Calibri"/>
                          <a:sym typeface="Calibri"/>
                        </a:rPr>
                        <a:t>ASSYMERTIC INFORMATION</a:t>
                      </a:r>
                      <a:endParaRPr sz="1000" b="1"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support </a:t>
                      </a:r>
                      <a:r>
                        <a:rPr lang="en-GB" sz="1000" b="1" dirty="0">
                          <a:solidFill>
                            <a:schemeClr val="dk1"/>
                          </a:solidFill>
                          <a:latin typeface="Calibri"/>
                          <a:ea typeface="Calibri"/>
                          <a:cs typeface="Calibri"/>
                          <a:sym typeface="Calibri"/>
                        </a:rPr>
                        <a:t>AGRICULTURE</a:t>
                      </a:r>
                      <a:endParaRPr sz="1000" b="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resolve the </a:t>
                      </a:r>
                      <a:r>
                        <a:rPr lang="en-GB" sz="1000" b="1" dirty="0">
                          <a:solidFill>
                            <a:schemeClr val="dk1"/>
                          </a:solidFill>
                          <a:latin typeface="Calibri"/>
                          <a:ea typeface="Calibri"/>
                          <a:cs typeface="Calibri"/>
                          <a:sym typeface="Calibri"/>
                        </a:rPr>
                        <a:t>PRINCIPAL-AGENT PROBLEM</a:t>
                      </a:r>
                      <a:r>
                        <a:rPr lang="en-GB" sz="1000" b="0" dirty="0">
                          <a:solidFill>
                            <a:schemeClr val="dk1"/>
                          </a:solidFill>
                          <a:latin typeface="Calibri"/>
                          <a:ea typeface="Calibri"/>
                          <a:cs typeface="Calibri"/>
                          <a:sym typeface="Calibri"/>
                        </a:rPr>
                        <a:t>. </a:t>
                      </a:r>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protect</a:t>
                      </a:r>
                      <a:r>
                        <a:rPr lang="en-GB" sz="1000" b="0" baseline="0" dirty="0">
                          <a:solidFill>
                            <a:schemeClr val="dk1"/>
                          </a:solidFill>
                          <a:latin typeface="Calibri"/>
                          <a:ea typeface="Calibri"/>
                          <a:cs typeface="Calibri"/>
                          <a:sym typeface="Calibri"/>
                        </a:rPr>
                        <a:t> industries of </a:t>
                      </a:r>
                      <a:r>
                        <a:rPr lang="en-GB" sz="1000" b="1" baseline="0" dirty="0">
                          <a:solidFill>
                            <a:schemeClr val="dk1"/>
                          </a:solidFill>
                          <a:latin typeface="Calibri"/>
                          <a:ea typeface="Calibri"/>
                          <a:cs typeface="Calibri"/>
                          <a:sym typeface="Calibri"/>
                        </a:rPr>
                        <a:t>STRATEGIC IMPORTANCE</a:t>
                      </a:r>
                      <a:r>
                        <a:rPr lang="en-GB" sz="1000" b="0" baseline="0" dirty="0">
                          <a:solidFill>
                            <a:schemeClr val="dk1"/>
                          </a:solidFill>
                          <a:latin typeface="Calibri"/>
                          <a:ea typeface="Calibri"/>
                          <a:cs typeface="Calibri"/>
                          <a:sym typeface="Calibri"/>
                        </a:rPr>
                        <a:t>.</a:t>
                      </a:r>
                      <a:endParaRPr sz="1000" b="0" dirty="0">
                        <a:solidFill>
                          <a:schemeClr val="dk1"/>
                        </a:solidFill>
                        <a:latin typeface="Calibri"/>
                        <a:ea typeface="Calibri"/>
                        <a:cs typeface="Calibri"/>
                        <a:sym typeface="Calibri"/>
                      </a:endParaRPr>
                    </a:p>
                  </a:txBody>
                  <a:tcPr marL="68575" marR="68575" marT="0" marB="0">
                    <a:solidFill>
                      <a:schemeClr val="bg1">
                        <a:lumMod val="95000"/>
                      </a:schemeClr>
                    </a:solidFill>
                  </a:tcPr>
                </a:tc>
                <a:extLst>
                  <a:ext uri="{0D108BD9-81ED-4DB2-BD59-A6C34878D82A}">
                    <a16:rowId xmlns:a16="http://schemas.microsoft.com/office/drawing/2014/main" val="10001"/>
                  </a:ext>
                </a:extLst>
              </a:tr>
            </a:tbl>
          </a:graphicData>
        </a:graphic>
      </p:graphicFrame>
      <p:graphicFrame>
        <p:nvGraphicFramePr>
          <p:cNvPr id="10" name="Shape 85"/>
          <p:cNvGraphicFramePr/>
          <p:nvPr/>
        </p:nvGraphicFramePr>
        <p:xfrm>
          <a:off x="177071" y="3553508"/>
          <a:ext cx="4278815" cy="853450"/>
        </p:xfrm>
        <a:graphic>
          <a:graphicData uri="http://schemas.openxmlformats.org/drawingml/2006/table">
            <a:tbl>
              <a:tblPr firstRow="1" bandRow="1">
                <a:noFill/>
              </a:tblPr>
              <a:tblGrid>
                <a:gridCol w="1084492">
                  <a:extLst>
                    <a:ext uri="{9D8B030D-6E8A-4147-A177-3AD203B41FA5}">
                      <a16:colId xmlns:a16="http://schemas.microsoft.com/office/drawing/2014/main" val="20000"/>
                    </a:ext>
                  </a:extLst>
                </a:gridCol>
                <a:gridCol w="3194323">
                  <a:extLst>
                    <a:ext uri="{9D8B030D-6E8A-4147-A177-3AD203B41FA5}">
                      <a16:colId xmlns:a16="http://schemas.microsoft.com/office/drawing/2014/main" val="20001"/>
                    </a:ext>
                  </a:extLst>
                </a:gridCol>
              </a:tblGrid>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ARGUMENTS AGAINST GOVERNMENT INTERVENTION</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effectLst/>
                          <a:latin typeface="Calibri"/>
                          <a:cs typeface="Calibri"/>
                          <a:sym typeface="Arial"/>
                        </a:rPr>
                        <a:t>Government</a:t>
                      </a:r>
                      <a:r>
                        <a:rPr lang="en-GB" sz="1000" b="0" i="0" u="none" strike="noStrike" cap="none" baseline="0" dirty="0">
                          <a:solidFill>
                            <a:schemeClr val="dk1"/>
                          </a:solidFill>
                          <a:effectLst/>
                          <a:latin typeface="Calibri"/>
                          <a:cs typeface="Calibri"/>
                          <a:sym typeface="Arial"/>
                        </a:rPr>
                        <a:t> failure – when the government creates further inefficiency. </a:t>
                      </a:r>
                    </a:p>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baseline="0" dirty="0">
                          <a:solidFill>
                            <a:schemeClr val="dk1"/>
                          </a:solidFill>
                          <a:effectLst/>
                          <a:latin typeface="Calibri"/>
                          <a:cs typeface="Calibri"/>
                          <a:sym typeface="Arial"/>
                        </a:rPr>
                        <a:t>This could distort incentives, increase bureaucracy, increase political interference, administrative costs, moral hazard, regulatory capture &amp; unintended consequences.</a:t>
                      </a:r>
                      <a:endParaRPr lang="en-GB" sz="1000" b="0" u="none" strike="noStrike" cap="none" dirty="0">
                        <a:solidFill>
                          <a:schemeClr val="dk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313851005"/>
                  </a:ext>
                </a:extLst>
              </a:tr>
            </a:tbl>
          </a:graphicData>
        </a:graphic>
      </p:graphicFrame>
      <p:graphicFrame>
        <p:nvGraphicFramePr>
          <p:cNvPr id="11" name="Shape 85"/>
          <p:cNvGraphicFramePr/>
          <p:nvPr/>
        </p:nvGraphicFramePr>
        <p:xfrm>
          <a:off x="177071" y="4420503"/>
          <a:ext cx="4278815" cy="640100"/>
        </p:xfrm>
        <a:graphic>
          <a:graphicData uri="http://schemas.openxmlformats.org/drawingml/2006/table">
            <a:tbl>
              <a:tblPr firstRow="1" bandRow="1">
                <a:noFill/>
              </a:tblPr>
              <a:tblGrid>
                <a:gridCol w="4278815">
                  <a:extLst>
                    <a:ext uri="{9D8B030D-6E8A-4147-A177-3AD203B41FA5}">
                      <a16:colId xmlns:a16="http://schemas.microsoft.com/office/drawing/2014/main" val="20000"/>
                    </a:ext>
                  </a:extLst>
                </a:gridCol>
              </a:tblGrid>
              <a:tr h="139850">
                <a:tc>
                  <a:txBody>
                    <a:bodyPr/>
                    <a:lstStyle/>
                    <a:p>
                      <a:pPr marL="0" marR="0" lvl="0" indent="0" algn="ctr" rtl="0">
                        <a:spcBef>
                          <a:spcPts val="0"/>
                        </a:spcBef>
                        <a:spcAft>
                          <a:spcPts val="0"/>
                        </a:spcAft>
                        <a:buNone/>
                      </a:pPr>
                      <a:r>
                        <a:rPr lang="en-GB" sz="1000" b="1" dirty="0"/>
                        <a:t>EXAMPLES OF GOVERNMENT INTERVENTION</a:t>
                      </a:r>
                      <a:endParaRPr sz="1000" b="1"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0" dirty="0">
                          <a:solidFill>
                            <a:schemeClr val="tx1"/>
                          </a:solidFill>
                        </a:rPr>
                        <a:t>Taxation,</a:t>
                      </a:r>
                      <a:r>
                        <a:rPr lang="en-GB" sz="1000" b="0" baseline="0" dirty="0">
                          <a:solidFill>
                            <a:schemeClr val="tx1"/>
                          </a:solidFill>
                        </a:rPr>
                        <a:t> indirect taxation, subsidies, welfare provision, direct state provision, regulation, price controls. </a:t>
                      </a:r>
                      <a:endParaRPr sz="1000" b="0" dirty="0">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2313851005"/>
                  </a:ext>
                </a:extLst>
              </a:tr>
            </a:tbl>
          </a:graphicData>
        </a:graphic>
      </p:graphicFrame>
      <p:graphicFrame>
        <p:nvGraphicFramePr>
          <p:cNvPr id="3" name="Table 2"/>
          <p:cNvGraphicFramePr>
            <a:graphicFrameLocks noGrp="1"/>
          </p:cNvGraphicFramePr>
          <p:nvPr/>
        </p:nvGraphicFramePr>
        <p:xfrm>
          <a:off x="177070" y="5118000"/>
          <a:ext cx="4278815" cy="701050"/>
        </p:xfrm>
        <a:graphic>
          <a:graphicData uri="http://schemas.openxmlformats.org/drawingml/2006/table">
            <a:tbl>
              <a:tblPr firstRow="1" bandRow="1">
                <a:noFill/>
              </a:tblPr>
              <a:tblGrid>
                <a:gridCol w="987311">
                  <a:extLst>
                    <a:ext uri="{9D8B030D-6E8A-4147-A177-3AD203B41FA5}">
                      <a16:colId xmlns:a16="http://schemas.microsoft.com/office/drawing/2014/main" val="4261503989"/>
                    </a:ext>
                  </a:extLst>
                </a:gridCol>
                <a:gridCol w="3291504">
                  <a:extLst>
                    <a:ext uri="{9D8B030D-6E8A-4147-A177-3AD203B41FA5}">
                      <a16:colId xmlns:a16="http://schemas.microsoft.com/office/drawing/2014/main" val="2820858569"/>
                    </a:ext>
                  </a:extLst>
                </a:gridCol>
              </a:tblGrid>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rPr>
                        <a:t>MIXED ECONOMIES</a:t>
                      </a:r>
                      <a:endParaRPr sz="1000" b="1" dirty="0">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Allow private enterprise to run most business. Then the governments intervene in certain areas of the economy, such as regulation, and public services – public goods &amp; merit goods. </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2106493944"/>
                  </a:ext>
                </a:extLst>
              </a:tr>
            </a:tbl>
          </a:graphicData>
        </a:graphic>
      </p:graphicFrame>
      <p:graphicFrame>
        <p:nvGraphicFramePr>
          <p:cNvPr id="14" name="Shape 125"/>
          <p:cNvGraphicFramePr/>
          <p:nvPr/>
        </p:nvGraphicFramePr>
        <p:xfrm>
          <a:off x="4455885" y="55976"/>
          <a:ext cx="7532915" cy="6723077"/>
        </p:xfrm>
        <a:graphic>
          <a:graphicData uri="http://schemas.openxmlformats.org/drawingml/2006/table">
            <a:tbl>
              <a:tblPr firstRow="1" bandRow="1">
                <a:noFill/>
              </a:tblPr>
              <a:tblGrid>
                <a:gridCol w="957944">
                  <a:extLst>
                    <a:ext uri="{9D8B030D-6E8A-4147-A177-3AD203B41FA5}">
                      <a16:colId xmlns:a16="http://schemas.microsoft.com/office/drawing/2014/main" val="20000"/>
                    </a:ext>
                  </a:extLst>
                </a:gridCol>
                <a:gridCol w="1628405">
                  <a:extLst>
                    <a:ext uri="{9D8B030D-6E8A-4147-A177-3AD203B41FA5}">
                      <a16:colId xmlns:a16="http://schemas.microsoft.com/office/drawing/2014/main" val="20001"/>
                    </a:ext>
                  </a:extLst>
                </a:gridCol>
                <a:gridCol w="2515682">
                  <a:extLst>
                    <a:ext uri="{9D8B030D-6E8A-4147-A177-3AD203B41FA5}">
                      <a16:colId xmlns:a16="http://schemas.microsoft.com/office/drawing/2014/main" val="20002"/>
                    </a:ext>
                  </a:extLst>
                </a:gridCol>
                <a:gridCol w="2430884">
                  <a:extLst>
                    <a:ext uri="{9D8B030D-6E8A-4147-A177-3AD203B41FA5}">
                      <a16:colId xmlns:a16="http://schemas.microsoft.com/office/drawing/2014/main" val="20003"/>
                    </a:ext>
                  </a:extLst>
                </a:gridCol>
              </a:tblGrid>
              <a:tr h="239269">
                <a:tc gridSpan="4">
                  <a:txBody>
                    <a:bodyPr/>
                    <a:lstStyle/>
                    <a:p>
                      <a:pPr marL="0" marR="0" lvl="0" indent="0" algn="ctr" rtl="0">
                        <a:lnSpc>
                          <a:spcPct val="100000"/>
                        </a:lnSpc>
                        <a:spcBef>
                          <a:spcPts val="0"/>
                        </a:spcBef>
                        <a:spcAft>
                          <a:spcPts val="0"/>
                        </a:spcAft>
                        <a:buClr>
                          <a:schemeClr val="lt1"/>
                        </a:buClr>
                        <a:buSzPts val="1000"/>
                        <a:buFont typeface="Calibri"/>
                        <a:buNone/>
                      </a:pPr>
                      <a:r>
                        <a:rPr lang="en-GB" sz="1000" b="1" dirty="0">
                          <a:solidFill>
                            <a:schemeClr val="lt1"/>
                          </a:solidFill>
                        </a:rPr>
                        <a:t>INTERVENTION METHODS TO CORRECT NEGATIVE EXTERNALITIES</a:t>
                      </a:r>
                      <a:endParaRPr sz="1000" b="1" dirty="0">
                        <a:solidFill>
                          <a:schemeClr val="lt1"/>
                        </a:solidFill>
                      </a:endParaRPr>
                    </a:p>
                  </a:txBody>
                  <a:tcPr marL="91450" marR="91450" marT="45725" marB="45725">
                    <a:solidFill>
                      <a:schemeClr val="dk1"/>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21346">
                <a:tc>
                  <a:txBody>
                    <a:bodyPr/>
                    <a:lstStyle/>
                    <a:p>
                      <a:pPr marL="0" marR="0" lvl="0" indent="0" algn="l" rtl="0">
                        <a:lnSpc>
                          <a:spcPct val="100000"/>
                        </a:lnSpc>
                        <a:spcBef>
                          <a:spcPts val="0"/>
                        </a:spcBef>
                        <a:spcAft>
                          <a:spcPts val="0"/>
                        </a:spcAft>
                        <a:buClr>
                          <a:schemeClr val="lt1"/>
                        </a:buClr>
                        <a:buSzPts val="1000"/>
                        <a:buFont typeface="Calibri"/>
                        <a:buNone/>
                      </a:pP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DEFINITION</a:t>
                      </a:r>
                      <a:endParaRPr/>
                    </a:p>
                  </a:txBody>
                  <a:tcPr marL="91450" marR="91450" marT="45725" marB="45725">
                    <a:solidFill>
                      <a:schemeClr val="dk1"/>
                    </a:solidFill>
                  </a:tcPr>
                </a:tc>
                <a:tc>
                  <a:txBody>
                    <a:bodyPr/>
                    <a:lstStyle/>
                    <a:p>
                      <a:pPr marL="0" marR="0" lvl="0" indent="0" algn="ctr" rtl="0">
                        <a:lnSpc>
                          <a:spcPct val="100000"/>
                        </a:lnSpc>
                        <a:spcBef>
                          <a:spcPts val="0"/>
                        </a:spcBef>
                        <a:spcAft>
                          <a:spcPts val="0"/>
                        </a:spcAft>
                        <a:buClr>
                          <a:schemeClr val="lt1"/>
                        </a:buClr>
                        <a:buSzPts val="1000"/>
                        <a:buFont typeface="Calibri"/>
                        <a:buNone/>
                      </a:pPr>
                      <a:r>
                        <a:rPr lang="en-GB" sz="1000" b="1">
                          <a:solidFill>
                            <a:schemeClr val="lt1"/>
                          </a:solidFill>
                        </a:rPr>
                        <a:t>ADVANTAGE</a:t>
                      </a:r>
                      <a:endParaRPr sz="1000" b="1">
                        <a:solidFill>
                          <a:schemeClr val="lt1"/>
                        </a:solidFill>
                      </a:endParaRPr>
                    </a:p>
                  </a:txBody>
                  <a:tcPr marL="91450" marR="91450" marT="45725" marB="45725">
                    <a:solidFill>
                      <a:schemeClr val="dk1"/>
                    </a:solidFill>
                  </a:tcPr>
                </a:tc>
                <a:tc>
                  <a:txBody>
                    <a:bodyPr/>
                    <a:lstStyle/>
                    <a:p>
                      <a:pPr marL="0" marR="0" lvl="0" indent="0" algn="ctr" rtl="0">
                        <a:lnSpc>
                          <a:spcPct val="100000"/>
                        </a:lnSpc>
                        <a:spcBef>
                          <a:spcPts val="0"/>
                        </a:spcBef>
                        <a:spcAft>
                          <a:spcPts val="0"/>
                        </a:spcAft>
                        <a:buClr>
                          <a:schemeClr val="lt1"/>
                        </a:buClr>
                        <a:buSzPts val="1000"/>
                        <a:buFont typeface="Calibri"/>
                        <a:buNone/>
                      </a:pPr>
                      <a:r>
                        <a:rPr lang="en-GB" sz="1000" b="1">
                          <a:solidFill>
                            <a:schemeClr val="lt1"/>
                          </a:solidFill>
                        </a:rPr>
                        <a:t>DISADVANTAGE</a:t>
                      </a:r>
                      <a:endParaRPr sz="1000" b="1">
                        <a:solidFill>
                          <a:schemeClr val="lt1"/>
                        </a:solidFill>
                      </a:endParaRPr>
                    </a:p>
                  </a:txBody>
                  <a:tcPr marL="91450" marR="91450" marT="45725" marB="45725">
                    <a:solidFill>
                      <a:schemeClr val="dk1"/>
                    </a:solidFill>
                  </a:tcPr>
                </a:tc>
                <a:extLst>
                  <a:ext uri="{0D108BD9-81ED-4DB2-BD59-A6C34878D82A}">
                    <a16:rowId xmlns:a16="http://schemas.microsoft.com/office/drawing/2014/main" val="10001"/>
                  </a:ext>
                </a:extLst>
              </a:tr>
              <a:tr h="1480457">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INDIRECT TAXATION</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Taxes on </a:t>
                      </a:r>
                      <a:r>
                        <a:rPr lang="en-GB" sz="1000" b="1" i="0" dirty="0">
                          <a:solidFill>
                            <a:schemeClr val="dk1"/>
                          </a:solidFill>
                          <a:latin typeface="Calibri"/>
                          <a:ea typeface="Calibri"/>
                          <a:cs typeface="Calibri"/>
                          <a:sym typeface="Calibri"/>
                        </a:rPr>
                        <a:t>NEGATIVE EXTERNALITIES </a:t>
                      </a:r>
                      <a:r>
                        <a:rPr lang="en-GB" sz="1000" b="0" i="0" dirty="0">
                          <a:solidFill>
                            <a:schemeClr val="dk1"/>
                          </a:solidFill>
                          <a:latin typeface="Calibri"/>
                          <a:ea typeface="Calibri"/>
                          <a:cs typeface="Calibri"/>
                          <a:sym typeface="Calibri"/>
                        </a:rPr>
                        <a:t>are intended to make consumers / producers pay the full social cost of the good. This reduces consumption and creates a more socially efficient outcome.</a:t>
                      </a:r>
                      <a:endParaRPr dirty="0"/>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Changes in indirect taxes can change the pattern of demand by varying prices </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Indirect taxes can be used as a means of making the polluter pay and “internalizing the external costs” of production and consumption</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Indirect taxes can be charged more easily than direct taxes.</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Earns TAX REVENUE</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Difficulty in setting the right value – IMPERFECT INFORMATION</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REGRESSIVE</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Little impact when demand is INELASTIC</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May create a </a:t>
                      </a:r>
                      <a:r>
                        <a:rPr lang="en-GB" sz="1000" b="1" dirty="0">
                          <a:latin typeface="Calibri" panose="020F0502020204030204" pitchFamily="34" charset="0"/>
                          <a:cs typeface="Calibri" panose="020F0502020204030204" pitchFamily="34" charset="0"/>
                        </a:rPr>
                        <a:t>BLACK MARKET</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Misuse of Government Tax Revenue</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Impact on firms &amp; jobs?</a:t>
                      </a:r>
                      <a:endParaRPr sz="1000" b="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10002"/>
                  </a:ext>
                </a:extLst>
              </a:tr>
              <a:tr h="1422928">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rPr>
                        <a:t>REGULATION </a:t>
                      </a: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To overcome </a:t>
                      </a:r>
                      <a:r>
                        <a:rPr lang="en-GB" sz="1000" b="1" i="0">
                          <a:solidFill>
                            <a:schemeClr val="dk1"/>
                          </a:solidFill>
                          <a:latin typeface="Calibri"/>
                          <a:ea typeface="Calibri"/>
                          <a:cs typeface="Calibri"/>
                          <a:sym typeface="Calibri"/>
                        </a:rPr>
                        <a:t>NEGATIVE EXTERNALITIES</a:t>
                      </a:r>
                      <a:r>
                        <a:rPr lang="en-GB" sz="1000" b="0" i="0">
                          <a:solidFill>
                            <a:schemeClr val="dk1"/>
                          </a:solidFill>
                          <a:latin typeface="Calibri"/>
                          <a:ea typeface="Calibri"/>
                          <a:cs typeface="Calibri"/>
                          <a:sym typeface="Calibri"/>
                        </a:rPr>
                        <a:t>, the government may place laws and regulations which prohibit certain behaviour and actions.</a:t>
                      </a:r>
                      <a:endParaRPr sz="1000" b="1">
                        <a:solidFill>
                          <a:schemeClr val="lt1"/>
                        </a:solidFill>
                      </a:endParaRPr>
                    </a:p>
                  </a:txBody>
                  <a:tcPr marL="91450" marR="91450" marT="45725" marB="45725">
                    <a:solidFill>
                      <a:srgbClr val="F2F2F2"/>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Simple and easy to understand.</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When the danger is great it may be better to ban it all together, e.g. heroin.</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When a decision needs to be taken quickly, a tax may be too cumbersome.</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A legal ban sends a clear signal that it is wrong (e.g. drinking alcohol in city centre)</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It is fairer than taxes – not REGRESSIVE. </a:t>
                      </a:r>
                      <a:endParaRPr sz="1000" b="0" i="0" dirty="0">
                        <a:solidFill>
                          <a:schemeClr val="dk1"/>
                        </a:solidFill>
                        <a:latin typeface="Calibri"/>
                        <a:ea typeface="Calibri"/>
                        <a:cs typeface="Calibri"/>
                        <a:sym typeface="Calibri"/>
                      </a:endParaRPr>
                    </a:p>
                  </a:txBody>
                  <a:tcPr marL="91450" marR="91450" marT="45725" marB="45725">
                    <a:solidFill>
                      <a:srgbClr val="F2F2F2"/>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Difficulty in setting the right value – </a:t>
                      </a:r>
                      <a:r>
                        <a:rPr lang="en-GB" sz="1000" b="1" dirty="0">
                          <a:latin typeface="Calibri" panose="020F0502020204030204" pitchFamily="34" charset="0"/>
                          <a:cs typeface="Calibri" panose="020F0502020204030204" pitchFamily="34" charset="0"/>
                        </a:rPr>
                        <a:t>IMPERFECT INFORMATION </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Firms may shut down/ leave the market– jobs?</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Cost of </a:t>
                      </a:r>
                      <a:r>
                        <a:rPr lang="en-GB" sz="1000" b="1" dirty="0">
                          <a:latin typeface="Calibri" panose="020F0502020204030204" pitchFamily="34" charset="0"/>
                          <a:cs typeface="Calibri" panose="020F0502020204030204" pitchFamily="34" charset="0"/>
                        </a:rPr>
                        <a:t>REGULATION </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Enforcement issues. </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May create a </a:t>
                      </a:r>
                      <a:r>
                        <a:rPr lang="en-GB" sz="1000" b="1" dirty="0">
                          <a:latin typeface="Calibri" panose="020F0502020204030204" pitchFamily="34" charset="0"/>
                          <a:cs typeface="Calibri" panose="020F0502020204030204" pitchFamily="34" charset="0"/>
                        </a:rPr>
                        <a:t>BLACK MARKET</a:t>
                      </a:r>
                      <a:r>
                        <a:rPr lang="en-GB" sz="1000" b="0" dirty="0">
                          <a:latin typeface="Calibri" panose="020F0502020204030204" pitchFamily="34" charset="0"/>
                          <a:cs typeface="Calibri" panose="020F0502020204030204" pitchFamily="34" charset="0"/>
                        </a:rPr>
                        <a:t>.</a:t>
                      </a:r>
                      <a:endParaRPr sz="1000" b="0" dirty="0">
                        <a:latin typeface="Calibri" panose="020F0502020204030204" pitchFamily="34" charset="0"/>
                        <a:cs typeface="Calibri" panose="020F0502020204030204" pitchFamily="34" charset="0"/>
                      </a:endParaRPr>
                    </a:p>
                  </a:txBody>
                  <a:tcPr marL="91450" marR="91450" marT="45725" marB="45725">
                    <a:solidFill>
                      <a:srgbClr val="F2F2F2"/>
                    </a:solidFill>
                  </a:tcPr>
                </a:tc>
                <a:extLst>
                  <a:ext uri="{0D108BD9-81ED-4DB2-BD59-A6C34878D82A}">
                    <a16:rowId xmlns:a16="http://schemas.microsoft.com/office/drawing/2014/main" val="10003"/>
                  </a:ext>
                </a:extLst>
              </a:tr>
              <a:tr h="83004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EXTEND PROPERTY RIGHTS </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 way of </a:t>
                      </a:r>
                      <a:r>
                        <a:rPr lang="en-GB" sz="1000" b="1" i="0" dirty="0">
                          <a:solidFill>
                            <a:schemeClr val="dk1"/>
                          </a:solidFill>
                          <a:latin typeface="Calibri"/>
                          <a:ea typeface="Calibri"/>
                          <a:cs typeface="Calibri"/>
                          <a:sym typeface="Calibri"/>
                        </a:rPr>
                        <a:t>internalising the externality</a:t>
                      </a:r>
                      <a:r>
                        <a:rPr lang="en-GB" sz="1000" b="0" i="0" dirty="0">
                          <a:solidFill>
                            <a:schemeClr val="dk1"/>
                          </a:solidFill>
                          <a:latin typeface="Calibri"/>
                          <a:ea typeface="Calibri"/>
                          <a:cs typeface="Calibri"/>
                          <a:sym typeface="Calibri"/>
                        </a:rPr>
                        <a:t>. By ensuring firm’s pay for pollution to </a:t>
                      </a:r>
                      <a:r>
                        <a:rPr lang="en-GB" sz="1000" b="0" i="0" dirty="0" err="1">
                          <a:solidFill>
                            <a:schemeClr val="dk1"/>
                          </a:solidFill>
                          <a:latin typeface="Calibri"/>
                          <a:ea typeface="Calibri"/>
                          <a:cs typeface="Calibri"/>
                          <a:sym typeface="Calibri"/>
                        </a:rPr>
                        <a:t>eg</a:t>
                      </a:r>
                      <a:r>
                        <a:rPr lang="en-GB" sz="1000" b="0" i="0" dirty="0">
                          <a:solidFill>
                            <a:schemeClr val="dk1"/>
                          </a:solidFill>
                          <a:latin typeface="Calibri"/>
                          <a:ea typeface="Calibri"/>
                          <a:cs typeface="Calibri"/>
                          <a:sym typeface="Calibri"/>
                        </a:rPr>
                        <a:t>. air, water in surrounding areas. </a:t>
                      </a:r>
                      <a:endParaRPr sz="1000" b="0" dirty="0">
                        <a:solidFill>
                          <a:schemeClr val="lt1"/>
                        </a:solidFill>
                      </a:endParaRPr>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Incentivises private agents to act in a responsible manner &amp; not pollute. </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May result in more equitable decisions. </a:t>
                      </a:r>
                      <a:endParaRPr dirty="0"/>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a:latin typeface="Calibri" panose="020F0502020204030204" pitchFamily="34" charset="0"/>
                          <a:cs typeface="Calibri" panose="020F0502020204030204" pitchFamily="34" charset="0"/>
                        </a:rPr>
                        <a:t>Is it possible to exclude people?</a:t>
                      </a:r>
                      <a:endParaRPr>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latin typeface="Calibri" panose="020F0502020204030204" pitchFamily="34" charset="0"/>
                          <a:cs typeface="Calibri" panose="020F0502020204030204" pitchFamily="34" charset="0"/>
                        </a:rPr>
                        <a:t>Cost</a:t>
                      </a:r>
                      <a:endParaRPr>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latin typeface="Calibri" panose="020F0502020204030204" pitchFamily="34" charset="0"/>
                          <a:cs typeface="Calibri" panose="020F0502020204030204" pitchFamily="34" charset="0"/>
                        </a:rPr>
                        <a:t>Enforcement </a:t>
                      </a:r>
                      <a:endParaRPr>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latin typeface="Calibri" panose="020F0502020204030204" pitchFamily="34" charset="0"/>
                          <a:cs typeface="Calibri" panose="020F0502020204030204" pitchFamily="34" charset="0"/>
                        </a:rPr>
                        <a:t>Equitable Concerns</a:t>
                      </a:r>
                      <a:endParaRPr sz="1000" b="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10004"/>
                  </a:ext>
                </a:extLst>
              </a:tr>
              <a:tr h="1274707">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rPr>
                        <a:t>POLLUTION PERMITS</a:t>
                      </a:r>
                      <a:endParaRPr sz="1000" b="1" dirty="0">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Involve giving firms a legal right to pollute a certain amount e.g. 100 units of Carbon Dioxide per year</a:t>
                      </a:r>
                      <a:endParaRPr sz="1000" b="1">
                        <a:solidFill>
                          <a:schemeClr val="lt1"/>
                        </a:solidFill>
                      </a:endParaRPr>
                    </a:p>
                  </a:txBody>
                  <a:tcPr marL="91450" marR="91450" marT="45725" marB="45725">
                    <a:solidFill>
                      <a:srgbClr val="F2F2F2"/>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If the firm produces less pollution it can sell its pollution permits to other firms.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However if it produces more pollution it has to buy permits off other firms.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Therefore there will be a market for pollution permits.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Therefore there is an incentive for firms to cut pollution &amp; sell permits. </a:t>
                      </a:r>
                      <a:endParaRPr/>
                    </a:p>
                  </a:txBody>
                  <a:tcPr marL="91450" marR="91450" marT="45725" marB="45725">
                    <a:solidFill>
                      <a:srgbClr val="F2F2F2"/>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a:latin typeface="Calibri" panose="020F0502020204030204" pitchFamily="34" charset="0"/>
                          <a:cs typeface="Calibri" panose="020F0502020204030204" pitchFamily="34" charset="0"/>
                        </a:rPr>
                        <a:t>Setting the right cap</a:t>
                      </a:r>
                      <a:endParaRPr>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latin typeface="Calibri" panose="020F0502020204030204" pitchFamily="34" charset="0"/>
                          <a:cs typeface="Calibri" panose="020F0502020204030204" pitchFamily="34" charset="0"/>
                        </a:rPr>
                        <a:t>Cost </a:t>
                      </a:r>
                      <a:endParaRPr>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latin typeface="Calibri" panose="020F0502020204030204" pitchFamily="34" charset="0"/>
                          <a:cs typeface="Calibri" panose="020F0502020204030204" pitchFamily="34" charset="0"/>
                        </a:rPr>
                        <a:t>Enforcement</a:t>
                      </a:r>
                      <a:endParaRPr>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latin typeface="Calibri" panose="020F0502020204030204" pitchFamily="34" charset="0"/>
                          <a:cs typeface="Calibri" panose="020F0502020204030204" pitchFamily="34" charset="0"/>
                        </a:rPr>
                        <a:t>Global agreement needed</a:t>
                      </a:r>
                      <a:endParaRPr>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latin typeface="Calibri" panose="020F0502020204030204" pitchFamily="34" charset="0"/>
                          <a:cs typeface="Calibri" panose="020F0502020204030204" pitchFamily="34" charset="0"/>
                        </a:rPr>
                        <a:t>May concentrate pollution in areas. </a:t>
                      </a:r>
                      <a:endParaRPr sz="1000" b="0">
                        <a:latin typeface="Calibri" panose="020F0502020204030204" pitchFamily="34" charset="0"/>
                        <a:cs typeface="Calibri" panose="020F0502020204030204" pitchFamily="34" charset="0"/>
                      </a:endParaRPr>
                    </a:p>
                  </a:txBody>
                  <a:tcPr marL="91450" marR="91450" marT="45725" marB="45725">
                    <a:solidFill>
                      <a:srgbClr val="F2F2F2"/>
                    </a:solidFill>
                  </a:tcPr>
                </a:tc>
                <a:extLst>
                  <a:ext uri="{0D108BD9-81ED-4DB2-BD59-A6C34878D82A}">
                    <a16:rowId xmlns:a16="http://schemas.microsoft.com/office/drawing/2014/main" val="10005"/>
                  </a:ext>
                </a:extLst>
              </a:tr>
              <a:tr h="88470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INFORMATION PROVISION</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i="0" dirty="0" err="1">
                          <a:solidFill>
                            <a:schemeClr val="dk1"/>
                          </a:solidFill>
                          <a:latin typeface="Calibri"/>
                          <a:ea typeface="Calibri"/>
                          <a:cs typeface="Calibri"/>
                          <a:sym typeface="Calibri"/>
                        </a:rPr>
                        <a:t>Assymmetric</a:t>
                      </a:r>
                      <a:r>
                        <a:rPr lang="en-GB" sz="1000" b="1" i="0" dirty="0">
                          <a:solidFill>
                            <a:schemeClr val="dk1"/>
                          </a:solidFill>
                          <a:latin typeface="Calibri"/>
                          <a:ea typeface="Calibri"/>
                          <a:cs typeface="Calibri"/>
                          <a:sym typeface="Calibri"/>
                        </a:rPr>
                        <a:t> info </a:t>
                      </a:r>
                      <a:r>
                        <a:rPr lang="en-GB" sz="1000" b="0" i="0" dirty="0">
                          <a:solidFill>
                            <a:schemeClr val="dk1"/>
                          </a:solidFill>
                          <a:latin typeface="Calibri"/>
                          <a:ea typeface="Calibri"/>
                          <a:cs typeface="Calibri"/>
                          <a:sym typeface="Calibri"/>
                        </a:rPr>
                        <a:t>occurs when somebody knows more than somebody else in the market.</a:t>
                      </a:r>
                      <a:r>
                        <a:rPr lang="en-GB" sz="1000" b="1" i="0" dirty="0">
                          <a:solidFill>
                            <a:schemeClr val="lt1"/>
                          </a:solidFill>
                          <a:latin typeface="Calibri"/>
                          <a:ea typeface="Calibri"/>
                          <a:cs typeface="Calibri"/>
                          <a:sym typeface="Calibri"/>
                        </a:rPr>
                        <a:t> </a:t>
                      </a:r>
                      <a:r>
                        <a:rPr lang="en-GB" sz="1000" b="0" i="0" dirty="0">
                          <a:solidFill>
                            <a:schemeClr val="dk1"/>
                          </a:solidFill>
                          <a:latin typeface="Calibri"/>
                          <a:ea typeface="Calibri"/>
                          <a:cs typeface="Calibri"/>
                          <a:sym typeface="Calibri"/>
                        </a:rPr>
                        <a:t>Information campaigns can help reduce NEG CONs EXTERN.</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Markets are at their most efficient, when knowledge is perfect and is evenly shared by all the parties in a transaction. </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Consumers are now less likely to be exploited. </a:t>
                      </a:r>
                      <a:endParaRPr sz="1000" b="0" i="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endParaRPr sz="1000" b="0" i="0">
                        <a:solidFill>
                          <a:schemeClr val="dk1"/>
                        </a:solidFill>
                        <a:latin typeface="Calibri"/>
                        <a:ea typeface="Calibri"/>
                        <a:cs typeface="Calibri"/>
                        <a:sym typeface="Calibri"/>
                      </a:endParaRPr>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Quality of provision </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Targeted at who?</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Costly</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Long term – difficult to assess impact</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No guarantee of success. </a:t>
                      </a:r>
                      <a:endParaRPr sz="1000" b="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42145627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124"/>
        <p:cNvGrpSpPr/>
        <p:nvPr/>
      </p:nvGrpSpPr>
      <p:grpSpPr>
        <a:xfrm>
          <a:off x="0" y="0"/>
          <a:ext cx="0" cy="0"/>
          <a:chOff x="0" y="0"/>
          <a:chExt cx="0" cy="0"/>
        </a:xfrm>
      </p:grpSpPr>
      <p:graphicFrame>
        <p:nvGraphicFramePr>
          <p:cNvPr id="126" name="Shape 126"/>
          <p:cNvGraphicFramePr/>
          <p:nvPr/>
        </p:nvGraphicFramePr>
        <p:xfrm>
          <a:off x="130629" y="275772"/>
          <a:ext cx="5769911" cy="6015008"/>
        </p:xfrm>
        <a:graphic>
          <a:graphicData uri="http://schemas.openxmlformats.org/drawingml/2006/table">
            <a:tbl>
              <a:tblPr firstRow="1" bandRow="1">
                <a:noFill/>
              </a:tblPr>
              <a:tblGrid>
                <a:gridCol w="1189673">
                  <a:extLst>
                    <a:ext uri="{9D8B030D-6E8A-4147-A177-3AD203B41FA5}">
                      <a16:colId xmlns:a16="http://schemas.microsoft.com/office/drawing/2014/main" val="20000"/>
                    </a:ext>
                  </a:extLst>
                </a:gridCol>
                <a:gridCol w="1100449">
                  <a:extLst>
                    <a:ext uri="{9D8B030D-6E8A-4147-A177-3AD203B41FA5}">
                      <a16:colId xmlns:a16="http://schemas.microsoft.com/office/drawing/2014/main" val="20001"/>
                    </a:ext>
                  </a:extLst>
                </a:gridCol>
                <a:gridCol w="1863533">
                  <a:extLst>
                    <a:ext uri="{9D8B030D-6E8A-4147-A177-3AD203B41FA5}">
                      <a16:colId xmlns:a16="http://schemas.microsoft.com/office/drawing/2014/main" val="20002"/>
                    </a:ext>
                  </a:extLst>
                </a:gridCol>
                <a:gridCol w="1616256">
                  <a:extLst>
                    <a:ext uri="{9D8B030D-6E8A-4147-A177-3AD203B41FA5}">
                      <a16:colId xmlns:a16="http://schemas.microsoft.com/office/drawing/2014/main" val="20003"/>
                    </a:ext>
                  </a:extLst>
                </a:gridCol>
              </a:tblGrid>
              <a:tr h="256875">
                <a:tc gridSpan="4">
                  <a:txBody>
                    <a:bodyPr/>
                    <a:lstStyle/>
                    <a:p>
                      <a:pPr marL="0" marR="0" lvl="0" indent="0" algn="ctr"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METHODS TO CORRECT POSITIVE  EXTERNALITIES &amp; PROVIDE PUBLIC &amp; MERIT GOODS</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85921">
                <a:tc>
                  <a:txBody>
                    <a:bodyPr/>
                    <a:lstStyle/>
                    <a:p>
                      <a:pPr marL="0" marR="0" lvl="0" indent="0" algn="l" rtl="0">
                        <a:lnSpc>
                          <a:spcPct val="100000"/>
                        </a:lnSpc>
                        <a:spcBef>
                          <a:spcPts val="0"/>
                        </a:spcBef>
                        <a:spcAft>
                          <a:spcPts val="0"/>
                        </a:spcAft>
                        <a:buClr>
                          <a:schemeClr val="lt1"/>
                        </a:buClr>
                        <a:buSzPts val="1000"/>
                        <a:buFont typeface="Calibri"/>
                        <a:buNone/>
                      </a:pP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DEFINITION</a:t>
                      </a:r>
                      <a:endParaRPr/>
                    </a:p>
                  </a:txBody>
                  <a:tcPr marL="91450" marR="91450" marT="45725" marB="45725">
                    <a:solidFill>
                      <a:schemeClr val="dk1"/>
                    </a:solidFill>
                  </a:tcPr>
                </a:tc>
                <a:tc>
                  <a:txBody>
                    <a:bodyPr/>
                    <a:lstStyle/>
                    <a:p>
                      <a:pPr marL="0" marR="0" lvl="0" indent="0" algn="ctr" rtl="0">
                        <a:lnSpc>
                          <a:spcPct val="100000"/>
                        </a:lnSpc>
                        <a:spcBef>
                          <a:spcPts val="0"/>
                        </a:spcBef>
                        <a:spcAft>
                          <a:spcPts val="0"/>
                        </a:spcAft>
                        <a:buClr>
                          <a:schemeClr val="lt1"/>
                        </a:buClr>
                        <a:buSzPts val="1000"/>
                        <a:buFont typeface="Calibri"/>
                        <a:buNone/>
                      </a:pPr>
                      <a:r>
                        <a:rPr lang="en-GB" sz="1000" b="1" dirty="0">
                          <a:solidFill>
                            <a:schemeClr val="lt1"/>
                          </a:solidFill>
                        </a:rPr>
                        <a:t>ADVANTAGE</a:t>
                      </a:r>
                      <a:endParaRPr sz="1000" b="1" dirty="0">
                        <a:solidFill>
                          <a:schemeClr val="lt1"/>
                        </a:solidFill>
                      </a:endParaRPr>
                    </a:p>
                  </a:txBody>
                  <a:tcPr marL="91450" marR="91450" marT="45725" marB="45725">
                    <a:solidFill>
                      <a:schemeClr val="dk1"/>
                    </a:solidFill>
                  </a:tcPr>
                </a:tc>
                <a:tc>
                  <a:txBody>
                    <a:bodyPr/>
                    <a:lstStyle/>
                    <a:p>
                      <a:pPr marL="0" marR="0" lvl="0" indent="0" algn="ctr" rtl="0">
                        <a:lnSpc>
                          <a:spcPct val="100000"/>
                        </a:lnSpc>
                        <a:spcBef>
                          <a:spcPts val="0"/>
                        </a:spcBef>
                        <a:spcAft>
                          <a:spcPts val="0"/>
                        </a:spcAft>
                        <a:buClr>
                          <a:schemeClr val="lt1"/>
                        </a:buClr>
                        <a:buSzPts val="1000"/>
                        <a:buFont typeface="Calibri"/>
                        <a:buNone/>
                      </a:pPr>
                      <a:r>
                        <a:rPr lang="en-GB" sz="1000" b="1" dirty="0">
                          <a:solidFill>
                            <a:schemeClr val="lt1"/>
                          </a:solidFill>
                        </a:rPr>
                        <a:t>DISADVANTAGE</a:t>
                      </a:r>
                      <a:endParaRPr sz="1000" b="1" dirty="0">
                        <a:solidFill>
                          <a:schemeClr val="lt1"/>
                        </a:solidFill>
                      </a:endParaRPr>
                    </a:p>
                  </a:txBody>
                  <a:tcPr marL="91450" marR="91450" marT="45725" marB="45725">
                    <a:solidFill>
                      <a:schemeClr val="dk1"/>
                    </a:solidFill>
                  </a:tcPr>
                </a:tc>
                <a:extLst>
                  <a:ext uri="{0D108BD9-81ED-4DB2-BD59-A6C34878D82A}">
                    <a16:rowId xmlns:a16="http://schemas.microsoft.com/office/drawing/2014/main" val="10001"/>
                  </a:ext>
                </a:extLst>
              </a:tr>
              <a:tr h="13299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rPr>
                        <a:t>SUBSIDY</a:t>
                      </a: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A sum of money granted by the government to help an industry or business keep the price of a commodity or service low.</a:t>
                      </a:r>
                      <a:endParaRPr/>
                    </a:p>
                  </a:txBody>
                  <a:tcPr marL="91450" marR="91450" marT="45725" marB="45725">
                    <a:solidFill>
                      <a:srgbClr val="DDEAF6"/>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Enables greater social efficiency. Consumers end up paying the socially efficient price which includes the external benefit. </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Lower price encourages greater consumption. </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Setting the right value – imperfect information</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Cost</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Promotes inefficiency</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Inelastic demand</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Misuse of subsidy</a:t>
                      </a:r>
                      <a:endParaRPr sz="1000" b="0"/>
                    </a:p>
                  </a:txBody>
                  <a:tcPr marL="91450" marR="91450" marT="45725" marB="45725">
                    <a:solidFill>
                      <a:srgbClr val="DDEAF6"/>
                    </a:solidFill>
                  </a:tcPr>
                </a:tc>
                <a:extLst>
                  <a:ext uri="{0D108BD9-81ED-4DB2-BD59-A6C34878D82A}">
                    <a16:rowId xmlns:a16="http://schemas.microsoft.com/office/drawing/2014/main" val="10002"/>
                  </a:ext>
                </a:extLst>
              </a:tr>
              <a:tr h="18153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DIRECT STATE PROVISION </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solidFill>
                            <a:schemeClr val="dk1"/>
                          </a:solidFill>
                        </a:rPr>
                        <a:t>Direct provision of</a:t>
                      </a:r>
                      <a:r>
                        <a:rPr lang="en-GB" sz="1000" b="1">
                          <a:solidFill>
                            <a:schemeClr val="dk1"/>
                          </a:solidFill>
                        </a:rPr>
                        <a:t> PUBLIC &amp; MERIT GOODS </a:t>
                      </a:r>
                      <a:r>
                        <a:rPr lang="en-GB" sz="1000" b="0">
                          <a:solidFill>
                            <a:schemeClr val="dk1"/>
                          </a:solidFill>
                        </a:rPr>
                        <a:t>by the government.  E.g. NHS &amp; state schools. </a:t>
                      </a:r>
                      <a:endParaRPr sz="1000" b="0">
                        <a:solidFill>
                          <a:schemeClr val="dk1"/>
                        </a:solidFill>
                      </a:endParaRPr>
                    </a:p>
                  </a:txBody>
                  <a:tcPr marL="91450" marR="91450" marT="45725" marB="45725">
                    <a:solidFill>
                      <a:srgbClr val="F2F2F2"/>
                    </a:solidFill>
                  </a:tcPr>
                </a:tc>
                <a:tc>
                  <a:txBody>
                    <a:bodyPr/>
                    <a:lstStyle/>
                    <a:p>
                      <a:pPr marL="420624" marR="0" lvl="0" indent="-384047" algn="l" rtl="0">
                        <a:lnSpc>
                          <a:spcPct val="90000"/>
                        </a:lnSpc>
                        <a:spcBef>
                          <a:spcPts val="0"/>
                        </a:spcBef>
                        <a:spcAft>
                          <a:spcPts val="0"/>
                        </a:spcAft>
                        <a:buClr>
                          <a:schemeClr val="dk1"/>
                        </a:buClr>
                        <a:buSzPts val="1000"/>
                        <a:buFont typeface="Calibri"/>
                        <a:buAutoNum type="arabicPeriod"/>
                      </a:pPr>
                      <a:r>
                        <a:rPr lang="en-GB" sz="1000" dirty="0"/>
                        <a:t>More productively efficient due to economies of scale &amp; natural monopolies;</a:t>
                      </a:r>
                      <a:endParaRPr dirty="0"/>
                    </a:p>
                    <a:p>
                      <a:pPr marL="420624" marR="0" lvl="0" indent="-384047" algn="l" rtl="0">
                        <a:lnSpc>
                          <a:spcPct val="90000"/>
                        </a:lnSpc>
                        <a:spcBef>
                          <a:spcPts val="0"/>
                        </a:spcBef>
                        <a:spcAft>
                          <a:spcPts val="0"/>
                        </a:spcAft>
                        <a:buClr>
                          <a:schemeClr val="dk1"/>
                        </a:buClr>
                        <a:buSzPts val="1000"/>
                        <a:buFont typeface="Calibri"/>
                        <a:buAutoNum type="arabicPeriod"/>
                      </a:pPr>
                      <a:r>
                        <a:rPr lang="en-GB" sz="1000" dirty="0"/>
                        <a:t>Better Management!? Which tries to maximise net social benefit;</a:t>
                      </a:r>
                      <a:endParaRPr dirty="0"/>
                    </a:p>
                    <a:p>
                      <a:pPr marL="420624" marR="0" lvl="0" indent="-384047" algn="l" rtl="0">
                        <a:lnSpc>
                          <a:spcPct val="90000"/>
                        </a:lnSpc>
                        <a:spcBef>
                          <a:spcPts val="0"/>
                        </a:spcBef>
                        <a:spcAft>
                          <a:spcPts val="0"/>
                        </a:spcAft>
                        <a:buClr>
                          <a:schemeClr val="dk1"/>
                        </a:buClr>
                        <a:buSzPts val="1000"/>
                        <a:buFont typeface="Calibri"/>
                        <a:buAutoNum type="arabicPeriod"/>
                      </a:pPr>
                      <a:r>
                        <a:rPr lang="en-GB" sz="1000" dirty="0"/>
                        <a:t>Maximise net social benefit not private profit. </a:t>
                      </a:r>
                      <a:endParaRPr dirty="0"/>
                    </a:p>
                    <a:p>
                      <a:pPr marL="420624" marR="0" lvl="0" indent="-384047" algn="l" rtl="0">
                        <a:lnSpc>
                          <a:spcPct val="90000"/>
                        </a:lnSpc>
                        <a:spcBef>
                          <a:spcPts val="0"/>
                        </a:spcBef>
                        <a:spcAft>
                          <a:spcPts val="0"/>
                        </a:spcAft>
                        <a:buClr>
                          <a:schemeClr val="dk1"/>
                        </a:buClr>
                        <a:buSzPts val="1000"/>
                        <a:buFont typeface="Calibri"/>
                        <a:buAutoNum type="arabicPeriod"/>
                      </a:pPr>
                      <a:r>
                        <a:rPr lang="en-GB" sz="1000" dirty="0"/>
                        <a:t>A fairer distribution of resources.</a:t>
                      </a:r>
                      <a:endParaRPr sz="1000" dirty="0"/>
                    </a:p>
                  </a:txBody>
                  <a:tcPr marL="91450" marR="91450" marT="45725" marB="45725">
                    <a:solidFill>
                      <a:srgbClr val="F2F2F2"/>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Setting the right level – imperfect information</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Cost </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Excess demand</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Necessary?</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X-inefficiency – failure to be dynamically efficient.</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Quality arguments.</a:t>
                      </a:r>
                      <a:endParaRPr sz="1000" b="0" dirty="0"/>
                    </a:p>
                  </a:txBody>
                  <a:tcPr marL="91450" marR="91450" marT="45725" marB="45725">
                    <a:solidFill>
                      <a:srgbClr val="F2F2F2"/>
                    </a:solidFill>
                  </a:tcPr>
                </a:tc>
                <a:extLst>
                  <a:ext uri="{0D108BD9-81ED-4DB2-BD59-A6C34878D82A}">
                    <a16:rowId xmlns:a16="http://schemas.microsoft.com/office/drawing/2014/main" val="10003"/>
                  </a:ext>
                </a:extLst>
              </a:tr>
              <a:tr h="1241288">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INFORMATION PROVISION</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Information campaigns can resolve </a:t>
                      </a:r>
                      <a:r>
                        <a:rPr lang="en-GB" sz="1000" b="1" i="0" dirty="0">
                          <a:solidFill>
                            <a:schemeClr val="dk1"/>
                          </a:solidFill>
                          <a:latin typeface="Calibri"/>
                          <a:ea typeface="Calibri"/>
                          <a:cs typeface="Calibri"/>
                          <a:sym typeface="Calibri"/>
                        </a:rPr>
                        <a:t>ASSYMETRIES OF INFORMATION</a:t>
                      </a:r>
                      <a:r>
                        <a:rPr lang="en-GB" sz="1000" b="0" i="0" dirty="0">
                          <a:solidFill>
                            <a:schemeClr val="dk1"/>
                          </a:solidFill>
                          <a:latin typeface="Calibri"/>
                          <a:ea typeface="Calibri"/>
                          <a:cs typeface="Calibri"/>
                          <a:sym typeface="Calibri"/>
                        </a:rPr>
                        <a:t>. </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Markets are at their most efficient, when knowledge is perfect and is evenly shared by all the parties in a transaction. </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Consumers are now less likely to be exploited. </a:t>
                      </a:r>
                      <a:endParaRPr sz="1000" b="0" i="0">
                        <a:solidFill>
                          <a:schemeClr val="dk1"/>
                        </a:solidFill>
                        <a:latin typeface="Calibri"/>
                        <a:ea typeface="Calibri"/>
                        <a:cs typeface="Calibri"/>
                        <a:sym typeface="Calibri"/>
                      </a:endParaRPr>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Quality of provision </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Targeted at who?</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Costly</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Long term – difficult to assess impact</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No guarantee of success. </a:t>
                      </a:r>
                      <a:endParaRPr sz="1000" b="0"/>
                    </a:p>
                  </a:txBody>
                  <a:tcPr marL="91450" marR="91450" marT="45725" marB="45725">
                    <a:solidFill>
                      <a:srgbClr val="DDEAF6"/>
                    </a:solidFill>
                  </a:tcPr>
                </a:tc>
                <a:extLst>
                  <a:ext uri="{0D108BD9-81ED-4DB2-BD59-A6C34878D82A}">
                    <a16:rowId xmlns:a16="http://schemas.microsoft.com/office/drawing/2014/main" val="10004"/>
                  </a:ext>
                </a:extLst>
              </a:tr>
              <a:tr h="6463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PRIVATE FINANCE INITIATIVE</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Creates "public–private partnerships" by funding public projects with private capital.</a:t>
                      </a:r>
                      <a:endParaRPr sz="1000" b="0" i="0">
                        <a:solidFill>
                          <a:schemeClr val="dk1"/>
                        </a:solidFill>
                        <a:latin typeface="Calibri"/>
                        <a:ea typeface="Calibri"/>
                        <a:cs typeface="Calibri"/>
                        <a:sym typeface="Calibri"/>
                      </a:endParaRPr>
                    </a:p>
                  </a:txBody>
                  <a:tcPr marL="91450" marR="91450" marT="45725" marB="45725">
                    <a:solidFill>
                      <a:srgbClr val="F2F2F2"/>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The belief that the private sector can be more productively &amp; dynamically efficient through better management. </a:t>
                      </a:r>
                      <a:endParaRPr sz="1000" b="0" i="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endParaRPr sz="1000" b="0" i="0">
                        <a:solidFill>
                          <a:schemeClr val="dk1"/>
                        </a:solidFill>
                        <a:latin typeface="Calibri"/>
                        <a:ea typeface="Calibri"/>
                        <a:cs typeface="Calibri"/>
                        <a:sym typeface="Calibri"/>
                      </a:endParaRPr>
                    </a:p>
                  </a:txBody>
                  <a:tcPr marL="91450" marR="91450" marT="45725" marB="45725">
                    <a:solidFill>
                      <a:srgbClr val="F2F2F2"/>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Debt at higher interest burden.</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Inflexibility &amp; poor value for money. </a:t>
                      </a:r>
                      <a:endParaRPr sz="1000" b="0" dirty="0"/>
                    </a:p>
                  </a:txBody>
                  <a:tcPr marL="91450" marR="91450" marT="45725" marB="45725">
                    <a:solidFill>
                      <a:srgbClr val="F2F2F2"/>
                    </a:solidFill>
                  </a:tcPr>
                </a:tc>
                <a:extLst>
                  <a:ext uri="{0D108BD9-81ED-4DB2-BD59-A6C34878D82A}">
                    <a16:rowId xmlns:a16="http://schemas.microsoft.com/office/drawing/2014/main" val="10005"/>
                  </a:ext>
                </a:extLst>
              </a:tr>
            </a:tbl>
          </a:graphicData>
        </a:graphic>
      </p:graphicFrame>
      <p:graphicFrame>
        <p:nvGraphicFramePr>
          <p:cNvPr id="4" name="Shape 113"/>
          <p:cNvGraphicFramePr/>
          <p:nvPr/>
        </p:nvGraphicFramePr>
        <p:xfrm>
          <a:off x="5900540" y="275772"/>
          <a:ext cx="6044717" cy="5334060"/>
        </p:xfrm>
        <a:graphic>
          <a:graphicData uri="http://schemas.openxmlformats.org/drawingml/2006/table">
            <a:tbl>
              <a:tblPr firstRow="1" bandRow="1">
                <a:noFill/>
              </a:tblPr>
              <a:tblGrid>
                <a:gridCol w="1356603">
                  <a:extLst>
                    <a:ext uri="{9D8B030D-6E8A-4147-A177-3AD203B41FA5}">
                      <a16:colId xmlns:a16="http://schemas.microsoft.com/office/drawing/2014/main" val="20000"/>
                    </a:ext>
                  </a:extLst>
                </a:gridCol>
                <a:gridCol w="4688114">
                  <a:extLst>
                    <a:ext uri="{9D8B030D-6E8A-4147-A177-3AD203B41FA5}">
                      <a16:colId xmlns:a16="http://schemas.microsoft.com/office/drawing/2014/main" val="20001"/>
                    </a:ext>
                  </a:extLst>
                </a:gridCol>
              </a:tblGrid>
              <a:tr h="152400">
                <a:tc gridSpan="2">
                  <a:txBody>
                    <a:bodyPr/>
                    <a:lstStyle/>
                    <a:p>
                      <a:pPr marL="0" marR="0" lvl="0" indent="0" algn="ctr" rtl="0">
                        <a:spcBef>
                          <a:spcPts val="0"/>
                        </a:spcBef>
                        <a:spcAft>
                          <a:spcPts val="0"/>
                        </a:spcAft>
                        <a:buNone/>
                      </a:pPr>
                      <a:r>
                        <a:rPr lang="en-GB" sz="1200" b="1" dirty="0">
                          <a:solidFill>
                            <a:schemeClr val="lt1"/>
                          </a:solidFill>
                          <a:latin typeface="Calibri"/>
                          <a:ea typeface="Calibri"/>
                          <a:cs typeface="Calibri"/>
                          <a:sym typeface="Calibri"/>
                        </a:rPr>
                        <a:t>3.1.5.9. GOVERNMENT FAILURE, THE LAW OF UNINTENDED CONSEQUENCES </a:t>
                      </a:r>
                      <a:endParaRPr sz="12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28625">
                <a:tc gridSpan="2">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Where government intervention in the economy to correct a market failure creates inefficiency and leads to a misallocation of scarce resources.</a:t>
                      </a:r>
                      <a:endParaRPr sz="1000" b="0">
                        <a:solidFill>
                          <a:schemeClr val="dk1"/>
                        </a:solidFill>
                        <a:latin typeface="Calibri"/>
                        <a:ea typeface="Calibri"/>
                        <a:cs typeface="Calibri"/>
                        <a:sym typeface="Calibri"/>
                      </a:endParaRPr>
                    </a:p>
                  </a:txBody>
                  <a:tcPr marL="91450" marR="91450" marT="45725" marB="45725">
                    <a:solidFill>
                      <a:srgbClr val="F2F2F2"/>
                    </a:solidFill>
                  </a:tcPr>
                </a:tc>
                <a:tc hMerge="1">
                  <a:txBody>
                    <a:bodyPr/>
                    <a:lstStyle/>
                    <a:p>
                      <a:endParaRPr lang="en-US"/>
                    </a:p>
                  </a:txBody>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REASONS FOR GOVERNMENT FAILURE </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Lack of incentives</a:t>
                      </a:r>
                      <a:r>
                        <a:rPr lang="en-GB" sz="1000" b="0" i="0" dirty="0">
                          <a:solidFill>
                            <a:schemeClr val="dk1"/>
                          </a:solidFill>
                          <a:latin typeface="Calibri"/>
                          <a:ea typeface="Calibri"/>
                          <a:cs typeface="Calibri"/>
                          <a:sym typeface="Calibri"/>
                        </a:rPr>
                        <a:t>: In the public sector, there is limited or no profit motive. For example, the public sector may be more prone to over-staffing. </a:t>
                      </a:r>
                      <a:endParaRPr dirty="0"/>
                    </a:p>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Poor Information</a:t>
                      </a:r>
                      <a:r>
                        <a:rPr lang="en-GB" sz="1000" b="0" i="0" dirty="0">
                          <a:solidFill>
                            <a:schemeClr val="dk1"/>
                          </a:solidFill>
                          <a:latin typeface="Calibri"/>
                          <a:ea typeface="Calibri"/>
                          <a:cs typeface="Calibri"/>
                          <a:sym typeface="Calibri"/>
                        </a:rPr>
                        <a:t>: politicians may have poor information about their intervention. Politicians will not be experts in their department, but concentrate on their political ideology.</a:t>
                      </a:r>
                      <a:endParaRPr dirty="0"/>
                    </a:p>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Political interference &amp; conflicting</a:t>
                      </a:r>
                      <a:r>
                        <a:rPr lang="en-GB" sz="1000" b="1" i="0" baseline="0" dirty="0">
                          <a:solidFill>
                            <a:schemeClr val="dk1"/>
                          </a:solidFill>
                          <a:latin typeface="Calibri"/>
                          <a:ea typeface="Calibri"/>
                          <a:cs typeface="Calibri"/>
                          <a:sym typeface="Calibri"/>
                        </a:rPr>
                        <a:t> objectives</a:t>
                      </a:r>
                      <a:r>
                        <a:rPr lang="en-GB" sz="1000" b="1" i="0" dirty="0">
                          <a:solidFill>
                            <a:schemeClr val="dk1"/>
                          </a:solidFill>
                          <a:latin typeface="Calibri"/>
                          <a:ea typeface="Calibri"/>
                          <a:cs typeface="Calibri"/>
                          <a:sym typeface="Calibri"/>
                        </a:rPr>
                        <a:t> </a:t>
                      </a:r>
                      <a:r>
                        <a:rPr lang="en-GB" sz="1000" b="0" i="0" dirty="0">
                          <a:solidFill>
                            <a:schemeClr val="dk1"/>
                          </a:solidFill>
                          <a:latin typeface="Calibri"/>
                          <a:ea typeface="Calibri"/>
                          <a:cs typeface="Calibri"/>
                          <a:sym typeface="Calibri"/>
                        </a:rPr>
                        <a:t>e.g. politicians may take the short term view rather than considering long term effects.</a:t>
                      </a:r>
                      <a:endParaRPr dirty="0"/>
                    </a:p>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Administration costs </a:t>
                      </a:r>
                      <a:r>
                        <a:rPr lang="en-GB" sz="1000" b="0" i="0" dirty="0">
                          <a:solidFill>
                            <a:schemeClr val="dk1"/>
                          </a:solidFill>
                          <a:latin typeface="Calibri"/>
                          <a:ea typeface="Calibri"/>
                          <a:cs typeface="Calibri"/>
                          <a:sym typeface="Calibri"/>
                        </a:rPr>
                        <a:t>of government bureaucracy in running public services</a:t>
                      </a:r>
                      <a:endParaRPr dirty="0"/>
                    </a:p>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Moral hazard</a:t>
                      </a:r>
                      <a:r>
                        <a:rPr lang="en-GB" sz="1000" b="0" i="0" dirty="0">
                          <a:solidFill>
                            <a:schemeClr val="dk1"/>
                          </a:solidFill>
                          <a:latin typeface="Calibri"/>
                          <a:ea typeface="Calibri"/>
                          <a:cs typeface="Calibri"/>
                          <a:sym typeface="Calibri"/>
                        </a:rPr>
                        <a:t>. The government may offer a guarantee to all bank deposits to protect financial system, but this could encourage banks to take risks – because they know they can be bailed out by the government.</a:t>
                      </a:r>
                      <a:endParaRPr dirty="0"/>
                    </a:p>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UNINTENDED CONSEQUENCES: </a:t>
                      </a:r>
                      <a:r>
                        <a:rPr lang="en-GB" sz="1000" b="0" i="0" dirty="0">
                          <a:solidFill>
                            <a:schemeClr val="dk1"/>
                          </a:solidFill>
                          <a:latin typeface="Calibri"/>
                          <a:ea typeface="Calibri"/>
                          <a:cs typeface="Calibri"/>
                          <a:sym typeface="Calibri"/>
                        </a:rPr>
                        <a:t>Markets are DYNAMIC &amp; intervention can distort existing incentives, signals &amp; result in misallocation of resources.  </a:t>
                      </a:r>
                      <a:endParaRPr sz="1000" b="1" i="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2"/>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OVERCOMING GOV’T FAILURE</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Give performance targets / profit incentives</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Competitive tendering – where public sector bodies face competition from the private sector for the right to run a public service.</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Employing outside private sector consultants to make decisions about how to cut costs.</a:t>
                      </a:r>
                      <a:endParaRPr dirty="0"/>
                    </a:p>
                  </a:txBody>
                  <a:tcPr marL="91450" marR="91450" marT="45725" marB="45725">
                    <a:solidFill>
                      <a:srgbClr val="F2F2F2"/>
                    </a:solidFill>
                  </a:tcPr>
                </a:tc>
                <a:extLst>
                  <a:ext uri="{0D108BD9-81ED-4DB2-BD59-A6C34878D82A}">
                    <a16:rowId xmlns:a16="http://schemas.microsoft.com/office/drawing/2014/main" val="10003"/>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LAW OF UNINTENDED CONSEQUENCES </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The law of unintended consequences refers to how economic decisions may have effects that are unexpected. Usually this refers to an economic law which distorts consumer or producer behaviour in a way that is not expected.</a:t>
                      </a:r>
                      <a:endParaRPr dirty="0"/>
                    </a:p>
                  </a:txBody>
                  <a:tcPr marL="91450" marR="91450" marT="45725" marB="45725">
                    <a:solidFill>
                      <a:srgbClr val="DDEAF6"/>
                    </a:solidFill>
                  </a:tcPr>
                </a:tc>
                <a:extLst>
                  <a:ext uri="{0D108BD9-81ED-4DB2-BD59-A6C34878D82A}">
                    <a16:rowId xmlns:a16="http://schemas.microsoft.com/office/drawing/2014/main" val="10004"/>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EXAMPLES OF UNINTENDED CONSEQUENCES</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900"/>
                        <a:buFont typeface="Arial"/>
                        <a:buNone/>
                      </a:pPr>
                      <a:r>
                        <a:rPr lang="en-GB" sz="900" b="0" i="0" dirty="0">
                          <a:solidFill>
                            <a:schemeClr val="dk1"/>
                          </a:solidFill>
                          <a:latin typeface="Calibri"/>
                          <a:ea typeface="Calibri"/>
                          <a:cs typeface="Calibri"/>
                          <a:sym typeface="Calibri"/>
                        </a:rPr>
                        <a:t>- After Exxon Valdes oil Spill many US coastal state enacted a law of placing unlimited liability on tanker spills. This led to many big oil companies sub contracting the delivery of oil to other companies. Oil specialists worried that these smaller companies may have lower standards and poorer insurance than the big companies, so the risk increased.</a:t>
                      </a:r>
                      <a:endParaRPr dirty="0"/>
                    </a:p>
                    <a:p>
                      <a:pPr marL="0" marR="0" lvl="0" indent="0" algn="l" rtl="0">
                        <a:spcBef>
                          <a:spcPts val="0"/>
                        </a:spcBef>
                        <a:spcAft>
                          <a:spcPts val="0"/>
                        </a:spcAft>
                        <a:buClr>
                          <a:schemeClr val="dk1"/>
                        </a:buClr>
                        <a:buSzPts val="900"/>
                        <a:buFont typeface="Arial"/>
                        <a:buNone/>
                      </a:pPr>
                      <a:r>
                        <a:rPr lang="en-GB" sz="900" b="0" i="0" dirty="0">
                          <a:solidFill>
                            <a:schemeClr val="dk1"/>
                          </a:solidFill>
                          <a:latin typeface="Calibri"/>
                          <a:ea typeface="Calibri"/>
                          <a:cs typeface="Calibri"/>
                          <a:sym typeface="Calibri"/>
                        </a:rPr>
                        <a:t>- A maximum price for renting accommodation. A government may respond to public pressure and impose maximum rent levels for accommodation in London. But, a maximum price which lowers the price could lead to less incentive for landlords to supply accommodation. Therefore, there is less supply and more people struggle to get accommodation.</a:t>
                      </a:r>
                      <a:endParaRPr dirty="0"/>
                    </a:p>
                  </a:txBody>
                  <a:tcPr marL="91450" marR="91450" marT="45725" marB="45725">
                    <a:solidFill>
                      <a:srgbClr val="F2F2F2"/>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410812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B263C8E-ADC9-BAE8-FFC8-587FA951DCC0}"/>
              </a:ext>
            </a:extLst>
          </p:cNvPr>
          <p:cNvSpPr/>
          <p:nvPr/>
        </p:nvSpPr>
        <p:spPr>
          <a:xfrm>
            <a:off x="2583024" y="1749490"/>
            <a:ext cx="7025951" cy="335902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6000" dirty="0"/>
              <a:t>AS Macro Economics </a:t>
            </a:r>
          </a:p>
        </p:txBody>
      </p:sp>
    </p:spTree>
    <p:extLst>
      <p:ext uri="{BB962C8B-B14F-4D97-AF65-F5344CB8AC3E}">
        <p14:creationId xmlns:p14="http://schemas.microsoft.com/office/powerpoint/2010/main" val="23871166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aphicFrame>
        <p:nvGraphicFramePr>
          <p:cNvPr id="2" name="Shape 100"/>
          <p:cNvGraphicFramePr/>
          <p:nvPr/>
        </p:nvGraphicFramePr>
        <p:xfrm>
          <a:off x="106596" y="411275"/>
          <a:ext cx="5841400" cy="2091150"/>
        </p:xfrm>
        <a:graphic>
          <a:graphicData uri="http://schemas.openxmlformats.org/drawingml/2006/table">
            <a:tbl>
              <a:tblPr firstRow="1" firstCol="1" bandRow="1">
                <a:noFill/>
              </a:tblPr>
              <a:tblGrid>
                <a:gridCol w="1382200">
                  <a:extLst>
                    <a:ext uri="{9D8B030D-6E8A-4147-A177-3AD203B41FA5}">
                      <a16:colId xmlns:a16="http://schemas.microsoft.com/office/drawing/2014/main" val="20000"/>
                    </a:ext>
                  </a:extLst>
                </a:gridCol>
                <a:gridCol w="4459200">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3.2.1.1. THE OBJECTIVES OF GOVERNMENT POLICY- CIGARS</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34955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ea typeface="Calibri"/>
                          <a:cs typeface="Calibri" panose="020F0502020204030204" pitchFamily="34" charset="0"/>
                          <a:sym typeface="Calibri"/>
                        </a:rPr>
                        <a:t>CURRENT ACCOUNT</a:t>
                      </a: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a:solidFill>
                            <a:schemeClr val="dk1"/>
                          </a:solidFill>
                          <a:latin typeface="Calibri" panose="020F0502020204030204" pitchFamily="34" charset="0"/>
                          <a:cs typeface="Calibri" panose="020F0502020204030204" pitchFamily="34" charset="0"/>
                        </a:rPr>
                        <a:t>The focus here should be on ensuring international competitiveness &amp; ensuring that a current account deficit does not become too large.   </a:t>
                      </a:r>
                      <a:endParaRPr sz="100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01"/>
                  </a:ext>
                </a:extLst>
              </a:tr>
              <a:tr h="34955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ea typeface="Calibri"/>
                          <a:cs typeface="Calibri" panose="020F0502020204030204" pitchFamily="34" charset="0"/>
                          <a:sym typeface="Calibri"/>
                        </a:rPr>
                        <a:t>INFLATION</a:t>
                      </a: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panose="020F0502020204030204" pitchFamily="34" charset="0"/>
                          <a:cs typeface="Calibri" panose="020F0502020204030204" pitchFamily="34" charset="0"/>
                        </a:rPr>
                        <a:t>Inflation should be low &amp; stable.  The Bank of England works to a medium term target of 2% inflation on the CPI.  </a:t>
                      </a:r>
                      <a:endParaRPr sz="1000" b="0" dirty="0">
                        <a:solidFill>
                          <a:schemeClr val="dk1"/>
                        </a:solidFill>
                        <a:latin typeface="Calibri" panose="020F0502020204030204" pitchFamily="34" charset="0"/>
                        <a:cs typeface="Calibri" panose="020F0502020204030204" pitchFamily="34" charset="0"/>
                      </a:endParaRPr>
                    </a:p>
                  </a:txBody>
                  <a:tcPr marL="68575" marR="68575" marT="0" marB="0">
                    <a:solidFill>
                      <a:srgbClr val="F2F2F2"/>
                    </a:solidFill>
                  </a:tcPr>
                </a:tc>
                <a:extLst>
                  <a:ext uri="{0D108BD9-81ED-4DB2-BD59-A6C34878D82A}">
                    <a16:rowId xmlns:a16="http://schemas.microsoft.com/office/drawing/2014/main" val="10002"/>
                  </a:ext>
                </a:extLst>
              </a:tr>
              <a:tr h="274375">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GROWTH </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82296" marR="0" lvl="0" indent="0" algn="l" rtl="0">
                        <a:lnSpc>
                          <a:spcPct val="80000"/>
                        </a:lnSpc>
                        <a:spcBef>
                          <a:spcPts val="0"/>
                        </a:spcBef>
                        <a:spcAft>
                          <a:spcPts val="0"/>
                        </a:spcAft>
                        <a:buClr>
                          <a:schemeClr val="dk1"/>
                        </a:buClr>
                        <a:buSzPts val="1000"/>
                        <a:buFont typeface="Noto Sans Symbols"/>
                        <a:buNone/>
                      </a:pPr>
                      <a:r>
                        <a:rPr lang="en-GB" sz="1000" b="0" dirty="0">
                          <a:latin typeface="Calibri" panose="020F0502020204030204" pitchFamily="34" charset="0"/>
                          <a:cs typeface="Calibri" panose="020F0502020204030204" pitchFamily="34" charset="0"/>
                        </a:rPr>
                        <a:t>GDP Growth &amp; the benefits that this brings.  However, the costs should be carefully managed. </a:t>
                      </a:r>
                      <a:endParaRPr sz="1000" b="0" dirty="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03"/>
                  </a:ext>
                </a:extLst>
              </a:tr>
              <a:tr h="177550">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ADVANCES IN PRODUCTIVITY</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panose="020F0502020204030204" pitchFamily="34" charset="0"/>
                          <a:ea typeface="Calibri"/>
                          <a:cs typeface="Calibri" panose="020F0502020204030204" pitchFamily="34" charset="0"/>
                          <a:sym typeface="Calibri"/>
                        </a:rPr>
                        <a:t>Employment should be high &amp; ideally their should be productivity &amp; real wage growth.   </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rgbClr val="F2F2F2"/>
                    </a:solidFill>
                  </a:tcPr>
                </a:tc>
                <a:extLst>
                  <a:ext uri="{0D108BD9-81ED-4DB2-BD59-A6C34878D82A}">
                    <a16:rowId xmlns:a16="http://schemas.microsoft.com/office/drawing/2014/main" val="10004"/>
                  </a:ext>
                </a:extLst>
              </a:tr>
              <a:tr h="193650">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RATE OF UNEMPLOYMENT</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latin typeface="Calibri" panose="020F0502020204030204" pitchFamily="34" charset="0"/>
                          <a:cs typeface="Calibri" panose="020F0502020204030204" pitchFamily="34" charset="0"/>
                        </a:rPr>
                        <a:t>Government policies help to correct inequalities of wealth &amp; income.  </a:t>
                      </a:r>
                      <a:endParaRPr sz="1000" b="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05"/>
                  </a:ext>
                </a:extLst>
              </a:tr>
              <a:tr h="193650">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STABLE</a:t>
                      </a:r>
                      <a:r>
                        <a:rPr lang="en-GB" sz="1000" b="1" baseline="0" dirty="0">
                          <a:solidFill>
                            <a:schemeClr val="lt1"/>
                          </a:solidFill>
                          <a:latin typeface="Calibri" panose="020F0502020204030204" pitchFamily="34" charset="0"/>
                          <a:ea typeface="Calibri"/>
                          <a:cs typeface="Calibri" panose="020F0502020204030204" pitchFamily="34" charset="0"/>
                          <a:sym typeface="Calibri"/>
                        </a:rPr>
                        <a:t> GOVERNMENT FINANCES</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latin typeface="Calibri" panose="020F0502020204030204" pitchFamily="34" charset="0"/>
                          <a:cs typeface="Calibri" panose="020F0502020204030204" pitchFamily="34" charset="0"/>
                        </a:rPr>
                        <a:t>The government should seek to pursue sustainable policies </a:t>
                      </a:r>
                      <a:endParaRPr sz="1000" b="0" dirty="0">
                        <a:latin typeface="Calibri" panose="020F0502020204030204" pitchFamily="34" charset="0"/>
                        <a:cs typeface="Calibri" panose="020F0502020204030204" pitchFamily="34" charset="0"/>
                      </a:endParaRPr>
                    </a:p>
                  </a:txBody>
                  <a:tcPr marL="68575" marR="68575" marT="0" marB="0">
                    <a:solidFill>
                      <a:srgbClr val="F2F2F2"/>
                    </a:solidFill>
                  </a:tcPr>
                </a:tc>
                <a:extLst>
                  <a:ext uri="{0D108BD9-81ED-4DB2-BD59-A6C34878D82A}">
                    <a16:rowId xmlns:a16="http://schemas.microsoft.com/office/drawing/2014/main" val="10006"/>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4129827051"/>
              </p:ext>
            </p:extLst>
          </p:nvPr>
        </p:nvGraphicFramePr>
        <p:xfrm>
          <a:off x="3182815" y="64477"/>
          <a:ext cx="5530362" cy="365760"/>
        </p:xfrm>
        <a:graphic>
          <a:graphicData uri="http://schemas.openxmlformats.org/drawingml/2006/table">
            <a:tbl>
              <a:tblPr firstRow="1" bandRow="1"/>
              <a:tblGrid>
                <a:gridCol w="5530362">
                  <a:extLst>
                    <a:ext uri="{9D8B030D-6E8A-4147-A177-3AD203B41FA5}">
                      <a16:colId xmlns:a16="http://schemas.microsoft.com/office/drawing/2014/main" val="145915541"/>
                    </a:ext>
                  </a:extLst>
                </a:gridCol>
              </a:tblGrid>
              <a:tr h="298939">
                <a:tc>
                  <a:txBody>
                    <a:bodyPr/>
                    <a:lstStyle/>
                    <a:p>
                      <a:pPr algn="ctr"/>
                      <a:r>
                        <a:rPr lang="en-GB" dirty="0"/>
                        <a:t>3.2.1</a:t>
                      </a:r>
                      <a:r>
                        <a:rPr lang="en-GB" baseline="0" dirty="0"/>
                        <a:t> THE NATIONAL ECONOMY IN A GLOBAL CONTEXT</a:t>
                      </a:r>
                      <a:endParaRPr lang="en-GB" dirty="0"/>
                    </a:p>
                  </a:txBody>
                  <a:tcPr/>
                </a:tc>
                <a:extLst>
                  <a:ext uri="{0D108BD9-81ED-4DB2-BD59-A6C34878D82A}">
                    <a16:rowId xmlns:a16="http://schemas.microsoft.com/office/drawing/2014/main" val="4108215624"/>
                  </a:ext>
                </a:extLst>
              </a:tr>
            </a:tbl>
          </a:graphicData>
        </a:graphic>
      </p:graphicFrame>
      <p:graphicFrame>
        <p:nvGraphicFramePr>
          <p:cNvPr id="4" name="Shape 103"/>
          <p:cNvGraphicFramePr/>
          <p:nvPr/>
        </p:nvGraphicFramePr>
        <p:xfrm>
          <a:off x="106596" y="2521492"/>
          <a:ext cx="5841400" cy="4267250"/>
        </p:xfrm>
        <a:graphic>
          <a:graphicData uri="http://schemas.openxmlformats.org/drawingml/2006/table">
            <a:tbl>
              <a:tblPr firstRow="1" bandRow="1">
                <a:noFill/>
              </a:tblPr>
              <a:tblGrid>
                <a:gridCol w="1253512">
                  <a:extLst>
                    <a:ext uri="{9D8B030D-6E8A-4147-A177-3AD203B41FA5}">
                      <a16:colId xmlns:a16="http://schemas.microsoft.com/office/drawing/2014/main" val="20000"/>
                    </a:ext>
                  </a:extLst>
                </a:gridCol>
                <a:gridCol w="4587888">
                  <a:extLst>
                    <a:ext uri="{9D8B030D-6E8A-4147-A177-3AD203B41FA5}">
                      <a16:colId xmlns:a16="http://schemas.microsoft.com/office/drawing/2014/main" val="20001"/>
                    </a:ext>
                  </a:extLst>
                </a:gridCol>
              </a:tblGrid>
              <a:tr h="216361">
                <a:tc gridSpan="2">
                  <a:txBody>
                    <a:bodyPr/>
                    <a:lstStyle/>
                    <a:p>
                      <a:pPr marL="0" marR="0" lvl="0" indent="0" algn="ctr" rtl="0">
                        <a:spcBef>
                          <a:spcPts val="0"/>
                        </a:spcBef>
                        <a:spcAft>
                          <a:spcPts val="0"/>
                        </a:spcAft>
                        <a:buNone/>
                      </a:pPr>
                      <a:r>
                        <a:rPr lang="en-GB" sz="1000" b="1" dirty="0">
                          <a:solidFill>
                            <a:schemeClr val="bg1"/>
                          </a:solidFill>
                        </a:rPr>
                        <a:t>ANALYSIS OF MACROECONOMIC OBJECTIVES</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73700">
                <a:tc>
                  <a:txBody>
                    <a:bodyPr/>
                    <a:lstStyle/>
                    <a:p>
                      <a:pPr marL="0" marR="0" lvl="0" indent="0" algn="l" rtl="0">
                        <a:spcBef>
                          <a:spcPts val="0"/>
                        </a:spcBef>
                        <a:spcAft>
                          <a:spcPts val="0"/>
                        </a:spcAft>
                        <a:buNone/>
                      </a:pPr>
                      <a:r>
                        <a:rPr lang="en-GB" sz="1000" b="1">
                          <a:solidFill>
                            <a:schemeClr val="lt1"/>
                          </a:solidFill>
                        </a:rPr>
                        <a:t>BENEFITS OF ECONOMIC GROWTH</a:t>
                      </a:r>
                      <a:endParaRPr sz="1000" b="1">
                        <a:solidFill>
                          <a:schemeClr val="lt1"/>
                        </a:solidFill>
                      </a:endParaRPr>
                    </a:p>
                  </a:txBody>
                  <a:tcPr marL="91450" marR="91450" marT="45725" marB="45725">
                    <a:solidFill>
                      <a:schemeClr val="dk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Higher average income </a:t>
                      </a:r>
                      <a:endParaRPr sz="1000" dirty="0">
                        <a:latin typeface="Calibri" panose="020F0502020204030204" pitchFamily="34" charset="0"/>
                        <a:cs typeface="Calibri" panose="020F0502020204030204" pitchFamily="34" charset="0"/>
                      </a:endParaRPr>
                    </a:p>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Lower unemployment </a:t>
                      </a:r>
                      <a:endParaRPr sz="1000" dirty="0">
                        <a:latin typeface="Calibri" panose="020F0502020204030204" pitchFamily="34" charset="0"/>
                        <a:cs typeface="Calibri" panose="020F0502020204030204" pitchFamily="34" charset="0"/>
                      </a:endParaRPr>
                    </a:p>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Lower government borrowing</a:t>
                      </a:r>
                      <a:endParaRPr sz="1000" dirty="0">
                        <a:latin typeface="Calibri" panose="020F0502020204030204" pitchFamily="34" charset="0"/>
                        <a:cs typeface="Calibri" panose="020F0502020204030204" pitchFamily="34" charset="0"/>
                      </a:endParaRPr>
                    </a:p>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Improved public services</a:t>
                      </a:r>
                      <a:endParaRPr sz="1000" dirty="0">
                        <a:latin typeface="Calibri" panose="020F0502020204030204" pitchFamily="34" charset="0"/>
                        <a:cs typeface="Calibri" panose="020F0502020204030204" pitchFamily="34" charset="0"/>
                      </a:endParaRPr>
                    </a:p>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Money can be spent on protecting the environment</a:t>
                      </a:r>
                      <a:endParaRPr sz="1000" dirty="0">
                        <a:latin typeface="Calibri" panose="020F0502020204030204" pitchFamily="34" charset="0"/>
                        <a:cs typeface="Calibri" panose="020F0502020204030204" pitchFamily="34" charset="0"/>
                      </a:endParaRPr>
                    </a:p>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Increased investment</a:t>
                      </a:r>
                      <a:endParaRPr sz="1000" dirty="0">
                        <a:latin typeface="Calibri" panose="020F0502020204030204" pitchFamily="34" charset="0"/>
                        <a:cs typeface="Calibri" panose="020F0502020204030204" pitchFamily="34" charset="0"/>
                      </a:endParaRPr>
                    </a:p>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Increased research &amp; development</a:t>
                      </a:r>
                      <a:endParaRPr sz="1000" dirty="0">
                        <a:latin typeface="Calibri" panose="020F0502020204030204" pitchFamily="34" charset="0"/>
                        <a:cs typeface="Calibri" panose="020F0502020204030204" pitchFamily="34" charset="0"/>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1"/>
                  </a:ext>
                </a:extLst>
              </a:tr>
              <a:tr h="352250">
                <a:tc>
                  <a:txBody>
                    <a:bodyPr/>
                    <a:lstStyle/>
                    <a:p>
                      <a:pPr marL="0" marR="0" lvl="0" indent="0" algn="l" rtl="0">
                        <a:spcBef>
                          <a:spcPts val="0"/>
                        </a:spcBef>
                        <a:spcAft>
                          <a:spcPts val="0"/>
                        </a:spcAft>
                        <a:buNone/>
                      </a:pPr>
                      <a:r>
                        <a:rPr lang="en-GB" sz="1000" b="1" dirty="0">
                          <a:solidFill>
                            <a:schemeClr val="lt1"/>
                          </a:solidFill>
                        </a:rPr>
                        <a:t>SIMULTANEOUS ACHIEVEMENT OF OBJECTIVES</a:t>
                      </a:r>
                      <a:endParaRPr sz="1000" b="1" dirty="0">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dirty="0">
                          <a:latin typeface="Calibri" panose="020F0502020204030204" pitchFamily="34" charset="0"/>
                          <a:cs typeface="Calibri" panose="020F0502020204030204" pitchFamily="34" charset="0"/>
                        </a:rPr>
                        <a:t>Economic growth will also help to keep employment high.</a:t>
                      </a:r>
                      <a:endParaRPr sz="1000" dirty="0">
                        <a:latin typeface="Calibri" panose="020F0502020204030204" pitchFamily="34" charset="0"/>
                        <a:cs typeface="Calibri" panose="020F0502020204030204" pitchFamily="34" charset="0"/>
                      </a:endParaRPr>
                    </a:p>
                    <a:p>
                      <a:pPr marL="0" marR="0" lvl="0" indent="0" algn="l" rtl="0">
                        <a:spcBef>
                          <a:spcPts val="0"/>
                        </a:spcBef>
                        <a:spcAft>
                          <a:spcPts val="0"/>
                        </a:spcAft>
                        <a:buClr>
                          <a:schemeClr val="dk1"/>
                        </a:buClr>
                        <a:buSzPts val="1000"/>
                        <a:buFont typeface="Calibri"/>
                        <a:buNone/>
                      </a:pPr>
                      <a:r>
                        <a:rPr lang="en-GB" sz="1000" dirty="0">
                          <a:latin typeface="Calibri" panose="020F0502020204030204" pitchFamily="34" charset="0"/>
                          <a:cs typeface="Calibri" panose="020F0502020204030204" pitchFamily="34" charset="0"/>
                        </a:rPr>
                        <a:t>Investment may help to boost productivity &amp; therefore international competitiveness.  This will boost the supply side of the economy. </a:t>
                      </a:r>
                      <a:endParaRPr sz="1000" dirty="0">
                        <a:latin typeface="Calibri" panose="020F0502020204030204" pitchFamily="34" charset="0"/>
                        <a:cs typeface="Calibri" panose="020F0502020204030204" pitchFamily="34" charset="0"/>
                      </a:endParaRPr>
                    </a:p>
                  </a:txBody>
                  <a:tcPr marL="91450" marR="91450" marT="45725" marB="45725">
                    <a:solidFill>
                      <a:schemeClr val="bg1">
                        <a:lumMod val="95000"/>
                      </a:schemeClr>
                    </a:solidFill>
                  </a:tcPr>
                </a:tc>
                <a:extLst>
                  <a:ext uri="{0D108BD9-81ED-4DB2-BD59-A6C34878D82A}">
                    <a16:rowId xmlns:a16="http://schemas.microsoft.com/office/drawing/2014/main" val="10002"/>
                  </a:ext>
                </a:extLst>
              </a:tr>
              <a:tr h="375125">
                <a:tc>
                  <a:txBody>
                    <a:bodyPr/>
                    <a:lstStyle/>
                    <a:p>
                      <a:pPr marL="0" marR="0" lvl="0" indent="0" algn="l" rtl="0">
                        <a:spcBef>
                          <a:spcPts val="0"/>
                        </a:spcBef>
                        <a:spcAft>
                          <a:spcPts val="0"/>
                        </a:spcAft>
                        <a:buNone/>
                      </a:pPr>
                      <a:r>
                        <a:rPr lang="en-GB" sz="1000" b="1" dirty="0">
                          <a:solidFill>
                            <a:schemeClr val="lt1"/>
                          </a:solidFill>
                        </a:rPr>
                        <a:t>DRAWBACKS &amp; OBJ CONFLICT</a:t>
                      </a:r>
                      <a:endParaRPr sz="1000" b="1" dirty="0">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Economic growth often conflicts with inflation,  the fact that it can lead to boom/ bust cycles, damage to the environment &amp; rising inequality. </a:t>
                      </a:r>
                      <a:endParaRPr sz="1000" dirty="0">
                        <a:latin typeface="Calibri" panose="020F0502020204030204" pitchFamily="34" charset="0"/>
                        <a:cs typeface="Calibri" panose="020F0502020204030204" pitchFamily="34" charset="0"/>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368300">
                <a:tc>
                  <a:txBody>
                    <a:bodyPr/>
                    <a:lstStyle/>
                    <a:p>
                      <a:pPr marL="0" marR="0" lvl="0" indent="0" algn="l" rtl="0">
                        <a:spcBef>
                          <a:spcPts val="0"/>
                        </a:spcBef>
                        <a:spcAft>
                          <a:spcPts val="0"/>
                        </a:spcAft>
                        <a:buNone/>
                      </a:pPr>
                      <a:r>
                        <a:rPr lang="en-GB" sz="1000" b="1">
                          <a:solidFill>
                            <a:schemeClr val="lt1"/>
                          </a:solidFill>
                        </a:rPr>
                        <a:t>EVALUATION</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Do all governments necessarily have the same ultimate objective?/ Does the time scale and the economic situation affect the relative importance?  </a:t>
                      </a:r>
                      <a:r>
                        <a:rPr lang="en-GB" sz="1000" b="0" i="0" dirty="0">
                          <a:solidFill>
                            <a:schemeClr val="dk1"/>
                          </a:solidFill>
                          <a:latin typeface="Calibri"/>
                          <a:ea typeface="Calibri"/>
                          <a:cs typeface="Calibri"/>
                          <a:sym typeface="Calibri"/>
                        </a:rPr>
                        <a:t>For LEDCs, a small increase in income can generate huge gains in utility.</a:t>
                      </a:r>
                      <a:endParaRPr dirty="0"/>
                    </a:p>
                    <a:p>
                      <a:pPr marL="171450" marR="0" lvl="0" indent="-171450" algn="l" rtl="0">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Is economic growth a ‘sufficient’ objective or merely a necessary</a:t>
                      </a:r>
                      <a:br>
                        <a:rPr lang="en-GB" sz="1000" i="0" dirty="0">
                          <a:solidFill>
                            <a:schemeClr val="dk1"/>
                          </a:solidFill>
                          <a:latin typeface="Calibri"/>
                          <a:ea typeface="Calibri"/>
                          <a:cs typeface="Calibri"/>
                          <a:sym typeface="Calibri"/>
                        </a:rPr>
                      </a:br>
                      <a:r>
                        <a:rPr lang="en-GB" sz="1000" i="0" dirty="0">
                          <a:solidFill>
                            <a:schemeClr val="dk1"/>
                          </a:solidFill>
                          <a:latin typeface="Calibri"/>
                          <a:ea typeface="Calibri"/>
                          <a:cs typeface="Calibri"/>
                          <a:sym typeface="Calibri"/>
                        </a:rPr>
                        <a:t>step towards some other objective, e.g. improved standard of</a:t>
                      </a:r>
                      <a:br>
                        <a:rPr lang="en-GB" sz="1000" i="0" dirty="0">
                          <a:solidFill>
                            <a:schemeClr val="dk1"/>
                          </a:solidFill>
                          <a:latin typeface="Calibri"/>
                          <a:ea typeface="Calibri"/>
                          <a:cs typeface="Calibri"/>
                          <a:sym typeface="Calibri"/>
                        </a:rPr>
                      </a:br>
                      <a:r>
                        <a:rPr lang="en-GB" sz="1000" i="0" dirty="0">
                          <a:solidFill>
                            <a:schemeClr val="dk1"/>
                          </a:solidFill>
                          <a:latin typeface="Calibri"/>
                          <a:ea typeface="Calibri"/>
                          <a:cs typeface="Calibri"/>
                          <a:sym typeface="Calibri"/>
                        </a:rPr>
                        <a:t>living, improved physical quality of life indicators, happiness?</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It also depends upon the nature of economic growth. E.g. must not create too many negative externalities &amp; the distribution of economic growth – who benefits from the economic growth. If growth benefits primarily the richest in society, growth may do little to overcome poverty. </a:t>
                      </a:r>
                      <a:endParaRPr dirty="0"/>
                    </a:p>
                    <a:p>
                      <a:pPr marL="171450" marR="0" lvl="0" indent="-171450" algn="l" rtl="0">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Why is economic growth the principal objective for a government, instead of the others? </a:t>
                      </a:r>
                      <a:endParaRPr sz="1000" b="0" i="0" dirty="0">
                        <a:solidFill>
                          <a:schemeClr val="dk1"/>
                        </a:solidFill>
                        <a:latin typeface="Calibri"/>
                        <a:ea typeface="Calibri"/>
                        <a:cs typeface="Calibri"/>
                        <a:sym typeface="Calibri"/>
                      </a:endParaRPr>
                    </a:p>
                  </a:txBody>
                  <a:tcPr marL="91450" marR="91450" marT="45725" marB="45725">
                    <a:solidFill>
                      <a:schemeClr val="bg1">
                        <a:lumMod val="95000"/>
                      </a:schemeClr>
                    </a:solidFill>
                  </a:tcPr>
                </a:tc>
                <a:extLst>
                  <a:ext uri="{0D108BD9-81ED-4DB2-BD59-A6C34878D82A}">
                    <a16:rowId xmlns:a16="http://schemas.microsoft.com/office/drawing/2014/main" val="10004"/>
                  </a:ext>
                </a:extLst>
              </a:tr>
            </a:tbl>
          </a:graphicData>
        </a:graphic>
      </p:graphicFrame>
      <p:graphicFrame>
        <p:nvGraphicFramePr>
          <p:cNvPr id="5" name="Shape 102"/>
          <p:cNvGraphicFramePr/>
          <p:nvPr/>
        </p:nvGraphicFramePr>
        <p:xfrm>
          <a:off x="5947997" y="411275"/>
          <a:ext cx="6088672" cy="6248550"/>
        </p:xfrm>
        <a:graphic>
          <a:graphicData uri="http://schemas.openxmlformats.org/drawingml/2006/table">
            <a:tbl>
              <a:tblPr firstRow="1" bandRow="1">
                <a:noFill/>
              </a:tblPr>
              <a:tblGrid>
                <a:gridCol w="1474471">
                  <a:extLst>
                    <a:ext uri="{9D8B030D-6E8A-4147-A177-3AD203B41FA5}">
                      <a16:colId xmlns:a16="http://schemas.microsoft.com/office/drawing/2014/main" val="20000"/>
                    </a:ext>
                  </a:extLst>
                </a:gridCol>
                <a:gridCol w="4614201">
                  <a:extLst>
                    <a:ext uri="{9D8B030D-6E8A-4147-A177-3AD203B41FA5}">
                      <a16:colId xmlns:a16="http://schemas.microsoft.com/office/drawing/2014/main" val="20001"/>
                    </a:ext>
                  </a:extLst>
                </a:gridCol>
              </a:tblGrid>
              <a:tr h="239907">
                <a:tc gridSpan="2">
                  <a:txBody>
                    <a:bodyPr/>
                    <a:lstStyle/>
                    <a:p>
                      <a:pPr marL="0" marR="0" lvl="0" indent="0" algn="ctr"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3.2.1.2</a:t>
                      </a:r>
                      <a:r>
                        <a:rPr lang="en-GB" sz="1000" b="1" baseline="0" dirty="0">
                          <a:solidFill>
                            <a:schemeClr val="bg1"/>
                          </a:solidFill>
                          <a:latin typeface="Calibri" panose="020F0502020204030204" pitchFamily="34" charset="0"/>
                          <a:cs typeface="Calibri" panose="020F0502020204030204" pitchFamily="34" charset="0"/>
                        </a:rPr>
                        <a:t> MACROECONOMIC INDICATORS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9116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GROSS DOMESTIC PRODUCT (GDP)</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panose="020F0502020204030204" pitchFamily="34" charset="0"/>
                          <a:cs typeface="Calibri" panose="020F0502020204030204" pitchFamily="34" charset="0"/>
                        </a:rPr>
                        <a:t>Total output of an economy from using the factors of production, based in that country. </a:t>
                      </a:r>
                      <a:endParaRPr sz="1000" b="0" dirty="0">
                        <a:solidFill>
                          <a:schemeClr val="dk1"/>
                        </a:solidFill>
                        <a:latin typeface="Calibri" panose="020F0502020204030204" pitchFamily="34" charset="0"/>
                        <a:cs typeface="Calibri" panose="020F0502020204030204" pitchFamily="34" charset="0"/>
                      </a:endParaRPr>
                    </a:p>
                  </a:txBody>
                  <a:tcPr marL="91450" marR="91450" marT="45725" marB="45725">
                    <a:solidFill>
                      <a:schemeClr val="bg1">
                        <a:lumMod val="95000"/>
                      </a:schemeClr>
                    </a:solidFill>
                  </a:tcPr>
                </a:tc>
                <a:extLst>
                  <a:ext uri="{0D108BD9-81ED-4DB2-BD59-A6C34878D82A}">
                    <a16:rowId xmlns:a16="http://schemas.microsoft.com/office/drawing/2014/main" val="10001"/>
                  </a:ext>
                </a:extLst>
              </a:tr>
              <a:tr h="239907">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panose="020F0502020204030204" pitchFamily="34" charset="0"/>
                          <a:cs typeface="Calibri" panose="020F0502020204030204" pitchFamily="34" charset="0"/>
                        </a:rPr>
                        <a:t>REAL GDP</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A</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measure of the value of economic output adjusted for inflation.</a:t>
                      </a:r>
                      <a:endParaRPr sz="100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959340124"/>
                  </a:ext>
                </a:extLst>
              </a:tr>
              <a:tr h="239907">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GDP Per Capita</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GDP per capita represents the average income per person in the economy</a:t>
                      </a:r>
                      <a:endParaRPr sz="1000" dirty="0">
                        <a:latin typeface="Calibri" panose="020F0502020204030204" pitchFamily="34" charset="0"/>
                        <a:cs typeface="Calibri" panose="020F0502020204030204" pitchFamily="34" charset="0"/>
                      </a:endParaRPr>
                    </a:p>
                  </a:txBody>
                  <a:tcPr marL="91450" marR="91450" marT="45725" marB="45725">
                    <a:solidFill>
                      <a:schemeClr val="bg1">
                        <a:lumMod val="95000"/>
                      </a:schemeClr>
                    </a:solidFill>
                  </a:tcPr>
                </a:tc>
                <a:extLst>
                  <a:ext uri="{0D108BD9-81ED-4DB2-BD59-A6C34878D82A}">
                    <a16:rowId xmlns:a16="http://schemas.microsoft.com/office/drawing/2014/main" val="10002"/>
                  </a:ext>
                </a:extLst>
              </a:tr>
              <a:tr h="53977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GDP Purchasing Power Parity (PPP)</a:t>
                      </a:r>
                      <a:endParaRPr dirty="0"/>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This calculation considers GDP in line with a country’s actual cost of living.  E.g. some countries will have lower GDP, but the cost of living is cheaper. PPP adjusts for these different costs of living.</a:t>
                      </a:r>
                      <a:endParaRPr sz="100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10003"/>
                  </a:ext>
                </a:extLst>
              </a:tr>
              <a:tr h="389843">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GROSS NATIONAL INCOME (GNI)</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Total output produced by UK owned Factors of production wherever this is earnt.</a:t>
                      </a:r>
                      <a:endParaRPr sz="1000" dirty="0">
                        <a:latin typeface="Calibri" panose="020F0502020204030204" pitchFamily="34" charset="0"/>
                        <a:cs typeface="Calibri" panose="020F0502020204030204" pitchFamily="34" charset="0"/>
                      </a:endParaRPr>
                    </a:p>
                  </a:txBody>
                  <a:tcPr marL="91450" marR="91450" marT="45725" marB="45725">
                    <a:solidFill>
                      <a:schemeClr val="bg1">
                        <a:lumMod val="95000"/>
                      </a:schemeClr>
                    </a:solidFill>
                  </a:tcPr>
                </a:tc>
                <a:extLst>
                  <a:ext uri="{0D108BD9-81ED-4DB2-BD59-A6C34878D82A}">
                    <a16:rowId xmlns:a16="http://schemas.microsoft.com/office/drawing/2014/main" val="10004"/>
                  </a:ext>
                </a:extLst>
              </a:tr>
              <a:tr h="389843">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NET NATIONAL PRODUCT </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panose="020F0502020204030204" pitchFamily="34" charset="0"/>
                          <a:ea typeface="Calibri"/>
                          <a:cs typeface="Calibri" panose="020F0502020204030204" pitchFamily="34" charset="0"/>
                          <a:sym typeface="Calibri"/>
                        </a:rPr>
                        <a:t>NNP measures GDP minus depreciation </a:t>
                      </a:r>
                      <a:endParaRPr sz="1000" b="0" dirty="0">
                        <a:solidFill>
                          <a:schemeClr val="dk1"/>
                        </a:solidFill>
                        <a:latin typeface="Calibri" panose="020F0502020204030204" pitchFamily="34" charset="0"/>
                        <a:ea typeface="Calibri"/>
                        <a:cs typeface="Calibri" panose="020F0502020204030204" pitchFamily="34" charset="0"/>
                        <a:sym typeface="Calibri"/>
                      </a:endParaRPr>
                    </a:p>
                    <a:p>
                      <a:pPr marL="0" marR="0" lvl="0" indent="0" algn="l" rtl="0">
                        <a:spcBef>
                          <a:spcPts val="0"/>
                        </a:spcBef>
                        <a:spcAft>
                          <a:spcPts val="0"/>
                        </a:spcAft>
                        <a:buNone/>
                      </a:pPr>
                      <a:endParaRPr sz="1000" b="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10005"/>
                  </a:ext>
                </a:extLst>
              </a:tr>
              <a:tr h="389843">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panose="020F0502020204030204" pitchFamily="34" charset="0"/>
                          <a:cs typeface="Calibri" panose="020F0502020204030204" pitchFamily="34" charset="0"/>
                        </a:rPr>
                        <a:t>CONSUMER</a:t>
                      </a:r>
                      <a:r>
                        <a:rPr lang="en-GB" sz="1000" b="1" baseline="0" dirty="0">
                          <a:solidFill>
                            <a:schemeClr val="bg1"/>
                          </a:solidFill>
                          <a:latin typeface="Calibri" panose="020F0502020204030204" pitchFamily="34" charset="0"/>
                          <a:cs typeface="Calibri" panose="020F0502020204030204" pitchFamily="34" charset="0"/>
                        </a:rPr>
                        <a:t> PRICE INDEX (CPI)</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mn-lt"/>
                          <a:ea typeface="+mn-ea"/>
                          <a:cs typeface="+mn-cs"/>
                          <a:sym typeface="Arial"/>
                        </a:rPr>
                        <a:t>Measures changes in the price level of a weighted average market basket of consumer goods and services purchased by households.</a:t>
                      </a:r>
                      <a:endParaRPr sz="1000" b="0" dirty="0">
                        <a:latin typeface="Calibri" panose="020F0502020204030204" pitchFamily="34" charset="0"/>
                        <a:cs typeface="Calibri" panose="020F0502020204030204" pitchFamily="34" charset="0"/>
                      </a:endParaRPr>
                    </a:p>
                  </a:txBody>
                  <a:tcPr marL="91450" marR="91450" marT="45725" marB="45725">
                    <a:solidFill>
                      <a:schemeClr val="bg1">
                        <a:lumMod val="95000"/>
                      </a:schemeClr>
                    </a:solidFill>
                  </a:tcPr>
                </a:tc>
                <a:extLst>
                  <a:ext uri="{0D108BD9-81ED-4DB2-BD59-A6C34878D82A}">
                    <a16:rowId xmlns:a16="http://schemas.microsoft.com/office/drawing/2014/main" val="1737000819"/>
                  </a:ext>
                </a:extLst>
              </a:tr>
              <a:tr h="389843">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panose="020F0502020204030204" pitchFamily="34" charset="0"/>
                          <a:cs typeface="Calibri" panose="020F0502020204030204" pitchFamily="34" charset="0"/>
                        </a:rPr>
                        <a:t>RETAIL PRICE INDEX (RPI)</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mn-lt"/>
                          <a:ea typeface="+mn-ea"/>
                          <a:cs typeface="+mn-cs"/>
                          <a:sym typeface="Arial"/>
                        </a:rPr>
                        <a:t>Measures the change in the cost of a representative sample of retail goods and services.</a:t>
                      </a:r>
                      <a:endParaRPr sz="1000" b="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3876063592"/>
                  </a:ext>
                </a:extLst>
              </a:tr>
              <a:tr h="539779">
                <a:tc>
                  <a:txBody>
                    <a:bodyPr/>
                    <a:lstStyle/>
                    <a:p>
                      <a:pPr marL="0" marR="0" lvl="0" indent="0" algn="l" rtl="0">
                        <a:lnSpc>
                          <a:spcPct val="100000"/>
                        </a:lnSpc>
                        <a:spcBef>
                          <a:spcPts val="0"/>
                        </a:spcBef>
                        <a:spcAft>
                          <a:spcPts val="0"/>
                        </a:spcAft>
                        <a:buClr>
                          <a:schemeClr val="lt1"/>
                        </a:buClr>
                        <a:buSzPts val="1000"/>
                        <a:buFont typeface="Arial"/>
                        <a:buNone/>
                      </a:pPr>
                      <a:r>
                        <a:rPr lang="en-GB" sz="1000" b="1" i="0" dirty="0">
                          <a:solidFill>
                            <a:schemeClr val="bg1"/>
                          </a:solidFill>
                          <a:latin typeface="Calibri" panose="020F0502020204030204" pitchFamily="34" charset="0"/>
                          <a:cs typeface="Calibri" panose="020F0502020204030204" pitchFamily="34" charset="0"/>
                        </a:rPr>
                        <a:t>HEADLINE UNEMPLOYMENT RATE</a:t>
                      </a:r>
                      <a:endParaRPr sz="1000" b="1" i="0"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Calculated by dividing the unemployment level for those aged 16 and over by the total number of economically active people aged 16 and over. Economically active is defined as those in employment plus those who are unemployed.</a:t>
                      </a:r>
                      <a:endParaRPr sz="1000" dirty="0">
                        <a:latin typeface="Calibri" panose="020F0502020204030204" pitchFamily="34" charset="0"/>
                        <a:cs typeface="Calibri" panose="020F0502020204030204" pitchFamily="34" charset="0"/>
                      </a:endParaRPr>
                    </a:p>
                  </a:txBody>
                  <a:tcPr marL="91450" marR="91450" marT="45725" marB="45725">
                    <a:solidFill>
                      <a:schemeClr val="bg1">
                        <a:lumMod val="95000"/>
                      </a:schemeClr>
                    </a:solidFill>
                  </a:tcPr>
                </a:tc>
                <a:extLst>
                  <a:ext uri="{0D108BD9-81ED-4DB2-BD59-A6C34878D82A}">
                    <a16:rowId xmlns:a16="http://schemas.microsoft.com/office/drawing/2014/main" val="10006"/>
                  </a:ext>
                </a:extLst>
              </a:tr>
              <a:tr h="53977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ILO UNEMPLOYMENT</a:t>
                      </a:r>
                      <a:r>
                        <a:rPr lang="en-GB" sz="1000" b="1" baseline="0" dirty="0">
                          <a:solidFill>
                            <a:schemeClr val="lt1"/>
                          </a:solidFill>
                          <a:latin typeface="Calibri"/>
                          <a:ea typeface="Calibri"/>
                          <a:cs typeface="Calibri"/>
                          <a:sym typeface="Calibri"/>
                        </a:rPr>
                        <a:t> DEFINITION</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Unemployed</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people as being: without a job, have been actively seeking work in the past four weeks and are available to start work in the next two weeks. out of work, have found a job and are waiting to start it in the next two weeks</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7"/>
                  </a:ext>
                </a:extLst>
              </a:tr>
              <a:tr h="53977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PRODUCTIVITY</a:t>
                      </a: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A ratio between the output volume and the volume of inputs. In other words, it measures how efficiently production inputs, such as labour and capital, are being used in an economy to produce a given level of output.</a:t>
                      </a:r>
                      <a:endParaRPr sz="1000" dirty="0">
                        <a:latin typeface="Calibri" panose="020F0502020204030204" pitchFamily="34" charset="0"/>
                        <a:cs typeface="Calibri" panose="020F0502020204030204" pitchFamily="34" charset="0"/>
                      </a:endParaRPr>
                    </a:p>
                  </a:txBody>
                  <a:tcPr marL="91450" marR="91450" marT="45725" marB="45725">
                    <a:solidFill>
                      <a:schemeClr val="bg1">
                        <a:lumMod val="95000"/>
                      </a:schemeClr>
                    </a:solidFill>
                  </a:tcPr>
                </a:tc>
                <a:extLst>
                  <a:ext uri="{0D108BD9-81ED-4DB2-BD59-A6C34878D82A}">
                    <a16:rowId xmlns:a16="http://schemas.microsoft.com/office/drawing/2014/main" val="10008"/>
                  </a:ext>
                </a:extLst>
              </a:tr>
              <a:tr h="389843">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panose="020F0502020204030204" pitchFamily="34" charset="0"/>
                          <a:cs typeface="Calibri" panose="020F0502020204030204" pitchFamily="34" charset="0"/>
                        </a:rPr>
                        <a:t>BALANCE</a:t>
                      </a:r>
                      <a:r>
                        <a:rPr lang="en-GB" sz="1000" b="1" baseline="0" dirty="0">
                          <a:solidFill>
                            <a:schemeClr val="bg1"/>
                          </a:solidFill>
                          <a:latin typeface="Calibri" panose="020F0502020204030204" pitchFamily="34" charset="0"/>
                          <a:cs typeface="Calibri" panose="020F0502020204030204" pitchFamily="34" charset="0"/>
                        </a:rPr>
                        <a:t> OF PAYMENTS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The difference in total value between payments into and out of a country over a period. It consists</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of the capital account &amp; the current account.</a:t>
                      </a:r>
                      <a:endParaRPr sz="1000" dirty="0">
                        <a:latin typeface="Calibri" panose="020F0502020204030204" pitchFamily="34" charset="0"/>
                        <a:cs typeface="Calibri" panose="020F0502020204030204" pitchFamily="34" charset="0"/>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967339336"/>
                  </a:ext>
                </a:extLst>
              </a:tr>
              <a:tr h="53977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panose="020F0502020204030204" pitchFamily="34" charset="0"/>
                          <a:cs typeface="Calibri" panose="020F0502020204030204" pitchFamily="34" charset="0"/>
                        </a:rPr>
                        <a:t>THE</a:t>
                      </a:r>
                      <a:r>
                        <a:rPr lang="en-GB" sz="1000" b="1" baseline="0" dirty="0">
                          <a:solidFill>
                            <a:schemeClr val="bg1"/>
                          </a:solidFill>
                          <a:latin typeface="Calibri" panose="020F0502020204030204" pitchFamily="34" charset="0"/>
                          <a:cs typeface="Calibri" panose="020F0502020204030204" pitchFamily="34" charset="0"/>
                        </a:rPr>
                        <a:t> CAPITAL ACCOUNT</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mn-lt"/>
                          <a:ea typeface="+mn-ea"/>
                          <a:cs typeface="+mn-cs"/>
                          <a:sym typeface="Arial"/>
                        </a:rPr>
                        <a:t>The </a:t>
                      </a:r>
                      <a:r>
                        <a:rPr lang="en-GB" sz="1000" b="1" i="0" u="none" strike="noStrike" cap="none" dirty="0">
                          <a:solidFill>
                            <a:schemeClr val="tx1"/>
                          </a:solidFill>
                          <a:effectLst/>
                          <a:latin typeface="+mn-lt"/>
                          <a:ea typeface="+mn-ea"/>
                          <a:cs typeface="+mn-cs"/>
                          <a:sym typeface="Arial"/>
                        </a:rPr>
                        <a:t>capital account</a:t>
                      </a:r>
                      <a:r>
                        <a:rPr lang="en-GB" sz="1000" b="0" i="0" u="none" strike="noStrike" cap="none" dirty="0">
                          <a:solidFill>
                            <a:schemeClr val="tx1"/>
                          </a:solidFill>
                          <a:effectLst/>
                          <a:latin typeface="+mn-lt"/>
                          <a:ea typeface="+mn-ea"/>
                          <a:cs typeface="+mn-cs"/>
                          <a:sym typeface="Arial"/>
                        </a:rPr>
                        <a:t>, in international macroeconomics, is the part of the </a:t>
                      </a:r>
                      <a:r>
                        <a:rPr lang="en-GB" sz="1000" b="1" i="0" u="none" strike="noStrike" cap="none" dirty="0">
                          <a:solidFill>
                            <a:schemeClr val="tx1"/>
                          </a:solidFill>
                          <a:effectLst/>
                          <a:latin typeface="+mn-lt"/>
                          <a:ea typeface="+mn-ea"/>
                          <a:cs typeface="+mn-cs"/>
                          <a:sym typeface="Arial"/>
                        </a:rPr>
                        <a:t>balance of payments</a:t>
                      </a:r>
                      <a:r>
                        <a:rPr lang="en-GB" sz="1000" b="0" i="0" u="none" strike="noStrike" cap="none" dirty="0">
                          <a:solidFill>
                            <a:schemeClr val="tx1"/>
                          </a:solidFill>
                          <a:effectLst/>
                          <a:latin typeface="+mn-lt"/>
                          <a:ea typeface="+mn-ea"/>
                          <a:cs typeface="+mn-cs"/>
                          <a:sym typeface="Arial"/>
                        </a:rPr>
                        <a:t> which records all transactions made between entities in one country with entities in the rest of the world.</a:t>
                      </a:r>
                      <a:endParaRPr sz="1000" dirty="0">
                        <a:latin typeface="Calibri" panose="020F0502020204030204" pitchFamily="34" charset="0"/>
                        <a:cs typeface="Calibri" panose="020F0502020204030204" pitchFamily="34" charset="0"/>
                      </a:endParaRPr>
                    </a:p>
                  </a:txBody>
                  <a:tcPr marL="91450" marR="91450" marT="45725" marB="45725">
                    <a:solidFill>
                      <a:schemeClr val="bg1">
                        <a:lumMod val="95000"/>
                      </a:schemeClr>
                    </a:solidFill>
                  </a:tcPr>
                </a:tc>
                <a:extLst>
                  <a:ext uri="{0D108BD9-81ED-4DB2-BD59-A6C34878D82A}">
                    <a16:rowId xmlns:a16="http://schemas.microsoft.com/office/drawing/2014/main" val="4092096805"/>
                  </a:ext>
                </a:extLst>
              </a:tr>
              <a:tr h="389843">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panose="020F0502020204030204" pitchFamily="34" charset="0"/>
                          <a:cs typeface="Calibri" panose="020F0502020204030204" pitchFamily="34" charset="0"/>
                        </a:rPr>
                        <a:t>THE CURRENT ACCOUNT</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A country's current account records the value of exports and imports of both goods and services and international transfers of capital.</a:t>
                      </a:r>
                      <a:endParaRPr sz="1000" dirty="0">
                        <a:latin typeface="Calibri" panose="020F0502020204030204" pitchFamily="34" charset="0"/>
                        <a:cs typeface="Calibri" panose="020F0502020204030204" pitchFamily="34" charset="0"/>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351232278"/>
                  </a:ext>
                </a:extLst>
              </a:tr>
            </a:tbl>
          </a:graphicData>
        </a:graphic>
      </p:graphicFrame>
    </p:spTree>
    <p:extLst>
      <p:ext uri="{BB962C8B-B14F-4D97-AF65-F5344CB8AC3E}">
        <p14:creationId xmlns:p14="http://schemas.microsoft.com/office/powerpoint/2010/main" val="25438421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941640755"/>
              </p:ext>
            </p:extLst>
          </p:nvPr>
        </p:nvGraphicFramePr>
        <p:xfrm>
          <a:off x="3393831" y="64477"/>
          <a:ext cx="5134707" cy="365760"/>
        </p:xfrm>
        <a:graphic>
          <a:graphicData uri="http://schemas.openxmlformats.org/drawingml/2006/table">
            <a:tbl>
              <a:tblPr firstRow="1" bandRow="1"/>
              <a:tblGrid>
                <a:gridCol w="5134707">
                  <a:extLst>
                    <a:ext uri="{9D8B030D-6E8A-4147-A177-3AD203B41FA5}">
                      <a16:colId xmlns:a16="http://schemas.microsoft.com/office/drawing/2014/main" val="145915541"/>
                    </a:ext>
                  </a:extLst>
                </a:gridCol>
              </a:tblGrid>
              <a:tr h="298939">
                <a:tc>
                  <a:txBody>
                    <a:bodyPr/>
                    <a:lstStyle/>
                    <a:p>
                      <a:pPr algn="ctr"/>
                      <a:r>
                        <a:rPr lang="en-GB" dirty="0"/>
                        <a:t>3.2.1</a:t>
                      </a:r>
                      <a:r>
                        <a:rPr lang="en-GB" baseline="0" dirty="0"/>
                        <a:t>.2 ECONOMIC PERFORMANCE</a:t>
                      </a:r>
                      <a:endParaRPr lang="en-GB" dirty="0"/>
                    </a:p>
                  </a:txBody>
                  <a:tcPr/>
                </a:tc>
                <a:extLst>
                  <a:ext uri="{0D108BD9-81ED-4DB2-BD59-A6C34878D82A}">
                    <a16:rowId xmlns:a16="http://schemas.microsoft.com/office/drawing/2014/main" val="4108215624"/>
                  </a:ext>
                </a:extLst>
              </a:tr>
            </a:tbl>
          </a:graphicData>
        </a:graphic>
      </p:graphicFrame>
      <p:graphicFrame>
        <p:nvGraphicFramePr>
          <p:cNvPr id="7" name="Shape 100"/>
          <p:cNvGraphicFramePr/>
          <p:nvPr/>
        </p:nvGraphicFramePr>
        <p:xfrm>
          <a:off x="119783" y="422031"/>
          <a:ext cx="6128975" cy="1852750"/>
        </p:xfrm>
        <a:graphic>
          <a:graphicData uri="http://schemas.openxmlformats.org/drawingml/2006/table">
            <a:tbl>
              <a:tblPr firstRow="1" firstCol="1" bandRow="1">
                <a:noFill/>
              </a:tblPr>
              <a:tblGrid>
                <a:gridCol w="1450246">
                  <a:extLst>
                    <a:ext uri="{9D8B030D-6E8A-4147-A177-3AD203B41FA5}">
                      <a16:colId xmlns:a16="http://schemas.microsoft.com/office/drawing/2014/main" val="20000"/>
                    </a:ext>
                  </a:extLst>
                </a:gridCol>
                <a:gridCol w="4678729">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3.2.1.3. USES</a:t>
                      </a:r>
                      <a:r>
                        <a:rPr lang="en-GB" sz="1000" b="1" baseline="0" dirty="0">
                          <a:solidFill>
                            <a:schemeClr val="bg1"/>
                          </a:solidFill>
                          <a:latin typeface="Calibri"/>
                          <a:ea typeface="Calibri"/>
                          <a:cs typeface="Calibri"/>
                          <a:sym typeface="Calibri"/>
                        </a:rPr>
                        <a:t> OF INDEX NUMBERS</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34955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ea typeface="Calibri"/>
                          <a:cs typeface="Calibri" panose="020F0502020204030204" pitchFamily="34" charset="0"/>
                          <a:sym typeface="Calibri"/>
                        </a:rPr>
                        <a:t>INDEX NUMBERS</a:t>
                      </a: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spcBef>
                          <a:spcPts val="0"/>
                        </a:spcBef>
                        <a:spcAft>
                          <a:spcPts val="0"/>
                        </a:spcAft>
                        <a:buNone/>
                      </a:pPr>
                      <a:endParaRPr sz="1000" dirty="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01"/>
                  </a:ext>
                </a:extLst>
              </a:tr>
              <a:tr h="34955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ea typeface="Calibri"/>
                          <a:cs typeface="Calibri" panose="020F0502020204030204" pitchFamily="34" charset="0"/>
                          <a:sym typeface="Calibri"/>
                        </a:rPr>
                        <a:t>USES OF INDEX NUMBERS</a:t>
                      </a: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spcBef>
                          <a:spcPts val="0"/>
                        </a:spcBef>
                        <a:spcAft>
                          <a:spcPts val="0"/>
                        </a:spcAft>
                        <a:buNone/>
                      </a:pPr>
                      <a:endParaRPr sz="1000" b="0" dirty="0">
                        <a:solidFill>
                          <a:schemeClr val="dk1"/>
                        </a:solidFill>
                        <a:latin typeface="Calibri" panose="020F0502020204030204" pitchFamily="34" charset="0"/>
                        <a:cs typeface="Calibri" panose="020F0502020204030204" pitchFamily="34" charset="0"/>
                      </a:endParaRPr>
                    </a:p>
                  </a:txBody>
                  <a:tcPr marL="68575" marR="68575" marT="0" marB="0">
                    <a:solidFill>
                      <a:schemeClr val="bg1">
                        <a:lumMod val="95000"/>
                      </a:schemeClr>
                    </a:solidFill>
                  </a:tcPr>
                </a:tc>
                <a:extLst>
                  <a:ext uri="{0D108BD9-81ED-4DB2-BD59-A6C34878D82A}">
                    <a16:rowId xmlns:a16="http://schemas.microsoft.com/office/drawing/2014/main" val="10002"/>
                  </a:ext>
                </a:extLst>
              </a:tr>
              <a:tr h="274375">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BASE</a:t>
                      </a:r>
                      <a:r>
                        <a:rPr lang="en-GB" sz="1000" b="1" baseline="0" dirty="0">
                          <a:solidFill>
                            <a:schemeClr val="lt1"/>
                          </a:solidFill>
                          <a:latin typeface="Calibri" panose="020F0502020204030204" pitchFamily="34" charset="0"/>
                          <a:ea typeface="Calibri"/>
                          <a:cs typeface="Calibri" panose="020F0502020204030204" pitchFamily="34" charset="0"/>
                          <a:sym typeface="Calibri"/>
                        </a:rPr>
                        <a:t> YEAR</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82296" marR="0" lvl="0" indent="0" algn="l" rtl="0">
                        <a:lnSpc>
                          <a:spcPct val="80000"/>
                        </a:lnSpc>
                        <a:spcBef>
                          <a:spcPts val="0"/>
                        </a:spcBef>
                        <a:spcAft>
                          <a:spcPts val="0"/>
                        </a:spcAft>
                        <a:buClr>
                          <a:schemeClr val="dk1"/>
                        </a:buClr>
                        <a:buSzPts val="1000"/>
                        <a:buFont typeface="Noto Sans Symbols"/>
                        <a:buNone/>
                      </a:pPr>
                      <a:endParaRPr sz="1000" b="0" dirty="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03"/>
                  </a:ext>
                </a:extLst>
              </a:tr>
              <a:tr h="177550">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WEIGHTING </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spcBef>
                          <a:spcPts val="0"/>
                        </a:spcBef>
                        <a:spcAft>
                          <a:spcPts val="0"/>
                        </a:spcAft>
                        <a:buNone/>
                      </a:pP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rgbClr val="F2F2F2"/>
                    </a:solidFill>
                  </a:tcPr>
                </a:tc>
                <a:extLst>
                  <a:ext uri="{0D108BD9-81ED-4DB2-BD59-A6C34878D82A}">
                    <a16:rowId xmlns:a16="http://schemas.microsoft.com/office/drawing/2014/main" val="10004"/>
                  </a:ext>
                </a:extLst>
              </a:tr>
              <a:tr h="193650">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CALCULATION</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endParaRPr sz="1000" b="0" dirty="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05"/>
                  </a:ext>
                </a:extLst>
              </a:tr>
              <a:tr h="234694">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CPI</a:t>
                      </a:r>
                      <a:r>
                        <a:rPr lang="en-GB" sz="1000" b="1" baseline="0" dirty="0">
                          <a:solidFill>
                            <a:schemeClr val="lt1"/>
                          </a:solidFill>
                          <a:latin typeface="Calibri" panose="020F0502020204030204" pitchFamily="34" charset="0"/>
                          <a:ea typeface="Calibri"/>
                          <a:cs typeface="Calibri" panose="020F0502020204030204" pitchFamily="34" charset="0"/>
                          <a:sym typeface="Calibri"/>
                        </a:rPr>
                        <a:t> &amp; THE BASKET OF GOODS &amp; SERVICES</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endParaRPr sz="1000" b="0" dirty="0">
                        <a:latin typeface="Calibri" panose="020F0502020204030204" pitchFamily="34" charset="0"/>
                        <a:cs typeface="Calibri" panose="020F0502020204030204" pitchFamily="34" charset="0"/>
                      </a:endParaRPr>
                    </a:p>
                  </a:txBody>
                  <a:tcPr marL="68575" marR="68575" marT="0" marB="0">
                    <a:solidFill>
                      <a:srgbClr val="F2F2F2"/>
                    </a:solidFill>
                  </a:tcPr>
                </a:tc>
                <a:extLst>
                  <a:ext uri="{0D108BD9-81ED-4DB2-BD59-A6C34878D82A}">
                    <a16:rowId xmlns:a16="http://schemas.microsoft.com/office/drawing/2014/main" val="10006"/>
                  </a:ext>
                </a:extLst>
              </a:tr>
            </a:tbl>
          </a:graphicData>
        </a:graphic>
      </p:graphicFrame>
      <p:graphicFrame>
        <p:nvGraphicFramePr>
          <p:cNvPr id="8" name="Shape 88"/>
          <p:cNvGraphicFramePr/>
          <p:nvPr/>
        </p:nvGraphicFramePr>
        <p:xfrm>
          <a:off x="119784" y="3099820"/>
          <a:ext cx="6128975" cy="1599720"/>
        </p:xfrm>
        <a:graphic>
          <a:graphicData uri="http://schemas.openxmlformats.org/drawingml/2006/table">
            <a:tbl>
              <a:tblPr firstRow="1" bandRow="1">
                <a:noFill/>
              </a:tblPr>
              <a:tblGrid>
                <a:gridCol w="992775">
                  <a:extLst>
                    <a:ext uri="{9D8B030D-6E8A-4147-A177-3AD203B41FA5}">
                      <a16:colId xmlns:a16="http://schemas.microsoft.com/office/drawing/2014/main" val="20000"/>
                    </a:ext>
                  </a:extLst>
                </a:gridCol>
                <a:gridCol w="1458800">
                  <a:extLst>
                    <a:ext uri="{9D8B030D-6E8A-4147-A177-3AD203B41FA5}">
                      <a16:colId xmlns:a16="http://schemas.microsoft.com/office/drawing/2014/main" val="20001"/>
                    </a:ext>
                  </a:extLst>
                </a:gridCol>
                <a:gridCol w="1225800">
                  <a:extLst>
                    <a:ext uri="{9D8B030D-6E8A-4147-A177-3AD203B41FA5}">
                      <a16:colId xmlns:a16="http://schemas.microsoft.com/office/drawing/2014/main" val="20002"/>
                    </a:ext>
                  </a:extLst>
                </a:gridCol>
                <a:gridCol w="1225800">
                  <a:extLst>
                    <a:ext uri="{9D8B030D-6E8A-4147-A177-3AD203B41FA5}">
                      <a16:colId xmlns:a16="http://schemas.microsoft.com/office/drawing/2014/main" val="20003"/>
                    </a:ext>
                  </a:extLst>
                </a:gridCol>
                <a:gridCol w="1225800">
                  <a:extLst>
                    <a:ext uri="{9D8B030D-6E8A-4147-A177-3AD203B41FA5}">
                      <a16:colId xmlns:a16="http://schemas.microsoft.com/office/drawing/2014/main" val="20004"/>
                    </a:ext>
                  </a:extLst>
                </a:gridCol>
              </a:tblGrid>
              <a:tr h="258550">
                <a:tc gridSpan="5">
                  <a:txBody>
                    <a:bodyPr/>
                    <a:lstStyle/>
                    <a:p>
                      <a:pPr marL="0" marR="0" lvl="0" indent="0" algn="ctr" rtl="0">
                        <a:spcBef>
                          <a:spcPts val="0"/>
                        </a:spcBef>
                        <a:spcAft>
                          <a:spcPts val="0"/>
                        </a:spcAft>
                        <a:buNone/>
                      </a:pPr>
                      <a:r>
                        <a:rPr lang="en-GB" sz="1000" b="1" dirty="0"/>
                        <a:t>INDEX CALCULATION</a:t>
                      </a:r>
                      <a:endParaRPr sz="1000" b="1" dirty="0"/>
                    </a:p>
                  </a:txBody>
                  <a:tcPr marL="91450" marR="91450" marT="45725" marB="45725">
                    <a:lnL w="12700" cap="flat" cmpd="sng">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tcPr>
                </a:tc>
                <a:tc hMerge="1">
                  <a:txBody>
                    <a:bodyPr/>
                    <a:lstStyle/>
                    <a:p>
                      <a:pPr marL="0" marR="0" lvl="0" indent="0" algn="l" rtl="0">
                        <a:spcBef>
                          <a:spcPts val="0"/>
                        </a:spcBef>
                        <a:spcAft>
                          <a:spcPts val="0"/>
                        </a:spcAft>
                        <a:buNone/>
                      </a:pPr>
                      <a:endParaRPr sz="1000" dirty="0"/>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hMerge="1">
                  <a:txBody>
                    <a:bodyPr/>
                    <a:lstStyle/>
                    <a:p>
                      <a:pPr marL="0" marR="0" lvl="0" indent="0" algn="l" rtl="0">
                        <a:spcBef>
                          <a:spcPts val="0"/>
                        </a:spcBef>
                        <a:spcAft>
                          <a:spcPts val="0"/>
                        </a:spcAft>
                        <a:buNone/>
                      </a:pPr>
                      <a:endParaRPr sz="1000" dirty="0"/>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hMerge="1">
                  <a:txBody>
                    <a:bodyPr/>
                    <a:lstStyle/>
                    <a:p>
                      <a:pPr marL="0" marR="0" lvl="0" indent="0" algn="l" rtl="0">
                        <a:spcBef>
                          <a:spcPts val="0"/>
                        </a:spcBef>
                        <a:spcAft>
                          <a:spcPts val="0"/>
                        </a:spcAft>
                        <a:buNone/>
                      </a:pPr>
                      <a:endParaRPr sz="1000" dirty="0"/>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hMerge="1">
                  <a:txBody>
                    <a:bodyPr/>
                    <a:lstStyle/>
                    <a:p>
                      <a:pPr marL="0" marR="0" lvl="0" indent="0" algn="l" rtl="0">
                        <a:spcBef>
                          <a:spcPts val="0"/>
                        </a:spcBef>
                        <a:spcAft>
                          <a:spcPts val="0"/>
                        </a:spcAft>
                        <a:buNone/>
                      </a:pPr>
                      <a:endParaRPr sz="1200" dirty="0"/>
                    </a:p>
                  </a:txBody>
                  <a:tcPr marL="91450" marR="91450" marT="45725" marB="45725">
                    <a:lnL w="12700" cap="flat" cmpd="sng" algn="ctr">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0"/>
                  </a:ext>
                </a:extLst>
              </a:tr>
              <a:tr h="258550">
                <a:tc>
                  <a:txBody>
                    <a:bodyPr/>
                    <a:lstStyle/>
                    <a:p>
                      <a:pPr marL="0" marR="0" lvl="0" indent="0" algn="ctr" rtl="0">
                        <a:spcBef>
                          <a:spcPts val="0"/>
                        </a:spcBef>
                        <a:spcAft>
                          <a:spcPts val="0"/>
                        </a:spcAft>
                        <a:buNone/>
                      </a:pPr>
                      <a:r>
                        <a:rPr lang="en-GB" sz="1000" b="1" dirty="0"/>
                        <a:t>ITEM </a:t>
                      </a:r>
                      <a:endParaRPr sz="1000" b="1"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1000" b="1"/>
                        <a:t>PRICE CHANGE % </a:t>
                      </a:r>
                      <a:endParaRPr sz="1000" b="1"/>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1000" b="1" dirty="0"/>
                        <a:t>INDEX no.</a:t>
                      </a:r>
                      <a:endParaRPr sz="1000" b="1"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1000" b="1"/>
                        <a:t>Weight</a:t>
                      </a:r>
                      <a:endParaRPr sz="1000" b="1"/>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1200" b="1" dirty="0"/>
                        <a:t>Product</a:t>
                      </a:r>
                      <a:endParaRPr sz="1200" b="1"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1"/>
                  </a:ext>
                </a:extLst>
              </a:tr>
              <a:tr h="203200">
                <a:tc>
                  <a:txBody>
                    <a:bodyPr/>
                    <a:lstStyle/>
                    <a:p>
                      <a:pPr marL="0" marR="0" lvl="0" indent="0" algn="l" rtl="0">
                        <a:spcBef>
                          <a:spcPts val="0"/>
                        </a:spcBef>
                        <a:spcAft>
                          <a:spcPts val="0"/>
                        </a:spcAft>
                        <a:buNone/>
                      </a:pPr>
                      <a:r>
                        <a:rPr lang="en-GB" sz="1000"/>
                        <a:t>Bread </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dirty="0"/>
                        <a:t>+60%</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160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80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200"/>
                        <a:t>12800</a:t>
                      </a:r>
                      <a:endParaRPr sz="12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2"/>
                  </a:ext>
                </a:extLst>
              </a:tr>
              <a:tr h="214625">
                <a:tc>
                  <a:txBody>
                    <a:bodyPr/>
                    <a:lstStyle/>
                    <a:p>
                      <a:pPr marL="0" marR="0" lvl="0" indent="0" algn="l" rtl="0">
                        <a:spcBef>
                          <a:spcPts val="0"/>
                        </a:spcBef>
                        <a:spcAft>
                          <a:spcPts val="0"/>
                        </a:spcAft>
                        <a:buNone/>
                      </a:pPr>
                      <a:r>
                        <a:rPr lang="en-GB" sz="1000" dirty="0"/>
                        <a:t>Butter</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+10%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dirty="0"/>
                        <a:t>110</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20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200"/>
                        <a:t>2200</a:t>
                      </a:r>
                      <a:endParaRPr sz="12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3"/>
                  </a:ext>
                </a:extLst>
              </a:tr>
              <a:tr h="137150">
                <a:tc>
                  <a:txBody>
                    <a:bodyPr/>
                    <a:lstStyle/>
                    <a:p>
                      <a:pPr marL="0" marR="0" lvl="0" indent="0" algn="l" rtl="0">
                        <a:spcBef>
                          <a:spcPts val="0"/>
                        </a:spcBef>
                        <a:spcAft>
                          <a:spcPts val="0"/>
                        </a:spcAft>
                        <a:buNone/>
                      </a:pP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100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200"/>
                        <a:t>15000</a:t>
                      </a:r>
                      <a:endParaRPr sz="12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4"/>
                  </a:ext>
                </a:extLst>
              </a:tr>
              <a:tr h="135000">
                <a:tc gridSpan="5">
                  <a:txBody>
                    <a:bodyPr/>
                    <a:lstStyle/>
                    <a:p>
                      <a:pPr marL="0" marR="0" lvl="0" indent="0" algn="l" rtl="0">
                        <a:spcBef>
                          <a:spcPts val="0"/>
                        </a:spcBef>
                        <a:spcAft>
                          <a:spcPts val="0"/>
                        </a:spcAft>
                        <a:buNone/>
                      </a:pPr>
                      <a:r>
                        <a:rPr lang="en-GB" sz="1000" dirty="0"/>
                        <a:t>Weighted index = 15,000/ 100 = 150.  50% increase in price. </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5"/>
                  </a:ext>
                </a:extLst>
              </a:tr>
            </a:tbl>
          </a:graphicData>
        </a:graphic>
      </p:graphicFrame>
      <p:graphicFrame>
        <p:nvGraphicFramePr>
          <p:cNvPr id="9" name="Shape 87"/>
          <p:cNvGraphicFramePr/>
          <p:nvPr/>
        </p:nvGraphicFramePr>
        <p:xfrm>
          <a:off x="6339253" y="422031"/>
          <a:ext cx="5677507" cy="2834700"/>
        </p:xfrm>
        <a:graphic>
          <a:graphicData uri="http://schemas.openxmlformats.org/drawingml/2006/table">
            <a:tbl>
              <a:tblPr firstRow="1" bandRow="1">
                <a:noFill/>
              </a:tblPr>
              <a:tblGrid>
                <a:gridCol w="1529139">
                  <a:extLst>
                    <a:ext uri="{9D8B030D-6E8A-4147-A177-3AD203B41FA5}">
                      <a16:colId xmlns:a16="http://schemas.microsoft.com/office/drawing/2014/main" val="20000"/>
                    </a:ext>
                  </a:extLst>
                </a:gridCol>
                <a:gridCol w="4148368">
                  <a:extLst>
                    <a:ext uri="{9D8B030D-6E8A-4147-A177-3AD203B41FA5}">
                      <a16:colId xmlns:a16="http://schemas.microsoft.com/office/drawing/2014/main" val="20001"/>
                    </a:ext>
                  </a:extLst>
                </a:gridCol>
              </a:tblGrid>
              <a:tr h="193385">
                <a:tc gridSpan="2">
                  <a:txBody>
                    <a:bodyPr/>
                    <a:lstStyle/>
                    <a:p>
                      <a:pPr marL="0" marR="0" lvl="0" indent="0" algn="ctr" rtl="0">
                        <a:spcBef>
                          <a:spcPts val="0"/>
                        </a:spcBef>
                        <a:spcAft>
                          <a:spcPts val="0"/>
                        </a:spcAft>
                        <a:buNone/>
                      </a:pPr>
                      <a:r>
                        <a:rPr lang="en-GB" sz="1000" b="1" dirty="0">
                          <a:solidFill>
                            <a:schemeClr val="tx1"/>
                          </a:solidFill>
                        </a:rPr>
                        <a:t>INFLATION MEASUREMENT</a:t>
                      </a:r>
                      <a:endParaRPr sz="1000" b="1" dirty="0">
                        <a:solidFill>
                          <a:schemeClr val="tx1"/>
                        </a:solidFill>
                      </a:endParaRPr>
                    </a:p>
                  </a:txBody>
                  <a:tcPr marL="91450" marR="91450" marT="45725" marB="45725">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0000"/>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tx1"/>
                          </a:solidFill>
                        </a:rPr>
                        <a:t>Living costs &amp; food survey on households</a:t>
                      </a:r>
                      <a:endParaRPr>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The survey explores the living costs &amp; food survey</a:t>
                      </a:r>
                      <a:endParaRPr sz="1000" dirty="0">
                        <a:solidFill>
                          <a:schemeClr val="dk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rPr>
                        <a:t>Basket of goods </a:t>
                      </a:r>
                      <a:endParaRPr dirty="0">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“Currently, around 180,000 separate price quotations are used every month in compiling the indices, covering around 700 representative consumer goods and services. These prices are collected in around 140 locations across the UK and from the internet and over the phone at ONS.”  ONS. </a:t>
                      </a:r>
                      <a:endParaRPr sz="1000" b="0" dirty="0">
                        <a:solidFill>
                          <a:schemeClr val="dk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solidFill>
                      <a:schemeClr val="accent1">
                        <a:lumMod val="20000"/>
                        <a:lumOff val="80000"/>
                      </a:schemeClr>
                    </a:solidFill>
                  </a:tcPr>
                </a:tc>
                <a:extLst>
                  <a:ext uri="{0D108BD9-81ED-4DB2-BD59-A6C34878D82A}">
                    <a16:rowId xmlns:a16="http://schemas.microsoft.com/office/drawing/2014/main" val="10002"/>
                  </a:ext>
                </a:extLst>
              </a:tr>
              <a:tr h="58131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tx1"/>
                          </a:solidFill>
                        </a:rPr>
                        <a:t>Weights are calculated according to % of income spent</a:t>
                      </a:r>
                      <a:endParaRPr sz="1000" b="1">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The contents of the consumer price inflation basket of goods and services and their associated expenditure weights are updated annually to keep information relevant.  Notice bread will be bought more frequently than butter! </a:t>
                      </a:r>
                      <a:endParaRPr sz="1000" b="0" dirty="0"/>
                    </a:p>
                  </a:txBody>
                  <a:tcPr marL="91450" marR="91450" marT="45725" marB="45725">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3"/>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rPr>
                        <a:t>As an index a base year must be selected</a:t>
                      </a:r>
                      <a:endParaRPr sz="1000" b="1" dirty="0">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t>Remember that calculating from 100 will provide the % increase yet an index rising from 105 – 110 would be a 4.8% change in inflation. </a:t>
                      </a:r>
                      <a:endParaRPr sz="1000" b="0" dirty="0"/>
                    </a:p>
                  </a:txBody>
                  <a:tcPr marL="91450" marR="91450" marT="45725" marB="45725">
                    <a:lnL w="12700" cap="flat" cmpd="sng" algn="ctr">
                      <a:solidFill>
                        <a:schemeClr val="tx1"/>
                      </a:solidFill>
                      <a:prstDash val="solid"/>
                      <a:round/>
                      <a:headEnd type="none" w="med" len="med"/>
                      <a:tailEnd type="none" w="med" len="med"/>
                    </a:lnL>
                    <a:solidFill>
                      <a:schemeClr val="accent1">
                        <a:lumMod val="20000"/>
                        <a:lumOff val="80000"/>
                      </a:schemeClr>
                    </a:solidFill>
                  </a:tcPr>
                </a:tc>
                <a:extLst>
                  <a:ext uri="{0D108BD9-81ED-4DB2-BD59-A6C34878D82A}">
                    <a16:rowId xmlns:a16="http://schemas.microsoft.com/office/drawing/2014/main" val="10004"/>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rPr>
                        <a:t>Monthly collection of information</a:t>
                      </a:r>
                      <a:endParaRPr dirty="0">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t>Annual % change is calculated.</a:t>
                      </a:r>
                      <a:endParaRPr sz="1000" b="0" dirty="0"/>
                    </a:p>
                  </a:txBody>
                  <a:tcPr marL="91450" marR="91450" marT="45725" marB="45725">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7097749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Shape 83"/>
        <p:cNvGrpSpPr/>
        <p:nvPr/>
      </p:nvGrpSpPr>
      <p:grpSpPr>
        <a:xfrm>
          <a:off x="0" y="0"/>
          <a:ext cx="0" cy="0"/>
          <a:chOff x="0" y="0"/>
          <a:chExt cx="0" cy="0"/>
        </a:xfrm>
      </p:grpSpPr>
      <p:graphicFrame>
        <p:nvGraphicFramePr>
          <p:cNvPr id="85" name="Shape 85"/>
          <p:cNvGraphicFramePr/>
          <p:nvPr/>
        </p:nvGraphicFramePr>
        <p:xfrm>
          <a:off x="0" y="0"/>
          <a:ext cx="5550950" cy="2682300"/>
        </p:xfrm>
        <a:graphic>
          <a:graphicData uri="http://schemas.openxmlformats.org/drawingml/2006/table">
            <a:tbl>
              <a:tblPr firstRow="1" bandRow="1">
                <a:noFill/>
              </a:tblPr>
              <a:tblGrid>
                <a:gridCol w="1270125">
                  <a:extLst>
                    <a:ext uri="{9D8B030D-6E8A-4147-A177-3AD203B41FA5}">
                      <a16:colId xmlns:a16="http://schemas.microsoft.com/office/drawing/2014/main" val="20000"/>
                    </a:ext>
                  </a:extLst>
                </a:gridCol>
                <a:gridCol w="4280825">
                  <a:extLst>
                    <a:ext uri="{9D8B030D-6E8A-4147-A177-3AD203B41FA5}">
                      <a16:colId xmlns:a16="http://schemas.microsoft.com/office/drawing/2014/main" val="20001"/>
                    </a:ext>
                  </a:extLst>
                </a:gridCol>
              </a:tblGrid>
              <a:tr h="187075">
                <a:tc gridSpan="2">
                  <a:txBody>
                    <a:bodyPr/>
                    <a:lstStyle/>
                    <a:p>
                      <a:pPr marL="0" marR="0" lvl="0" indent="0" algn="ctr" rtl="0">
                        <a:spcBef>
                          <a:spcPts val="0"/>
                        </a:spcBef>
                        <a:spcAft>
                          <a:spcPts val="0"/>
                        </a:spcAft>
                        <a:buNone/>
                      </a:pPr>
                      <a:r>
                        <a:rPr lang="en-GB" sz="1000" b="1" u="none" strike="noStrike" cap="none" dirty="0">
                          <a:solidFill>
                            <a:schemeClr val="bg1"/>
                          </a:solidFill>
                        </a:rPr>
                        <a:t>3.2.2.1. CIRCULAR FLOW OF INCOME</a:t>
                      </a:r>
                      <a:endParaRPr sz="1000" b="1" u="none" strike="noStrike" cap="none"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27000">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b="0" u="none" strike="noStrike" cap="none" dirty="0">
                          <a:solidFill>
                            <a:schemeClr val="dk1"/>
                          </a:solidFill>
                          <a:latin typeface="Calibri"/>
                          <a:ea typeface="Calibri"/>
                          <a:cs typeface="Calibri"/>
                          <a:sym typeface="Calibri"/>
                        </a:rPr>
                        <a:t>Illustrates the basic flows of money in an industry.  In a closed economy with no government there are two economic agents – households &amp; firms. </a:t>
                      </a:r>
                      <a:r>
                        <a:rPr lang="en-GB" sz="1000" u="none" strike="noStrike" cap="none" dirty="0"/>
                        <a:t>Firms produce output.  &amp; then pay income to households.  Households then use this income to buy goods. </a:t>
                      </a:r>
                      <a:endParaRPr sz="1000" u="none" strike="noStrike" cap="none" dirty="0"/>
                    </a:p>
                  </a:txBody>
                  <a:tcPr marL="91450" marR="91450" marT="45725" marB="45725">
                    <a:solidFill>
                      <a:schemeClr val="accent1">
                        <a:lumMod val="20000"/>
                        <a:lumOff val="80000"/>
                      </a:schemeClr>
                    </a:solidFill>
                  </a:tcPr>
                </a:tc>
                <a:tc hMerge="1">
                  <a:txBody>
                    <a:bodyPr/>
                    <a:lstStyle/>
                    <a:p>
                      <a:endParaRPr lang="en-US"/>
                    </a:p>
                  </a:txBody>
                  <a:tcPr/>
                </a:tc>
                <a:extLst>
                  <a:ext uri="{0D108BD9-81ED-4DB2-BD59-A6C34878D82A}">
                    <a16:rowId xmlns:a16="http://schemas.microsoft.com/office/drawing/2014/main" val="10001"/>
                  </a:ext>
                </a:extLst>
              </a:tr>
              <a:tr h="273700">
                <a:tc>
                  <a:txBody>
                    <a:bodyPr/>
                    <a:lstStyle/>
                    <a:p>
                      <a:pPr marL="0" marR="0" lvl="0" indent="0" algn="l" rtl="0">
                        <a:spcBef>
                          <a:spcPts val="0"/>
                        </a:spcBef>
                        <a:spcAft>
                          <a:spcPts val="0"/>
                        </a:spcAft>
                        <a:buNone/>
                      </a:pPr>
                      <a:r>
                        <a:rPr lang="en-GB" sz="1000" b="1" u="none" strike="noStrike" cap="none">
                          <a:solidFill>
                            <a:schemeClr val="lt1"/>
                          </a:solidFill>
                        </a:rPr>
                        <a:t>INJECTIONS </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1">
                          <a:solidFill>
                            <a:schemeClr val="dk1"/>
                          </a:solidFill>
                          <a:latin typeface="Calibri"/>
                          <a:ea typeface="Calibri"/>
                          <a:cs typeface="Calibri"/>
                          <a:sym typeface="Calibri"/>
                        </a:rPr>
                        <a:t>Additions</a:t>
                      </a:r>
                      <a:r>
                        <a:rPr lang="en-GB" sz="1000" b="0">
                          <a:solidFill>
                            <a:schemeClr val="dk1"/>
                          </a:solidFill>
                          <a:latin typeface="Calibri"/>
                          <a:ea typeface="Calibri"/>
                          <a:cs typeface="Calibri"/>
                          <a:sym typeface="Calibri"/>
                        </a:rPr>
                        <a:t> to the circular flow  through investment, government spending or exports which boost the flow of income leading to a multiplied expansion of output.</a:t>
                      </a:r>
                      <a:endParaRPr sz="1000"/>
                    </a:p>
                  </a:txBody>
                  <a:tcPr marL="91450" marR="91450" marT="45725" marB="45725">
                    <a:solidFill>
                      <a:schemeClr val="lt1"/>
                    </a:solidFill>
                  </a:tcPr>
                </a:tc>
                <a:extLst>
                  <a:ext uri="{0D108BD9-81ED-4DB2-BD59-A6C34878D82A}">
                    <a16:rowId xmlns:a16="http://schemas.microsoft.com/office/drawing/2014/main" val="10002"/>
                  </a:ext>
                </a:extLst>
              </a:tr>
              <a:tr h="226525">
                <a:tc>
                  <a:txBody>
                    <a:bodyPr/>
                    <a:lstStyle/>
                    <a:p>
                      <a:pPr marL="0" marR="0" lvl="0" indent="0" algn="l" rtl="0">
                        <a:spcBef>
                          <a:spcPts val="0"/>
                        </a:spcBef>
                        <a:spcAft>
                          <a:spcPts val="0"/>
                        </a:spcAft>
                        <a:buNone/>
                      </a:pPr>
                      <a:r>
                        <a:rPr lang="en-GB" sz="1000" b="1">
                          <a:solidFill>
                            <a:schemeClr val="lt1"/>
                          </a:solidFill>
                        </a:rPr>
                        <a:t>WITHDRAWALS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dirty="0">
                          <a:solidFill>
                            <a:schemeClr val="dk1"/>
                          </a:solidFill>
                          <a:latin typeface="Calibri"/>
                          <a:ea typeface="Calibri"/>
                          <a:cs typeface="Calibri"/>
                          <a:sym typeface="Calibri"/>
                        </a:rPr>
                        <a:t>Subtractions</a:t>
                      </a:r>
                      <a:r>
                        <a:rPr lang="en-GB" sz="1000" b="0" dirty="0">
                          <a:solidFill>
                            <a:schemeClr val="dk1"/>
                          </a:solidFill>
                          <a:latin typeface="Calibri"/>
                          <a:ea typeface="Calibri"/>
                          <a:cs typeface="Calibri"/>
                          <a:sym typeface="Calibri"/>
                        </a:rPr>
                        <a:t> through taxation, imports &amp; savings.</a:t>
                      </a:r>
                      <a:endParaRPr sz="1000"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375125">
                <a:tc>
                  <a:txBody>
                    <a:bodyPr/>
                    <a:lstStyle/>
                    <a:p>
                      <a:pPr marL="0" marR="0" lvl="0" indent="0" algn="l" rtl="0">
                        <a:spcBef>
                          <a:spcPts val="0"/>
                        </a:spcBef>
                        <a:spcAft>
                          <a:spcPts val="0"/>
                        </a:spcAft>
                        <a:buNone/>
                      </a:pPr>
                      <a:r>
                        <a:rPr lang="en-GB" sz="1000" b="1">
                          <a:solidFill>
                            <a:schemeClr val="lt1"/>
                          </a:solidFill>
                        </a:rPr>
                        <a:t>CIRCULAR FLOW OF INCOME EQUILIBRIUM</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INJECTIONS = WITHDRAWALS </a:t>
                      </a:r>
                      <a:endParaRPr sz="1000" dirty="0"/>
                    </a:p>
                  </a:txBody>
                  <a:tcPr marL="91450" marR="91450" marT="45725" marB="45725">
                    <a:solidFill>
                      <a:schemeClr val="lt1"/>
                    </a:solidFill>
                  </a:tcPr>
                </a:tc>
                <a:extLst>
                  <a:ext uri="{0D108BD9-81ED-4DB2-BD59-A6C34878D82A}">
                    <a16:rowId xmlns:a16="http://schemas.microsoft.com/office/drawing/2014/main" val="10004"/>
                  </a:ext>
                </a:extLst>
              </a:tr>
              <a:tr h="237950">
                <a:tc>
                  <a:txBody>
                    <a:bodyPr/>
                    <a:lstStyle/>
                    <a:p>
                      <a:pPr marL="0" marR="0" lvl="0" indent="0" algn="l" rtl="0">
                        <a:spcBef>
                          <a:spcPts val="0"/>
                        </a:spcBef>
                        <a:spcAft>
                          <a:spcPts val="0"/>
                        </a:spcAft>
                        <a:buNone/>
                      </a:pPr>
                      <a:r>
                        <a:rPr lang="en-GB" sz="1000" b="1">
                          <a:solidFill>
                            <a:schemeClr val="lt1"/>
                          </a:solidFill>
                        </a:rPr>
                        <a:t>IMPACT OF TRADE</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The households of an open economy will spend some of their </a:t>
                      </a:r>
                      <a:r>
                        <a:rPr lang="en-GB" sz="1000" b="1" dirty="0">
                          <a:solidFill>
                            <a:schemeClr val="dk1"/>
                          </a:solidFill>
                          <a:latin typeface="Calibri"/>
                          <a:ea typeface="Calibri"/>
                          <a:cs typeface="Calibri"/>
                          <a:sym typeface="Calibri"/>
                        </a:rPr>
                        <a:t>income</a:t>
                      </a:r>
                      <a:r>
                        <a:rPr lang="en-GB" sz="1000" b="0" dirty="0">
                          <a:solidFill>
                            <a:schemeClr val="dk1"/>
                          </a:solidFill>
                          <a:latin typeface="Calibri"/>
                          <a:ea typeface="Calibri"/>
                          <a:cs typeface="Calibri"/>
                          <a:sym typeface="Calibri"/>
                        </a:rPr>
                        <a:t> on goods from abroad, called imports (M), and this is withdrawn from the </a:t>
                      </a:r>
                      <a:r>
                        <a:rPr lang="en-GB" sz="1000" b="1" dirty="0">
                          <a:solidFill>
                            <a:schemeClr val="dk1"/>
                          </a:solidFill>
                          <a:latin typeface="Calibri"/>
                          <a:ea typeface="Calibri"/>
                          <a:cs typeface="Calibri"/>
                          <a:sym typeface="Calibri"/>
                        </a:rPr>
                        <a:t>circular flow</a:t>
                      </a:r>
                      <a:r>
                        <a:rPr lang="en-GB" sz="1000" b="0" dirty="0">
                          <a:solidFill>
                            <a:schemeClr val="dk1"/>
                          </a:solidFill>
                          <a:latin typeface="Calibri"/>
                          <a:ea typeface="Calibri"/>
                          <a:cs typeface="Calibri"/>
                          <a:sym typeface="Calibri"/>
                        </a:rPr>
                        <a:t>.  Meanwhile exports (X) from abroad provide injections into the economy.  </a:t>
                      </a:r>
                      <a:endParaRPr sz="1000"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5"/>
                  </a:ext>
                </a:extLst>
              </a:tr>
            </a:tbl>
          </a:graphicData>
        </a:graphic>
      </p:graphicFrame>
      <p:pic>
        <p:nvPicPr>
          <p:cNvPr id="86" name="Shape 86"/>
          <p:cNvPicPr preferRelativeResize="0"/>
          <p:nvPr/>
        </p:nvPicPr>
        <p:blipFill rotWithShape="1">
          <a:blip r:embed="rId3">
            <a:alphaModFix/>
          </a:blip>
          <a:srcRect/>
          <a:stretch/>
        </p:blipFill>
        <p:spPr>
          <a:xfrm>
            <a:off x="1161826" y="2710927"/>
            <a:ext cx="3410174" cy="1590617"/>
          </a:xfrm>
          <a:prstGeom prst="rect">
            <a:avLst/>
          </a:prstGeom>
          <a:noFill/>
          <a:ln>
            <a:noFill/>
          </a:ln>
        </p:spPr>
      </p:pic>
      <p:graphicFrame>
        <p:nvGraphicFramePr>
          <p:cNvPr id="87" name="Shape 87"/>
          <p:cNvGraphicFramePr/>
          <p:nvPr/>
        </p:nvGraphicFramePr>
        <p:xfrm>
          <a:off x="-1" y="4301544"/>
          <a:ext cx="5679832" cy="2438450"/>
        </p:xfrm>
        <a:graphic>
          <a:graphicData uri="http://schemas.openxmlformats.org/drawingml/2006/table">
            <a:tbl>
              <a:tblPr firstRow="1" bandRow="1">
                <a:noFill/>
              </a:tblPr>
              <a:tblGrid>
                <a:gridCol w="1304485">
                  <a:extLst>
                    <a:ext uri="{9D8B030D-6E8A-4147-A177-3AD203B41FA5}">
                      <a16:colId xmlns:a16="http://schemas.microsoft.com/office/drawing/2014/main" val="20000"/>
                    </a:ext>
                  </a:extLst>
                </a:gridCol>
                <a:gridCol w="4375347">
                  <a:extLst>
                    <a:ext uri="{9D8B030D-6E8A-4147-A177-3AD203B41FA5}">
                      <a16:colId xmlns:a16="http://schemas.microsoft.com/office/drawing/2014/main" val="20001"/>
                    </a:ext>
                  </a:extLst>
                </a:gridCol>
              </a:tblGrid>
              <a:tr h="187075">
                <a:tc gridSpan="2">
                  <a:txBody>
                    <a:bodyPr/>
                    <a:lstStyle/>
                    <a:p>
                      <a:pPr marL="0" marR="0" lvl="0" indent="0" algn="ctr" rtl="0">
                        <a:spcBef>
                          <a:spcPts val="0"/>
                        </a:spcBef>
                        <a:spcAft>
                          <a:spcPts val="0"/>
                        </a:spcAft>
                        <a:buNone/>
                      </a:pPr>
                      <a:r>
                        <a:rPr lang="en-GB" sz="1000" b="1" dirty="0">
                          <a:solidFill>
                            <a:schemeClr val="bg1"/>
                          </a:solidFill>
                        </a:rPr>
                        <a:t>3.2.2.3.</a:t>
                      </a:r>
                      <a:r>
                        <a:rPr lang="en-GB" sz="1000" b="1" baseline="0" dirty="0">
                          <a:solidFill>
                            <a:schemeClr val="bg1"/>
                          </a:solidFill>
                        </a:rPr>
                        <a:t> </a:t>
                      </a:r>
                      <a:r>
                        <a:rPr lang="en-GB" sz="1000" b="1" dirty="0">
                          <a:solidFill>
                            <a:schemeClr val="bg1"/>
                          </a:solidFill>
                        </a:rPr>
                        <a:t>AGGREGATE DEMAND</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42050">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The total demand for goods &amp; services in an economy. </a:t>
                      </a:r>
                      <a:endParaRPr sz="1000" dirty="0"/>
                    </a:p>
                  </a:txBody>
                  <a:tcPr marL="91450" marR="91450" marT="45725" marB="45725">
                    <a:solidFill>
                      <a:schemeClr val="accent1">
                        <a:lumMod val="20000"/>
                        <a:lumOff val="80000"/>
                      </a:schemeClr>
                    </a:solidFill>
                  </a:tcPr>
                </a:tc>
                <a:tc hMerge="1">
                  <a:txBody>
                    <a:bodyPr/>
                    <a:lstStyle/>
                    <a:p>
                      <a:endParaRPr lang="en-US"/>
                    </a:p>
                  </a:txBody>
                  <a:tcPr/>
                </a:tc>
                <a:extLst>
                  <a:ext uri="{0D108BD9-81ED-4DB2-BD59-A6C34878D82A}">
                    <a16:rowId xmlns:a16="http://schemas.microsoft.com/office/drawing/2014/main" val="10001"/>
                  </a:ext>
                </a:extLst>
              </a:tr>
              <a:tr h="273700">
                <a:tc>
                  <a:txBody>
                    <a:bodyPr/>
                    <a:lstStyle/>
                    <a:p>
                      <a:pPr marL="0" marR="0" lvl="0" indent="0" algn="l" rtl="0">
                        <a:spcBef>
                          <a:spcPts val="0"/>
                        </a:spcBef>
                        <a:spcAft>
                          <a:spcPts val="0"/>
                        </a:spcAft>
                        <a:buNone/>
                      </a:pPr>
                      <a:r>
                        <a:rPr lang="en-GB" sz="1000" b="1">
                          <a:solidFill>
                            <a:schemeClr val="lt1"/>
                          </a:solidFill>
                        </a:rPr>
                        <a:t>COMPONENTS</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Consumption (C)</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t>Investment (I)</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t>Government expenditure (G)</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t>Exports (X)</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t>Imports (M)</a:t>
                      </a:r>
                      <a:endParaRPr dirty="0"/>
                    </a:p>
                  </a:txBody>
                  <a:tcPr marL="91450" marR="91450" marT="45725" marB="45725">
                    <a:solidFill>
                      <a:schemeClr val="lt1"/>
                    </a:solidFill>
                  </a:tcPr>
                </a:tc>
                <a:extLst>
                  <a:ext uri="{0D108BD9-81ED-4DB2-BD59-A6C34878D82A}">
                    <a16:rowId xmlns:a16="http://schemas.microsoft.com/office/drawing/2014/main" val="10002"/>
                  </a:ext>
                </a:extLst>
              </a:tr>
              <a:tr h="2337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CALCULATION</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1" dirty="0"/>
                        <a:t>AD = C + I + G + (X – M)</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2874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rPr>
                        <a:t>DOWNWARD SLOPING</a:t>
                      </a:r>
                      <a:endParaRPr sz="1000" b="1" dirty="0">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As prices fall, effective disposable income increases, proving wages remain constant</a:t>
                      </a:r>
                      <a:endParaRPr lang="en-GB" sz="1400" dirty="0"/>
                    </a:p>
                    <a:p>
                      <a:pPr marL="0" marR="0" lvl="0" indent="0" algn="l" rtl="0">
                        <a:lnSpc>
                          <a:spcPct val="100000"/>
                        </a:lnSpc>
                        <a:spcBef>
                          <a:spcPts val="0"/>
                        </a:spcBef>
                        <a:spcAft>
                          <a:spcPts val="0"/>
                        </a:spcAft>
                        <a:buClr>
                          <a:schemeClr val="dk1"/>
                        </a:buClr>
                        <a:buSzPts val="1000"/>
                        <a:buFont typeface="Calibri"/>
                        <a:buNone/>
                      </a:pPr>
                      <a:r>
                        <a:rPr lang="en-GB" sz="1000" dirty="0"/>
                        <a:t>If the UK has lower price levels, our exports will be more competitive &amp; thus AD will be higher</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t>If prices are low, interest rates will usually be lower &amp; this will increase AD.  </a:t>
                      </a:r>
                      <a:endParaRPr dirty="0"/>
                    </a:p>
                  </a:txBody>
                  <a:tcPr marL="91450" marR="91450" marT="45725" marB="45725">
                    <a:solidFill>
                      <a:schemeClr val="lt1"/>
                    </a:solidFill>
                  </a:tcPr>
                </a:tc>
                <a:extLst>
                  <a:ext uri="{0D108BD9-81ED-4DB2-BD59-A6C34878D82A}">
                    <a16:rowId xmlns:a16="http://schemas.microsoft.com/office/drawing/2014/main" val="10004"/>
                  </a:ext>
                </a:extLst>
              </a:tr>
            </a:tbl>
          </a:graphicData>
        </a:graphic>
      </p:graphicFrame>
      <p:graphicFrame>
        <p:nvGraphicFramePr>
          <p:cNvPr id="88" name="Shape 88"/>
          <p:cNvGraphicFramePr/>
          <p:nvPr/>
        </p:nvGraphicFramePr>
        <p:xfrm>
          <a:off x="5550950" y="0"/>
          <a:ext cx="6573642" cy="6600304"/>
        </p:xfrm>
        <a:graphic>
          <a:graphicData uri="http://schemas.openxmlformats.org/drawingml/2006/table">
            <a:tbl>
              <a:tblPr firstRow="1" bandRow="1">
                <a:noFill/>
              </a:tblPr>
              <a:tblGrid>
                <a:gridCol w="1344823">
                  <a:extLst>
                    <a:ext uri="{9D8B030D-6E8A-4147-A177-3AD203B41FA5}">
                      <a16:colId xmlns:a16="http://schemas.microsoft.com/office/drawing/2014/main" val="20000"/>
                    </a:ext>
                  </a:extLst>
                </a:gridCol>
                <a:gridCol w="5228819">
                  <a:extLst>
                    <a:ext uri="{9D8B030D-6E8A-4147-A177-3AD203B41FA5}">
                      <a16:colId xmlns:a16="http://schemas.microsoft.com/office/drawing/2014/main" val="20001"/>
                    </a:ext>
                  </a:extLst>
                </a:gridCol>
              </a:tblGrid>
              <a:tr h="237188">
                <a:tc gridSpan="2">
                  <a:txBody>
                    <a:bodyPr/>
                    <a:lstStyle/>
                    <a:p>
                      <a:pPr marL="0" marR="0" lvl="0" indent="0" algn="ctr" rtl="0">
                        <a:spcBef>
                          <a:spcPts val="0"/>
                        </a:spcBef>
                        <a:spcAft>
                          <a:spcPts val="0"/>
                        </a:spcAft>
                        <a:buNone/>
                      </a:pPr>
                      <a:r>
                        <a:rPr lang="en-GB" sz="1000" b="1" dirty="0">
                          <a:solidFill>
                            <a:schemeClr val="bg1"/>
                          </a:solidFill>
                        </a:rPr>
                        <a:t>AGGREGATE DEMAND: CONSUMPTION &amp; SAVING</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407483">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This represent spending by households on consumer goods.  In the UK Consumption totalled 66% of total GDP in 2016.  It is the biggest component of UK AD.   In China, consumption represents 39% of GDP.  </a:t>
                      </a:r>
                      <a:endParaRPr sz="1000" dirty="0"/>
                    </a:p>
                  </a:txBody>
                  <a:tcPr marL="91450" marR="91450" marT="45725" marB="45725">
                    <a:solidFill>
                      <a:schemeClr val="accent1">
                        <a:lumMod val="20000"/>
                        <a:lumOff val="80000"/>
                      </a:schemeClr>
                    </a:solidFill>
                  </a:tcPr>
                </a:tc>
                <a:tc hMerge="1">
                  <a:txBody>
                    <a:bodyPr/>
                    <a:lstStyle/>
                    <a:p>
                      <a:endParaRPr lang="en-US"/>
                    </a:p>
                  </a:txBody>
                  <a:tcPr/>
                </a:tc>
                <a:extLst>
                  <a:ext uri="{0D108BD9-81ED-4DB2-BD59-A6C34878D82A}">
                    <a16:rowId xmlns:a16="http://schemas.microsoft.com/office/drawing/2014/main" val="10001"/>
                  </a:ext>
                </a:extLst>
              </a:tr>
              <a:tr h="533660">
                <a:tc>
                  <a:txBody>
                    <a:bodyPr/>
                    <a:lstStyle/>
                    <a:p>
                      <a:pPr marL="0" marR="0" lvl="0" indent="0" algn="l" rtl="0">
                        <a:spcBef>
                          <a:spcPts val="0"/>
                        </a:spcBef>
                        <a:spcAft>
                          <a:spcPts val="0"/>
                        </a:spcAft>
                        <a:buNone/>
                      </a:pPr>
                      <a:r>
                        <a:rPr lang="en-GB" sz="1000" b="1" dirty="0">
                          <a:solidFill>
                            <a:schemeClr val="lt1"/>
                          </a:solidFill>
                        </a:rPr>
                        <a:t>MARGINAL PROPENSITY TO CONSUME (MPC)</a:t>
                      </a:r>
                      <a:endParaRPr sz="1000" b="1" dirty="0">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This measures the proportion of extra income spent on consumption.   </a:t>
                      </a:r>
                      <a:endParaRPr dirty="0"/>
                    </a:p>
                    <a:p>
                      <a:pPr marL="0" marR="0" lvl="0" indent="0" algn="l" rtl="0">
                        <a:lnSpc>
                          <a:spcPct val="100000"/>
                        </a:lnSpc>
                        <a:spcBef>
                          <a:spcPts val="0"/>
                        </a:spcBef>
                        <a:spcAft>
                          <a:spcPts val="0"/>
                        </a:spcAft>
                        <a:buClr>
                          <a:schemeClr val="dk1"/>
                        </a:buClr>
                        <a:buSzPts val="1000"/>
                        <a:buFont typeface="Calibri"/>
                        <a:buNone/>
                      </a:pPr>
                      <a:r>
                        <a:rPr lang="en-GB" sz="1000" b="1" dirty="0"/>
                        <a:t>MPC = ∆C / ∆Y</a:t>
                      </a:r>
                      <a:endParaRPr sz="1000" dirty="0"/>
                    </a:p>
                    <a:p>
                      <a:pPr marL="0" marR="0" lvl="0" indent="0" algn="l" rtl="0">
                        <a:lnSpc>
                          <a:spcPct val="100000"/>
                        </a:lnSpc>
                        <a:spcBef>
                          <a:spcPts val="0"/>
                        </a:spcBef>
                        <a:spcAft>
                          <a:spcPts val="0"/>
                        </a:spcAft>
                        <a:buClr>
                          <a:schemeClr val="dk1"/>
                        </a:buClr>
                        <a:buSzPts val="1000"/>
                        <a:buFont typeface="Calibri"/>
                        <a:buNone/>
                      </a:pPr>
                      <a:r>
                        <a:rPr lang="en-GB" sz="1000" dirty="0" err="1"/>
                        <a:t>E.g</a:t>
                      </a:r>
                      <a:r>
                        <a:rPr lang="en-GB" sz="1000" dirty="0"/>
                        <a:t> if a consumer has £100 disposable income &amp; spends £65 the MPC will be 60/100= 0.6</a:t>
                      </a:r>
                      <a:endParaRPr dirty="0"/>
                    </a:p>
                  </a:txBody>
                  <a:tcPr marL="91450" marR="91450" marT="45725" marB="45725">
                    <a:solidFill>
                      <a:schemeClr val="lt1"/>
                    </a:solidFill>
                  </a:tcPr>
                </a:tc>
                <a:extLst>
                  <a:ext uri="{0D108BD9-81ED-4DB2-BD59-A6C34878D82A}">
                    <a16:rowId xmlns:a16="http://schemas.microsoft.com/office/drawing/2014/main" val="10002"/>
                  </a:ext>
                </a:extLst>
              </a:tr>
              <a:tr h="2164258">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FACTORS DETERMINING CONSUMPTION </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Income levels.</a:t>
                      </a:r>
                      <a:r>
                        <a:rPr lang="en-GB" sz="1000" b="0" i="0" dirty="0">
                          <a:solidFill>
                            <a:schemeClr val="dk1"/>
                          </a:solidFill>
                          <a:latin typeface="Calibri"/>
                          <a:ea typeface="Calibri"/>
                          <a:cs typeface="Calibri"/>
                          <a:sym typeface="Calibri"/>
                        </a:rPr>
                        <a:t> When people are poor, any increase in income is likely to be spent to improve their living standards.  At higher income levels, people are likely to save the additional income.</a:t>
                      </a:r>
                      <a:endParaRPr sz="1000" b="0" i="0"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Interest rates</a:t>
                      </a:r>
                      <a:r>
                        <a:rPr lang="en-GB" sz="1000" b="0" i="0" dirty="0">
                          <a:solidFill>
                            <a:schemeClr val="dk1"/>
                          </a:solidFill>
                          <a:latin typeface="Calibri"/>
                          <a:ea typeface="Calibri"/>
                          <a:cs typeface="Calibri"/>
                          <a:sym typeface="Calibri"/>
                        </a:rPr>
                        <a:t>. A lower interest rate will encourage greater consumption rather than saving.  Yet, be aware that it may also reduce incomes earned from saving.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Consumer confidence</a:t>
                      </a:r>
                      <a:r>
                        <a:rPr lang="en-GB" sz="1000" b="0" i="0" dirty="0">
                          <a:solidFill>
                            <a:schemeClr val="dk1"/>
                          </a:solidFill>
                          <a:latin typeface="Calibri"/>
                          <a:ea typeface="Calibri"/>
                          <a:cs typeface="Calibri"/>
                          <a:sym typeface="Calibri"/>
                        </a:rPr>
                        <a:t>. When the economy is growing &amp; unemployment is low, people will be more likely to spend &amp; their MPC will be higher.  This could be reinforced with a positive ‘wealth effect’ at such times &amp; vice-versa.</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Temporary/permanent.</a:t>
                      </a:r>
                      <a:r>
                        <a:rPr lang="en-GB" sz="1000" b="0" i="0" dirty="0">
                          <a:solidFill>
                            <a:schemeClr val="dk1"/>
                          </a:solidFill>
                          <a:latin typeface="Calibri"/>
                          <a:ea typeface="Calibri"/>
                          <a:cs typeface="Calibri"/>
                          <a:sym typeface="Calibri"/>
                        </a:rPr>
                        <a:t> If people receive a bonus, then they may be more inclined to save this temporary rise in income. However, if they gain a permanent increase in income, they may have greater confidence to spend it.</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Supply of credit.  </a:t>
                      </a:r>
                      <a:r>
                        <a:rPr lang="en-GB" sz="1000" b="0" i="0" dirty="0">
                          <a:solidFill>
                            <a:schemeClr val="dk1"/>
                          </a:solidFill>
                          <a:latin typeface="Calibri"/>
                          <a:ea typeface="Calibri"/>
                          <a:cs typeface="Calibri"/>
                          <a:sym typeface="Calibri"/>
                        </a:rPr>
                        <a:t>The ease of availability of car finance has raised consumption on new cars. </a:t>
                      </a:r>
                      <a:endParaRPr sz="1000" b="1" i="0"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Temporary/permanent income changes</a:t>
                      </a:r>
                      <a:r>
                        <a:rPr lang="en-GB" sz="1000" b="0" i="0" dirty="0">
                          <a:solidFill>
                            <a:schemeClr val="dk1"/>
                          </a:solidFill>
                          <a:latin typeface="Calibri"/>
                          <a:ea typeface="Calibri"/>
                          <a:cs typeface="Calibri"/>
                          <a:sym typeface="Calibri"/>
                        </a:rPr>
                        <a:t>.  A permanent increase in income often correlates with higher general spending.  Yet workers, may decide to save a sudden windfall from a bonus.  </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279621">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MPC &gt;1   ?</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GB" sz="1000" b="0" i="0">
                          <a:solidFill>
                            <a:schemeClr val="dk1"/>
                          </a:solidFill>
                          <a:latin typeface="Calibri"/>
                          <a:ea typeface="Calibri"/>
                          <a:cs typeface="Calibri"/>
                          <a:sym typeface="Calibri"/>
                        </a:rPr>
                        <a:t>This is possible when people borrow to supplement their disposable income.  </a:t>
                      </a:r>
                      <a:endParaRPr/>
                    </a:p>
                  </a:txBody>
                  <a:tcPr marL="91450" marR="91450" marT="45725" marB="45725">
                    <a:solidFill>
                      <a:schemeClr val="lt1"/>
                    </a:solidFill>
                  </a:tcPr>
                </a:tc>
                <a:extLst>
                  <a:ext uri="{0D108BD9-81ED-4DB2-BD59-A6C34878D82A}">
                    <a16:rowId xmlns:a16="http://schemas.microsoft.com/office/drawing/2014/main" val="10004"/>
                  </a:ext>
                </a:extLst>
              </a:tr>
              <a:tr h="830132">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WITHDRAWALS FROM GROSS INCOME</a:t>
                      </a:r>
                      <a:endParaRPr/>
                    </a:p>
                  </a:txBody>
                  <a:tcPr marL="91450" marR="91450" marT="45725" marB="45725">
                    <a:solidFill>
                      <a:schemeClr val="dk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Savings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Imports</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Taxation</a:t>
                      </a:r>
                      <a:endParaRPr dirty="0"/>
                    </a:p>
                    <a:p>
                      <a:pPr marL="0" marR="0" lvl="0" indent="0" algn="l" rtl="0">
                        <a:lnSpc>
                          <a:spcPct val="100000"/>
                        </a:lnSpc>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These withdrawals reduce the size of the MPC &amp; are referred to as the marginal propensity to withdrawal (</a:t>
                      </a:r>
                      <a:r>
                        <a:rPr lang="en-GB" sz="1000" b="1" i="0" dirty="0">
                          <a:solidFill>
                            <a:schemeClr val="dk1"/>
                          </a:solidFill>
                          <a:latin typeface="Calibri"/>
                          <a:ea typeface="Calibri"/>
                          <a:cs typeface="Calibri"/>
                          <a:sym typeface="Calibri"/>
                        </a:rPr>
                        <a:t>MPW</a:t>
                      </a:r>
                      <a:r>
                        <a:rPr lang="en-GB" sz="1000" b="0" i="0" dirty="0">
                          <a:solidFill>
                            <a:schemeClr val="dk1"/>
                          </a:solidFill>
                          <a:latin typeface="Calibri"/>
                          <a:ea typeface="Calibri"/>
                          <a:cs typeface="Calibri"/>
                          <a:sym typeface="Calibri"/>
                        </a:rPr>
                        <a:t>).</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5"/>
                  </a:ext>
                </a:extLst>
              </a:tr>
              <a:tr h="830132">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MPC &amp; THE MULTIPLIER</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The multiplier means that an injection into the circular flow of income will be associated with a larger final increase in GDP.  </a:t>
                      </a:r>
                      <a:endParaRPr/>
                    </a:p>
                    <a:p>
                      <a:pPr marL="0" marR="0" lvl="0" indent="0" algn="l" rtl="0">
                        <a:spcBef>
                          <a:spcPts val="0"/>
                        </a:spcBef>
                        <a:spcAft>
                          <a:spcPts val="0"/>
                        </a:spcAft>
                        <a:buNone/>
                      </a:pPr>
                      <a:r>
                        <a:rPr lang="en-GB" sz="1000" b="0" i="0">
                          <a:solidFill>
                            <a:schemeClr val="dk1"/>
                          </a:solidFill>
                          <a:latin typeface="Calibri"/>
                          <a:ea typeface="Calibri"/>
                          <a:cs typeface="Calibri"/>
                          <a:sym typeface="Calibri"/>
                        </a:rPr>
                        <a:t>The initial injection will lead to further consumption spending as a result of the initial spending </a:t>
                      </a:r>
                      <a:endParaRPr/>
                    </a:p>
                    <a:p>
                      <a:pPr marL="0" marR="0" lvl="0" indent="0" algn="l" rtl="0">
                        <a:spcBef>
                          <a:spcPts val="0"/>
                        </a:spcBef>
                        <a:spcAft>
                          <a:spcPts val="0"/>
                        </a:spcAft>
                        <a:buNone/>
                      </a:pPr>
                      <a:r>
                        <a:rPr lang="en-GB" sz="1000" b="0" i="0">
                          <a:solidFill>
                            <a:schemeClr val="dk1"/>
                          </a:solidFill>
                          <a:latin typeface="Calibri"/>
                          <a:ea typeface="Calibri"/>
                          <a:cs typeface="Calibri"/>
                          <a:sym typeface="Calibri"/>
                        </a:rPr>
                        <a:t>MPC has a direct impact upon the size of the multiplier. </a:t>
                      </a:r>
                      <a:endParaRPr/>
                    </a:p>
                    <a:p>
                      <a:pPr marL="0" marR="0" lvl="0" indent="0" algn="l" rtl="0">
                        <a:spcBef>
                          <a:spcPts val="0"/>
                        </a:spcBef>
                        <a:spcAft>
                          <a:spcPts val="0"/>
                        </a:spcAft>
                        <a:buNone/>
                      </a:pPr>
                      <a:r>
                        <a:rPr lang="en-GB" sz="1000" b="0" i="0">
                          <a:solidFill>
                            <a:schemeClr val="dk1"/>
                          </a:solidFill>
                          <a:latin typeface="Calibri"/>
                          <a:ea typeface="Calibri"/>
                          <a:cs typeface="Calibri"/>
                          <a:sym typeface="Calibri"/>
                        </a:rPr>
                        <a:t>If the MPC is high; the higher the multiplier effect will be &amp; vice-versa.  </a:t>
                      </a:r>
                      <a:endParaRPr/>
                    </a:p>
                  </a:txBody>
                  <a:tcPr marL="91450" marR="91450" marT="45725" marB="45725">
                    <a:solidFill>
                      <a:schemeClr val="lt1"/>
                    </a:solidFill>
                  </a:tcPr>
                </a:tc>
                <a:extLst>
                  <a:ext uri="{0D108BD9-81ED-4DB2-BD59-A6C34878D82A}">
                    <a16:rowId xmlns:a16="http://schemas.microsoft.com/office/drawing/2014/main" val="10006"/>
                  </a:ext>
                </a:extLst>
              </a:tr>
              <a:tr h="385424">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MULTIPLIER CALCULATION</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i="0" dirty="0">
                          <a:solidFill>
                            <a:schemeClr val="dk1"/>
                          </a:solidFill>
                          <a:latin typeface="Calibri"/>
                          <a:ea typeface="Calibri"/>
                          <a:cs typeface="Calibri"/>
                          <a:sym typeface="Calibri"/>
                        </a:rPr>
                        <a:t>K = 1/ (1-MPC) = 1/ MPW (MPS+MPT+MPW)</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E.g.  1 / (1-0.6) = 2.5.  Every £1 will lead to £2.50 extra spending.</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7"/>
                  </a:ext>
                </a:extLst>
              </a:tr>
              <a:tr h="385424">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FISCAL POLICY &amp; THE MULTIPLIER</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If the multiplier is small, fiscal policy will be less effective in increasing AD &amp; vice-versa.  </a:t>
                      </a:r>
                      <a:endParaRPr/>
                    </a:p>
                  </a:txBody>
                  <a:tcPr marL="91450" marR="91450" marT="45725" marB="45725">
                    <a:solidFill>
                      <a:schemeClr val="lt1"/>
                    </a:solidFill>
                  </a:tcPr>
                </a:tc>
                <a:extLst>
                  <a:ext uri="{0D108BD9-81ED-4DB2-BD59-A6C34878D82A}">
                    <a16:rowId xmlns:a16="http://schemas.microsoft.com/office/drawing/2014/main" val="10008"/>
                  </a:ext>
                </a:extLst>
              </a:tr>
              <a:tr h="385424">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MULTIPLIER &amp; CROWDING OUT</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Monetarists believe that higher government spending through borrowing ‘crowds out’ private investment by reducing access to finance &amp; increasing its cost.  Thus, AD will not increase. </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5621218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Shape 92"/>
        <p:cNvGrpSpPr/>
        <p:nvPr/>
      </p:nvGrpSpPr>
      <p:grpSpPr>
        <a:xfrm>
          <a:off x="0" y="0"/>
          <a:ext cx="0" cy="0"/>
          <a:chOff x="0" y="0"/>
          <a:chExt cx="0" cy="0"/>
        </a:xfrm>
      </p:grpSpPr>
      <p:graphicFrame>
        <p:nvGraphicFramePr>
          <p:cNvPr id="93" name="Shape 93"/>
          <p:cNvGraphicFramePr/>
          <p:nvPr/>
        </p:nvGraphicFramePr>
        <p:xfrm>
          <a:off x="80700" y="82338"/>
          <a:ext cx="6895650" cy="487700"/>
        </p:xfrm>
        <a:graphic>
          <a:graphicData uri="http://schemas.openxmlformats.org/drawingml/2006/table">
            <a:tbl>
              <a:tblPr firstRow="1" bandRow="1">
                <a:noFill/>
              </a:tblPr>
              <a:tblGrid>
                <a:gridCol w="6895650">
                  <a:extLst>
                    <a:ext uri="{9D8B030D-6E8A-4147-A177-3AD203B41FA5}">
                      <a16:colId xmlns:a16="http://schemas.microsoft.com/office/drawing/2014/main" val="20000"/>
                    </a:ext>
                  </a:extLst>
                </a:gridCol>
              </a:tblGrid>
              <a:tr h="187075">
                <a:tc>
                  <a:txBody>
                    <a:bodyPr/>
                    <a:lstStyle/>
                    <a:p>
                      <a:pPr marL="0" marR="0" lvl="0" indent="0" algn="ctr" rtl="0">
                        <a:spcBef>
                          <a:spcPts val="0"/>
                        </a:spcBef>
                        <a:spcAft>
                          <a:spcPts val="0"/>
                        </a:spcAft>
                        <a:buNone/>
                      </a:pPr>
                      <a:r>
                        <a:rPr lang="en-GB" sz="1000" b="1" dirty="0">
                          <a:solidFill>
                            <a:schemeClr val="bg1"/>
                          </a:solidFill>
                        </a:rPr>
                        <a:t>AVERAGE PROPENSITY TO CONSUME</a:t>
                      </a:r>
                      <a:endParaRPr sz="1000" b="1" dirty="0">
                        <a:solidFill>
                          <a:schemeClr val="bg1"/>
                        </a:solidFill>
                      </a:endParaRPr>
                    </a:p>
                  </a:txBody>
                  <a:tcPr marL="91450" marR="91450" marT="45725" marB="45725">
                    <a:solidFill>
                      <a:schemeClr val="dk1"/>
                    </a:solidFill>
                  </a:tcPr>
                </a:tc>
                <a:extLst>
                  <a:ext uri="{0D108BD9-81ED-4DB2-BD59-A6C34878D82A}">
                    <a16:rowId xmlns:a16="http://schemas.microsoft.com/office/drawing/2014/main" val="10000"/>
                  </a:ext>
                </a:extLst>
              </a:tr>
              <a:tr h="127000">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The average propensity to consume = consumption / income.</a:t>
                      </a:r>
                      <a:endParaRPr sz="1000" dirty="0"/>
                    </a:p>
                  </a:txBody>
                  <a:tcPr marL="91450" marR="91450" marT="45725" marB="45725">
                    <a:solidFill>
                      <a:schemeClr val="bg1">
                        <a:lumMod val="95000"/>
                      </a:schemeClr>
                    </a:solidFill>
                  </a:tcPr>
                </a:tc>
                <a:extLst>
                  <a:ext uri="{0D108BD9-81ED-4DB2-BD59-A6C34878D82A}">
                    <a16:rowId xmlns:a16="http://schemas.microsoft.com/office/drawing/2014/main" val="10001"/>
                  </a:ext>
                </a:extLst>
              </a:tr>
            </a:tbl>
          </a:graphicData>
        </a:graphic>
      </p:graphicFrame>
      <p:pic>
        <p:nvPicPr>
          <p:cNvPr id="94" name="Shape 94"/>
          <p:cNvPicPr preferRelativeResize="0"/>
          <p:nvPr/>
        </p:nvPicPr>
        <p:blipFill rotWithShape="1">
          <a:blip r:embed="rId3">
            <a:alphaModFix/>
          </a:blip>
          <a:srcRect/>
          <a:stretch/>
        </p:blipFill>
        <p:spPr>
          <a:xfrm>
            <a:off x="7599248" y="0"/>
            <a:ext cx="3932950" cy="2043953"/>
          </a:xfrm>
          <a:prstGeom prst="rect">
            <a:avLst/>
          </a:prstGeom>
          <a:noFill/>
          <a:ln>
            <a:noFill/>
          </a:ln>
        </p:spPr>
      </p:pic>
      <p:pic>
        <p:nvPicPr>
          <p:cNvPr id="95" name="Shape 95"/>
          <p:cNvPicPr preferRelativeResize="0"/>
          <p:nvPr/>
        </p:nvPicPr>
        <p:blipFill rotWithShape="1">
          <a:blip r:embed="rId4">
            <a:alphaModFix/>
          </a:blip>
          <a:srcRect/>
          <a:stretch/>
        </p:blipFill>
        <p:spPr>
          <a:xfrm>
            <a:off x="7599248" y="2043953"/>
            <a:ext cx="4131241" cy="2786231"/>
          </a:xfrm>
          <a:prstGeom prst="rect">
            <a:avLst/>
          </a:prstGeom>
          <a:noFill/>
          <a:ln>
            <a:noFill/>
          </a:ln>
        </p:spPr>
      </p:pic>
      <p:graphicFrame>
        <p:nvGraphicFramePr>
          <p:cNvPr id="96" name="Shape 96"/>
          <p:cNvGraphicFramePr/>
          <p:nvPr/>
        </p:nvGraphicFramePr>
        <p:xfrm>
          <a:off x="53800" y="570038"/>
          <a:ext cx="6924675" cy="3200450"/>
        </p:xfrm>
        <a:graphic>
          <a:graphicData uri="http://schemas.openxmlformats.org/drawingml/2006/table">
            <a:tbl>
              <a:tblPr firstRow="1" bandRow="1">
                <a:noFill/>
              </a:tblPr>
              <a:tblGrid>
                <a:gridCol w="1584450">
                  <a:extLst>
                    <a:ext uri="{9D8B030D-6E8A-4147-A177-3AD203B41FA5}">
                      <a16:colId xmlns:a16="http://schemas.microsoft.com/office/drawing/2014/main" val="20000"/>
                    </a:ext>
                  </a:extLst>
                </a:gridCol>
                <a:gridCol w="5340225">
                  <a:extLst>
                    <a:ext uri="{9D8B030D-6E8A-4147-A177-3AD203B41FA5}">
                      <a16:colId xmlns:a16="http://schemas.microsoft.com/office/drawing/2014/main" val="20001"/>
                    </a:ext>
                  </a:extLst>
                </a:gridCol>
              </a:tblGrid>
              <a:tr h="187075">
                <a:tc gridSpan="2">
                  <a:txBody>
                    <a:bodyPr/>
                    <a:lstStyle/>
                    <a:p>
                      <a:pPr marL="0" marR="0" lvl="0" indent="0" algn="ctr" rtl="0">
                        <a:spcBef>
                          <a:spcPts val="0"/>
                        </a:spcBef>
                        <a:spcAft>
                          <a:spcPts val="0"/>
                        </a:spcAft>
                        <a:buNone/>
                      </a:pPr>
                      <a:r>
                        <a:rPr lang="en-GB" sz="1000" b="1" dirty="0">
                          <a:solidFill>
                            <a:schemeClr val="bg1"/>
                          </a:solidFill>
                        </a:rPr>
                        <a:t>AGGREGATE DEMAND: INVESTMENT</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27000">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Investment refers to capital expenditure.  That is expenditure in capital goods which can create output.  </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t>If investment increases AD will increase.  In addition, the LRAS of the economy may improve due to the increase in capital goods. </a:t>
                      </a:r>
                      <a:endParaRPr sz="1000" dirty="0"/>
                    </a:p>
                  </a:txBody>
                  <a:tcPr marL="91450" marR="91450" marT="45725" marB="45725">
                    <a:solidFill>
                      <a:schemeClr val="accent1">
                        <a:lumMod val="20000"/>
                        <a:lumOff val="80000"/>
                      </a:schemeClr>
                    </a:solidFill>
                  </a:tcPr>
                </a:tc>
                <a:tc hMerge="1">
                  <a:txBody>
                    <a:bodyPr/>
                    <a:lstStyle/>
                    <a:p>
                      <a:endParaRPr lang="en-US"/>
                    </a:p>
                  </a:txBody>
                  <a:tcPr/>
                </a:tc>
                <a:extLst>
                  <a:ext uri="{0D108BD9-81ED-4DB2-BD59-A6C34878D82A}">
                    <a16:rowId xmlns:a16="http://schemas.microsoft.com/office/drawing/2014/main" val="10001"/>
                  </a:ext>
                </a:extLst>
              </a:tr>
              <a:tr h="273700">
                <a:tc>
                  <a:txBody>
                    <a:bodyPr/>
                    <a:lstStyle/>
                    <a:p>
                      <a:pPr marL="0" marR="0" lvl="0" indent="0" algn="l" rtl="0">
                        <a:spcBef>
                          <a:spcPts val="0"/>
                        </a:spcBef>
                        <a:spcAft>
                          <a:spcPts val="0"/>
                        </a:spcAft>
                        <a:buNone/>
                      </a:pPr>
                      <a:r>
                        <a:rPr lang="en-GB" sz="1000" b="1">
                          <a:solidFill>
                            <a:schemeClr val="lt1"/>
                          </a:solidFill>
                        </a:rPr>
                        <a:t>INVESTMENT &amp; THE MULTIPLIER EFFECT</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When there is spare capacity in the economy, increased investment will lead to deeper impacts throughout the economy.  This will cause higher output and increased income which will lead to greater consumption and another increase in AD.  If the </a:t>
                      </a:r>
                      <a:r>
                        <a:rPr lang="en-GB" sz="1000" b="1" i="0" dirty="0">
                          <a:solidFill>
                            <a:schemeClr val="dk1"/>
                          </a:solidFill>
                          <a:latin typeface="Calibri"/>
                          <a:ea typeface="Calibri"/>
                          <a:cs typeface="Calibri"/>
                          <a:sym typeface="Calibri"/>
                        </a:rPr>
                        <a:t>MPC</a:t>
                      </a:r>
                      <a:r>
                        <a:rPr lang="en-GB" sz="1000" b="0" i="0" dirty="0">
                          <a:solidFill>
                            <a:schemeClr val="dk1"/>
                          </a:solidFill>
                          <a:latin typeface="Calibri"/>
                          <a:ea typeface="Calibri"/>
                          <a:cs typeface="Calibri"/>
                          <a:sym typeface="Calibri"/>
                        </a:rPr>
                        <a:t> &amp; therefore the </a:t>
                      </a:r>
                      <a:r>
                        <a:rPr lang="en-GB" sz="1000" b="1" i="0" dirty="0">
                          <a:solidFill>
                            <a:schemeClr val="dk1"/>
                          </a:solidFill>
                          <a:latin typeface="Calibri"/>
                          <a:ea typeface="Calibri"/>
                          <a:cs typeface="Calibri"/>
                          <a:sym typeface="Calibri"/>
                        </a:rPr>
                        <a:t>multiplier </a:t>
                      </a:r>
                      <a:r>
                        <a:rPr lang="en-GB" sz="1000" b="0" i="0" dirty="0">
                          <a:solidFill>
                            <a:schemeClr val="dk1"/>
                          </a:solidFill>
                          <a:latin typeface="Calibri"/>
                          <a:ea typeface="Calibri"/>
                          <a:cs typeface="Calibri"/>
                          <a:sym typeface="Calibri"/>
                        </a:rPr>
                        <a:t>is high, the increase in AD will be even greater.</a:t>
                      </a:r>
                      <a:endParaRPr sz="1000" b="1" i="0" dirty="0">
                        <a:solidFill>
                          <a:schemeClr val="dk1"/>
                        </a:solidFill>
                        <a:latin typeface="Calibri"/>
                        <a:ea typeface="Calibri"/>
                        <a:cs typeface="Calibri"/>
                        <a:sym typeface="Calibri"/>
                      </a:endParaRPr>
                    </a:p>
                  </a:txBody>
                  <a:tcPr marL="91450" marR="91450" marT="45725" marB="45725">
                    <a:solidFill>
                      <a:schemeClr val="bg1">
                        <a:lumMod val="95000"/>
                      </a:schemeClr>
                    </a:solidFill>
                  </a:tcPr>
                </a:tc>
                <a:extLst>
                  <a:ext uri="{0D108BD9-81ED-4DB2-BD59-A6C34878D82A}">
                    <a16:rowId xmlns:a16="http://schemas.microsoft.com/office/drawing/2014/main" val="10002"/>
                  </a:ext>
                </a:extLst>
              </a:tr>
              <a:tr h="226525">
                <a:tc>
                  <a:txBody>
                    <a:bodyPr/>
                    <a:lstStyle/>
                    <a:p>
                      <a:pPr marL="0" marR="0" lvl="0" indent="0" algn="l" rtl="0">
                        <a:spcBef>
                          <a:spcPts val="0"/>
                        </a:spcBef>
                        <a:spcAft>
                          <a:spcPts val="0"/>
                        </a:spcAft>
                        <a:buNone/>
                      </a:pPr>
                      <a:r>
                        <a:rPr lang="en-GB" sz="1000" b="1">
                          <a:solidFill>
                            <a:schemeClr val="lt1"/>
                          </a:solidFill>
                        </a:rPr>
                        <a:t>INVESTMENT &amp; THE LRAS </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Investment in capital goods improves the productive capacity of the economy leading to a higher level of output &amp; lower price level.  A more sustainable level of growth. </a:t>
                      </a:r>
                      <a:endParaRPr sz="1000"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375125">
                <a:tc>
                  <a:txBody>
                    <a:bodyPr/>
                    <a:lstStyle/>
                    <a:p>
                      <a:pPr marL="0" marR="0" lvl="0" indent="0" algn="l" rtl="0">
                        <a:spcBef>
                          <a:spcPts val="0"/>
                        </a:spcBef>
                        <a:spcAft>
                          <a:spcPts val="0"/>
                        </a:spcAft>
                        <a:buNone/>
                      </a:pPr>
                      <a:r>
                        <a:rPr lang="en-GB" sz="1000" b="1">
                          <a:solidFill>
                            <a:schemeClr val="lt1"/>
                          </a:solidFill>
                        </a:rPr>
                        <a:t>EVALUATION</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Investment rises &amp; falls with the business cycle</a:t>
                      </a:r>
                      <a:r>
                        <a:rPr lang="en-GB" sz="1000" b="0" i="0" dirty="0">
                          <a:solidFill>
                            <a:schemeClr val="dk1"/>
                          </a:solidFill>
                          <a:latin typeface="Calibri"/>
                          <a:ea typeface="Calibri"/>
                          <a:cs typeface="Calibri"/>
                          <a:sym typeface="Calibri"/>
                        </a:rPr>
                        <a:t>.  </a:t>
                      </a:r>
                      <a:endParaRPr dirty="0"/>
                    </a:p>
                    <a:p>
                      <a:pPr marL="171450" marR="0" lvl="0" indent="-171450" algn="l" rtl="0">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In the UK investment is only around 15% of AD.  </a:t>
                      </a:r>
                      <a:r>
                        <a:rPr lang="en-GB" sz="1000" b="0" i="0" dirty="0">
                          <a:solidFill>
                            <a:schemeClr val="dk1"/>
                          </a:solidFill>
                          <a:latin typeface="Calibri"/>
                          <a:ea typeface="Calibri"/>
                          <a:cs typeface="Calibri"/>
                          <a:sym typeface="Calibri"/>
                        </a:rPr>
                        <a:t>This partly explains the poor productivity gains seen in the UK in recent times.  This could be improved with subsidies &amp; tax breaks.  </a:t>
                      </a:r>
                      <a:endParaRPr sz="1000" b="1" i="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Investment involves opportunity cost.  </a:t>
                      </a:r>
                      <a:r>
                        <a:rPr lang="en-GB" sz="1000" b="0" i="0" dirty="0">
                          <a:solidFill>
                            <a:schemeClr val="dk1"/>
                          </a:solidFill>
                          <a:latin typeface="Calibri"/>
                          <a:ea typeface="Calibri"/>
                          <a:cs typeface="Calibri"/>
                          <a:sym typeface="Calibri"/>
                        </a:rPr>
                        <a:t>Money spent on investment may means lower dividend payments to shareholders &amp; this may reduce consumption.  Yet, in the longer term the economy may benefit. </a:t>
                      </a:r>
                      <a:endParaRPr sz="1000" b="1" i="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Investment decisions &amp; motives can be questionable.  </a:t>
                      </a:r>
                      <a:r>
                        <a:rPr lang="en-GB" sz="1000" b="0" i="0" dirty="0">
                          <a:solidFill>
                            <a:schemeClr val="dk1"/>
                          </a:solidFill>
                          <a:latin typeface="Calibri"/>
                          <a:ea typeface="Calibri"/>
                          <a:cs typeface="Calibri"/>
                          <a:sym typeface="Calibri"/>
                        </a:rPr>
                        <a:t>For example, HS2 is a highly expensive, highly questionable government infrastructure project.  Private sector investment may be far more efficient. </a:t>
                      </a:r>
                      <a:endParaRPr sz="1000" b="1" i="0" dirty="0">
                        <a:solidFill>
                          <a:schemeClr val="dk1"/>
                        </a:solidFill>
                        <a:latin typeface="Calibri"/>
                        <a:ea typeface="Calibri"/>
                        <a:cs typeface="Calibri"/>
                        <a:sym typeface="Calibri"/>
                      </a:endParaRPr>
                    </a:p>
                  </a:txBody>
                  <a:tcPr marL="91450" marR="91450" marT="45725" marB="45725">
                    <a:solidFill>
                      <a:schemeClr val="bg1">
                        <a:lumMod val="95000"/>
                      </a:schemeClr>
                    </a:solidFill>
                  </a:tcPr>
                </a:tc>
                <a:extLst>
                  <a:ext uri="{0D108BD9-81ED-4DB2-BD59-A6C34878D82A}">
                    <a16:rowId xmlns:a16="http://schemas.microsoft.com/office/drawing/2014/main" val="10004"/>
                  </a:ext>
                </a:extLst>
              </a:tr>
            </a:tbl>
          </a:graphicData>
        </a:graphic>
      </p:graphicFrame>
      <p:pic>
        <p:nvPicPr>
          <p:cNvPr id="97" name="Shape 97"/>
          <p:cNvPicPr preferRelativeResize="0"/>
          <p:nvPr/>
        </p:nvPicPr>
        <p:blipFill rotWithShape="1">
          <a:blip r:embed="rId5">
            <a:alphaModFix/>
          </a:blip>
          <a:srcRect/>
          <a:stretch/>
        </p:blipFill>
        <p:spPr>
          <a:xfrm>
            <a:off x="7035503" y="4830184"/>
            <a:ext cx="5156498" cy="2027816"/>
          </a:xfrm>
          <a:prstGeom prst="rect">
            <a:avLst/>
          </a:prstGeom>
          <a:noFill/>
          <a:ln>
            <a:noFill/>
          </a:ln>
        </p:spPr>
      </p:pic>
      <p:graphicFrame>
        <p:nvGraphicFramePr>
          <p:cNvPr id="98" name="Shape 98"/>
          <p:cNvGraphicFramePr/>
          <p:nvPr/>
        </p:nvGraphicFramePr>
        <p:xfrm>
          <a:off x="53800" y="3901400"/>
          <a:ext cx="6922550" cy="2804200"/>
        </p:xfrm>
        <a:graphic>
          <a:graphicData uri="http://schemas.openxmlformats.org/drawingml/2006/table">
            <a:tbl>
              <a:tblPr firstRow="1" bandRow="1">
                <a:noFill/>
              </a:tblPr>
              <a:tblGrid>
                <a:gridCol w="1291423">
                  <a:extLst>
                    <a:ext uri="{9D8B030D-6E8A-4147-A177-3AD203B41FA5}">
                      <a16:colId xmlns:a16="http://schemas.microsoft.com/office/drawing/2014/main" val="20000"/>
                    </a:ext>
                  </a:extLst>
                </a:gridCol>
                <a:gridCol w="5631127">
                  <a:extLst>
                    <a:ext uri="{9D8B030D-6E8A-4147-A177-3AD203B41FA5}">
                      <a16:colId xmlns:a16="http://schemas.microsoft.com/office/drawing/2014/main" val="20001"/>
                    </a:ext>
                  </a:extLst>
                </a:gridCol>
              </a:tblGrid>
              <a:tr h="187075">
                <a:tc gridSpan="2">
                  <a:txBody>
                    <a:bodyPr/>
                    <a:lstStyle/>
                    <a:p>
                      <a:pPr marL="0" marR="0" lvl="0" indent="0" algn="ctr" rtl="0">
                        <a:spcBef>
                          <a:spcPts val="0"/>
                        </a:spcBef>
                        <a:spcAft>
                          <a:spcPts val="0"/>
                        </a:spcAft>
                        <a:buNone/>
                      </a:pPr>
                      <a:r>
                        <a:rPr lang="en-GB" sz="1000" b="1" dirty="0">
                          <a:solidFill>
                            <a:schemeClr val="bg1"/>
                          </a:solidFill>
                        </a:rPr>
                        <a:t>THE ACCELERATOR EFFECT &amp; INVESTMENT</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27000">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The accelerator effect states that investment levels are related the rate of change of GDP.  Thus, an increase in the rate of economic growth will cause a correspondingly larger increase in the level of investment. But, a fall in the rate of economic growth will cause a fall in investment levels.</a:t>
                      </a:r>
                      <a:endParaRPr sz="1000" dirty="0"/>
                    </a:p>
                  </a:txBody>
                  <a:tcPr marL="91450" marR="91450" marT="45725" marB="45725">
                    <a:solidFill>
                      <a:schemeClr val="accent1">
                        <a:lumMod val="20000"/>
                        <a:lumOff val="80000"/>
                      </a:schemeClr>
                    </a:solidFill>
                  </a:tcPr>
                </a:tc>
                <a:tc hMerge="1">
                  <a:txBody>
                    <a:bodyPr/>
                    <a:lstStyle/>
                    <a:p>
                      <a:endParaRPr lang="en-US"/>
                    </a:p>
                  </a:txBody>
                  <a:tcPr/>
                </a:tc>
                <a:extLst>
                  <a:ext uri="{0D108BD9-81ED-4DB2-BD59-A6C34878D82A}">
                    <a16:rowId xmlns:a16="http://schemas.microsoft.com/office/drawing/2014/main" val="10001"/>
                  </a:ext>
                </a:extLst>
              </a:tr>
              <a:tr h="226525">
                <a:tc>
                  <a:txBody>
                    <a:bodyPr/>
                    <a:lstStyle/>
                    <a:p>
                      <a:pPr marL="0" marR="0" lvl="0" indent="0" algn="l" rtl="0">
                        <a:spcBef>
                          <a:spcPts val="0"/>
                        </a:spcBef>
                        <a:spcAft>
                          <a:spcPts val="0"/>
                        </a:spcAft>
                        <a:buNone/>
                      </a:pPr>
                      <a:r>
                        <a:rPr lang="en-GB" sz="1000" b="1">
                          <a:solidFill>
                            <a:schemeClr val="lt1"/>
                          </a:solidFill>
                        </a:rPr>
                        <a:t>WHY DOES THE ACCELERRATOR EFFECT OCCUR?</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When firms enjoy increases in demand, they may soon reach full capacity.  If they anticipate this demand to continue to increase.  They will need to expand their capacity or productivity they will need to invest.  Businesses can benefit from greater expansion through financial &amp; technological economies of scale.  </a:t>
                      </a:r>
                      <a:endParaRPr sz="1000" b="0" i="0" dirty="0">
                        <a:solidFill>
                          <a:schemeClr val="dk1"/>
                        </a:solidFill>
                        <a:latin typeface="Calibri"/>
                        <a:ea typeface="Calibri"/>
                        <a:cs typeface="Calibri"/>
                        <a:sym typeface="Calibri"/>
                      </a:endParaRPr>
                    </a:p>
                  </a:txBody>
                  <a:tcPr marL="91450" marR="91450" marT="45725" marB="45725">
                    <a:solidFill>
                      <a:schemeClr val="bg1">
                        <a:lumMod val="95000"/>
                      </a:schemeClr>
                    </a:solidFill>
                  </a:tcPr>
                </a:tc>
                <a:extLst>
                  <a:ext uri="{0D108BD9-81ED-4DB2-BD59-A6C34878D82A}">
                    <a16:rowId xmlns:a16="http://schemas.microsoft.com/office/drawing/2014/main" val="10002"/>
                  </a:ext>
                </a:extLst>
              </a:tr>
              <a:tr h="375125">
                <a:tc>
                  <a:txBody>
                    <a:bodyPr/>
                    <a:lstStyle/>
                    <a:p>
                      <a:pPr marL="0" marR="0" lvl="0" indent="0" algn="l" rtl="0">
                        <a:spcBef>
                          <a:spcPts val="0"/>
                        </a:spcBef>
                        <a:spcAft>
                          <a:spcPts val="0"/>
                        </a:spcAft>
                        <a:buNone/>
                      </a:pPr>
                      <a:r>
                        <a:rPr lang="en-GB" sz="1000" b="1">
                          <a:solidFill>
                            <a:schemeClr val="lt1"/>
                          </a:solidFill>
                        </a:rPr>
                        <a:t>OTHER CONSIDERATIONS FOR THE ACCELERATOR EFFECT</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Investment in the UK has slumped despite increasing GDP.</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If GDP falls, or there is a great deal of uncertainty, investment will fall considerably.  </a:t>
                      </a:r>
                      <a:endParaRPr sz="1000" b="0" i="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While GDP may be increasing it could be doing so at a slower rate &amp; this may lead to falling investment.</a:t>
                      </a:r>
                      <a:endParaRPr sz="1000" b="0" i="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Investment decisions also involve a time lag between decision, financing &amp; implementation</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Investment levels will depend upon business confidence which will depend upon the political &amp; economic climate.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Accelerator Coefficient. </a:t>
                      </a:r>
                      <a:r>
                        <a:rPr lang="en-GB" sz="1000" b="0" i="0" dirty="0">
                          <a:solidFill>
                            <a:schemeClr val="dk1"/>
                          </a:solidFill>
                          <a:latin typeface="Calibri"/>
                          <a:ea typeface="Calibri"/>
                          <a:cs typeface="Calibri"/>
                          <a:sym typeface="Calibri"/>
                        </a:rPr>
                        <a:t> Represents the level of induced investment as a proportion of the rise in National income.  Accelerator coefficient = Investment/change in income.</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1095567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Shape 102"/>
        <p:cNvGrpSpPr/>
        <p:nvPr/>
      </p:nvGrpSpPr>
      <p:grpSpPr>
        <a:xfrm>
          <a:off x="0" y="0"/>
          <a:ext cx="0" cy="0"/>
          <a:chOff x="0" y="0"/>
          <a:chExt cx="0" cy="0"/>
        </a:xfrm>
      </p:grpSpPr>
      <p:graphicFrame>
        <p:nvGraphicFramePr>
          <p:cNvPr id="103" name="Shape 103"/>
          <p:cNvGraphicFramePr/>
          <p:nvPr/>
        </p:nvGraphicFramePr>
        <p:xfrm>
          <a:off x="86062" y="63613"/>
          <a:ext cx="6525752" cy="6510250"/>
        </p:xfrm>
        <a:graphic>
          <a:graphicData uri="http://schemas.openxmlformats.org/drawingml/2006/table">
            <a:tbl>
              <a:tblPr firstRow="1" bandRow="1">
                <a:noFill/>
              </a:tblPr>
              <a:tblGrid>
                <a:gridCol w="1351676">
                  <a:extLst>
                    <a:ext uri="{9D8B030D-6E8A-4147-A177-3AD203B41FA5}">
                      <a16:colId xmlns:a16="http://schemas.microsoft.com/office/drawing/2014/main" val="20000"/>
                    </a:ext>
                  </a:extLst>
                </a:gridCol>
                <a:gridCol w="5174076">
                  <a:extLst>
                    <a:ext uri="{9D8B030D-6E8A-4147-A177-3AD203B41FA5}">
                      <a16:colId xmlns:a16="http://schemas.microsoft.com/office/drawing/2014/main" val="20001"/>
                    </a:ext>
                  </a:extLst>
                </a:gridCol>
              </a:tblGrid>
              <a:tr h="187075">
                <a:tc gridSpan="2">
                  <a:txBody>
                    <a:bodyPr/>
                    <a:lstStyle/>
                    <a:p>
                      <a:pPr marL="0" marR="0" lvl="0" indent="0" algn="ctr" rtl="0">
                        <a:spcBef>
                          <a:spcPts val="0"/>
                        </a:spcBef>
                        <a:spcAft>
                          <a:spcPts val="0"/>
                        </a:spcAft>
                        <a:buNone/>
                      </a:pPr>
                      <a:r>
                        <a:rPr lang="en-GB" sz="1000" b="1" dirty="0">
                          <a:solidFill>
                            <a:schemeClr val="bg1"/>
                          </a:solidFill>
                        </a:rPr>
                        <a:t>AGGREGATE DEMAND: GOVERNMENT EXPENDITURE</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27000">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An increase in government expenditure can increase national output. </a:t>
                      </a:r>
                      <a:endParaRPr sz="1000" dirty="0"/>
                    </a:p>
                  </a:txBody>
                  <a:tcPr marL="91450" marR="91450" marT="45725" marB="45725">
                    <a:solidFill>
                      <a:schemeClr val="bg1">
                        <a:lumMod val="95000"/>
                      </a:schemeClr>
                    </a:solidFill>
                  </a:tcPr>
                </a:tc>
                <a:tc hMerge="1">
                  <a:txBody>
                    <a:bodyPr/>
                    <a:lstStyle/>
                    <a:p>
                      <a:endParaRPr lang="en-US"/>
                    </a:p>
                  </a:txBody>
                  <a:tcPr/>
                </a:tc>
                <a:extLst>
                  <a:ext uri="{0D108BD9-81ED-4DB2-BD59-A6C34878D82A}">
                    <a16:rowId xmlns:a16="http://schemas.microsoft.com/office/drawing/2014/main" val="10001"/>
                  </a:ext>
                </a:extLst>
              </a:tr>
              <a:tr h="226525">
                <a:tc>
                  <a:txBody>
                    <a:bodyPr/>
                    <a:lstStyle/>
                    <a:p>
                      <a:pPr marL="0" marR="0" lvl="0" indent="0" algn="l" rtl="0">
                        <a:spcBef>
                          <a:spcPts val="0"/>
                        </a:spcBef>
                        <a:spcAft>
                          <a:spcPts val="0"/>
                        </a:spcAft>
                        <a:buNone/>
                      </a:pPr>
                      <a:r>
                        <a:rPr lang="en-GB" sz="1000" b="1">
                          <a:solidFill>
                            <a:schemeClr val="lt1"/>
                          </a:solidFill>
                        </a:rPr>
                        <a:t>CATEGORIES OF GOVERNMENT EXPENDITURE</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Current expenditure – expenditure on goods &amp; services to directly satisfy individual or collective needs.</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Capital expenditure – Government spending to generate future benefits through infrastructure investment &amp; research spending </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Transfer payments – This represents transfers on money through welfare &amp; pension payments.</a:t>
                      </a:r>
                      <a:endParaRPr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2"/>
                  </a:ext>
                </a:extLst>
              </a:tr>
              <a:tr h="226525">
                <a:tc>
                  <a:txBody>
                    <a:bodyPr/>
                    <a:lstStyle/>
                    <a:p>
                      <a:pPr marL="0" marR="0" lvl="0" indent="0" algn="l" rtl="0">
                        <a:spcBef>
                          <a:spcPts val="0"/>
                        </a:spcBef>
                        <a:spcAft>
                          <a:spcPts val="0"/>
                        </a:spcAft>
                        <a:buNone/>
                      </a:pPr>
                      <a:r>
                        <a:rPr lang="en-GB" sz="1000" b="1">
                          <a:solidFill>
                            <a:schemeClr val="lt1"/>
                          </a:solidFill>
                        </a:rPr>
                        <a:t>REASONS FOR GOVERNMENT EXPENDITURE</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To correct market failure through missing markets in public &amp; merit goods</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To implement supply side policies which potentially improve the long term productivity of an economy</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To inject money into the macro economy to increase AD. </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To correct market failures through negative externalities.</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To subsidise the agriculture industry which is subjected to volatile prices</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To redistribute income more equally. </a:t>
                      </a:r>
                      <a:endParaRPr sz="1000" b="0" i="0" dirty="0">
                        <a:solidFill>
                          <a:schemeClr val="dk1"/>
                        </a:solidFill>
                        <a:latin typeface="Calibri"/>
                        <a:ea typeface="Calibri"/>
                        <a:cs typeface="Calibri"/>
                        <a:sym typeface="Calibri"/>
                      </a:endParaRPr>
                    </a:p>
                  </a:txBody>
                  <a:tcPr marL="91450" marR="91450" marT="45725" marB="45725">
                    <a:solidFill>
                      <a:schemeClr val="bg1">
                        <a:lumMod val="95000"/>
                      </a:schemeClr>
                    </a:solidFill>
                  </a:tcPr>
                </a:tc>
                <a:extLst>
                  <a:ext uri="{0D108BD9-81ED-4DB2-BD59-A6C34878D82A}">
                    <a16:rowId xmlns:a16="http://schemas.microsoft.com/office/drawing/2014/main" val="10003"/>
                  </a:ext>
                </a:extLst>
              </a:tr>
              <a:tr h="375125">
                <a:tc>
                  <a:txBody>
                    <a:bodyPr/>
                    <a:lstStyle/>
                    <a:p>
                      <a:pPr marL="0" marR="0" lvl="0" indent="0" algn="l" rtl="0">
                        <a:spcBef>
                          <a:spcPts val="0"/>
                        </a:spcBef>
                        <a:spcAft>
                          <a:spcPts val="0"/>
                        </a:spcAft>
                        <a:buNone/>
                      </a:pPr>
                      <a:r>
                        <a:rPr lang="en-GB" sz="1000" b="1" dirty="0">
                          <a:solidFill>
                            <a:schemeClr val="lt1"/>
                          </a:solidFill>
                        </a:rPr>
                        <a:t>GOVERNMENT EXPENDITURE &amp; THE MULTIPLIER</a:t>
                      </a:r>
                      <a:endParaRPr sz="1000" b="1" dirty="0">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The fiscal multiplier occurs when an increase in an injection generates a far greater increase in government economic output.  </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The greater the multiplier, the greater the final increase in output will be &amp; vice versa.</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This means fiscal expenditure will be most effective when the economy has a high multiplier. </a:t>
                      </a:r>
                      <a:endParaRPr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4"/>
                  </a:ext>
                </a:extLst>
              </a:tr>
              <a:tr h="375125">
                <a:tc>
                  <a:txBody>
                    <a:bodyPr/>
                    <a:lstStyle/>
                    <a:p>
                      <a:pPr marL="0" marR="0" lvl="0" indent="0" algn="l" rtl="0">
                        <a:spcBef>
                          <a:spcPts val="0"/>
                        </a:spcBef>
                        <a:spcAft>
                          <a:spcPts val="0"/>
                        </a:spcAft>
                        <a:buNone/>
                      </a:pPr>
                      <a:r>
                        <a:rPr lang="en-GB" sz="1000" b="1">
                          <a:solidFill>
                            <a:schemeClr val="lt1"/>
                          </a:solidFill>
                        </a:rPr>
                        <a:t>FISCAL REVENUES</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i="0">
                          <a:solidFill>
                            <a:schemeClr val="dk1"/>
                          </a:solidFill>
                          <a:latin typeface="Calibri"/>
                          <a:ea typeface="Calibri"/>
                          <a:cs typeface="Calibri"/>
                          <a:sym typeface="Calibri"/>
                        </a:rPr>
                        <a:t>The government receives income through taxation.  This includes direct taxation placed on income &amp; company profits together with indirect taxation placed on goods and services e.g. Road tax, VAT, fuel duty &amp; sin taxes. </a:t>
                      </a:r>
                      <a:endParaRPr sz="10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5"/>
                  </a:ext>
                </a:extLst>
              </a:tr>
              <a:tr h="292250">
                <a:tc>
                  <a:txBody>
                    <a:bodyPr/>
                    <a:lstStyle/>
                    <a:p>
                      <a:pPr marL="0" marR="0" lvl="0" indent="0" algn="l" rtl="0">
                        <a:spcBef>
                          <a:spcPts val="0"/>
                        </a:spcBef>
                        <a:spcAft>
                          <a:spcPts val="0"/>
                        </a:spcAft>
                        <a:buNone/>
                      </a:pPr>
                      <a:r>
                        <a:rPr lang="en-GB" sz="1000" b="1">
                          <a:solidFill>
                            <a:schemeClr val="lt1"/>
                          </a:solidFill>
                        </a:rPr>
                        <a:t>THE FISCAL BUDGET</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Tax revenue – Government expenditure</a:t>
                      </a:r>
                      <a:endParaRPr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6"/>
                  </a:ext>
                </a:extLst>
              </a:tr>
              <a:tr h="292250">
                <a:tc>
                  <a:txBody>
                    <a:bodyPr/>
                    <a:lstStyle/>
                    <a:p>
                      <a:pPr marL="0" marR="0" lvl="0" indent="0" algn="l" rtl="0">
                        <a:spcBef>
                          <a:spcPts val="0"/>
                        </a:spcBef>
                        <a:spcAft>
                          <a:spcPts val="0"/>
                        </a:spcAft>
                        <a:buNone/>
                      </a:pPr>
                      <a:r>
                        <a:rPr lang="en-GB" sz="1000" b="1">
                          <a:solidFill>
                            <a:schemeClr val="lt1"/>
                          </a:solidFill>
                        </a:rPr>
                        <a:t>CROWDING IN &amp; OUT</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Monetarists</a:t>
                      </a:r>
                      <a:r>
                        <a:rPr lang="en-GB" sz="1000" b="0" i="0" dirty="0">
                          <a:solidFill>
                            <a:schemeClr val="dk1"/>
                          </a:solidFill>
                          <a:latin typeface="Calibri"/>
                          <a:ea typeface="Calibri"/>
                          <a:cs typeface="Calibri"/>
                          <a:sym typeface="Calibri"/>
                        </a:rPr>
                        <a:t> believe the fiscal multiplier will be limited by the crowding out effect.  E.g. Higher government spending will increase the cost of borrowing through higher bond yields, this will lead to higher borrowing costs for private firms &amp; a decline in private sector investment.  Thus AD may fail to increase at all.</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But </a:t>
                      </a:r>
                      <a:r>
                        <a:rPr lang="en-GB" sz="1000" b="1" i="0" dirty="0">
                          <a:solidFill>
                            <a:schemeClr val="dk1"/>
                          </a:solidFill>
                          <a:latin typeface="Calibri"/>
                          <a:ea typeface="Calibri"/>
                          <a:cs typeface="Calibri"/>
                          <a:sym typeface="Calibri"/>
                        </a:rPr>
                        <a:t>Keynesians</a:t>
                      </a:r>
                      <a:r>
                        <a:rPr lang="en-GB" sz="1000" b="0" i="0" dirty="0">
                          <a:solidFill>
                            <a:schemeClr val="dk1"/>
                          </a:solidFill>
                          <a:latin typeface="Calibri"/>
                          <a:ea typeface="Calibri"/>
                          <a:cs typeface="Calibri"/>
                          <a:sym typeface="Calibri"/>
                        </a:rPr>
                        <a:t> argue that the private sector typically has a surplus of non-productive savings, thus there will be a positive multiplier effect. </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Crowding in occurs where a reduction in government spending reduces bond yields &amp; borrowing costs prompting private sector investment.</a:t>
                      </a:r>
                      <a:endParaRPr sz="1000" b="0" i="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7"/>
                  </a:ext>
                </a:extLst>
              </a:tr>
              <a:tr h="375125">
                <a:tc>
                  <a:txBody>
                    <a:bodyPr/>
                    <a:lstStyle/>
                    <a:p>
                      <a:pPr marL="0" marR="0" lvl="0" indent="0" algn="l" rtl="0">
                        <a:spcBef>
                          <a:spcPts val="0"/>
                        </a:spcBef>
                        <a:spcAft>
                          <a:spcPts val="0"/>
                        </a:spcAft>
                        <a:buNone/>
                      </a:pPr>
                      <a:r>
                        <a:rPr lang="en-GB" sz="1000" b="1">
                          <a:solidFill>
                            <a:schemeClr val="lt1"/>
                          </a:solidFill>
                        </a:rPr>
                        <a:t>EVALUATION </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How high is the MPC and therefore the multiplier? Thus how effective will expenditure be?</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Will government spending crowd out the private sector?</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Will capital expenditure be effective in raising the productive capacity of the economy?</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What impact will this spending have on the fiscal deficit? &amp; therefore borrowing costs.</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Will fiscal austerity “crowd in” private sector investment?</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What are the potential time lags of taxation &amp; expenditure – velocity of circulation?</a:t>
                      </a:r>
                      <a:endParaRPr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8"/>
                  </a:ext>
                </a:extLst>
              </a:tr>
            </a:tbl>
          </a:graphicData>
        </a:graphic>
      </p:graphicFrame>
      <p:pic>
        <p:nvPicPr>
          <p:cNvPr id="104" name="Shape 104"/>
          <p:cNvPicPr preferRelativeResize="0"/>
          <p:nvPr/>
        </p:nvPicPr>
        <p:blipFill rotWithShape="1">
          <a:blip r:embed="rId3">
            <a:alphaModFix/>
          </a:blip>
          <a:srcRect/>
          <a:stretch/>
        </p:blipFill>
        <p:spPr>
          <a:xfrm>
            <a:off x="6673362" y="60922"/>
            <a:ext cx="5396717" cy="3656479"/>
          </a:xfrm>
          <a:prstGeom prst="rect">
            <a:avLst/>
          </a:prstGeom>
          <a:noFill/>
          <a:ln>
            <a:noFill/>
          </a:ln>
        </p:spPr>
      </p:pic>
      <p:pic>
        <p:nvPicPr>
          <p:cNvPr id="105" name="Shape 105"/>
          <p:cNvPicPr preferRelativeResize="0"/>
          <p:nvPr/>
        </p:nvPicPr>
        <p:blipFill rotWithShape="1">
          <a:blip r:embed="rId4">
            <a:alphaModFix/>
          </a:blip>
          <a:srcRect/>
          <a:stretch/>
        </p:blipFill>
        <p:spPr>
          <a:xfrm>
            <a:off x="6673362" y="3894268"/>
            <a:ext cx="5396717" cy="2783595"/>
          </a:xfrm>
          <a:prstGeom prst="rect">
            <a:avLst/>
          </a:prstGeom>
          <a:noFill/>
          <a:ln>
            <a:noFill/>
          </a:ln>
        </p:spPr>
      </p:pic>
    </p:spTree>
    <p:extLst>
      <p:ext uri="{BB962C8B-B14F-4D97-AF65-F5344CB8AC3E}">
        <p14:creationId xmlns:p14="http://schemas.microsoft.com/office/powerpoint/2010/main" val="28212322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Shape 109"/>
        <p:cNvGrpSpPr/>
        <p:nvPr/>
      </p:nvGrpSpPr>
      <p:grpSpPr>
        <a:xfrm>
          <a:off x="0" y="0"/>
          <a:ext cx="0" cy="0"/>
          <a:chOff x="0" y="0"/>
          <a:chExt cx="0" cy="0"/>
        </a:xfrm>
      </p:grpSpPr>
      <p:graphicFrame>
        <p:nvGraphicFramePr>
          <p:cNvPr id="110" name="Shape 110"/>
          <p:cNvGraphicFramePr/>
          <p:nvPr/>
        </p:nvGraphicFramePr>
        <p:xfrm>
          <a:off x="86061" y="32271"/>
          <a:ext cx="7381075" cy="3444300"/>
        </p:xfrm>
        <a:graphic>
          <a:graphicData uri="http://schemas.openxmlformats.org/drawingml/2006/table">
            <a:tbl>
              <a:tblPr firstRow="1" bandRow="1">
                <a:noFill/>
              </a:tblPr>
              <a:tblGrid>
                <a:gridCol w="1259000">
                  <a:extLst>
                    <a:ext uri="{9D8B030D-6E8A-4147-A177-3AD203B41FA5}">
                      <a16:colId xmlns:a16="http://schemas.microsoft.com/office/drawing/2014/main" val="20000"/>
                    </a:ext>
                  </a:extLst>
                </a:gridCol>
                <a:gridCol w="6122075">
                  <a:extLst>
                    <a:ext uri="{9D8B030D-6E8A-4147-A177-3AD203B41FA5}">
                      <a16:colId xmlns:a16="http://schemas.microsoft.com/office/drawing/2014/main" val="20001"/>
                    </a:ext>
                  </a:extLst>
                </a:gridCol>
              </a:tblGrid>
              <a:tr h="187075">
                <a:tc gridSpan="2">
                  <a:txBody>
                    <a:bodyPr/>
                    <a:lstStyle/>
                    <a:p>
                      <a:pPr marL="0" marR="0" lvl="0" indent="0" algn="ctr" rtl="0">
                        <a:spcBef>
                          <a:spcPts val="0"/>
                        </a:spcBef>
                        <a:spcAft>
                          <a:spcPts val="0"/>
                        </a:spcAft>
                        <a:buNone/>
                      </a:pPr>
                      <a:r>
                        <a:rPr lang="en-GB" sz="1000" b="1" dirty="0">
                          <a:solidFill>
                            <a:schemeClr val="bg1"/>
                          </a:solidFill>
                        </a:rPr>
                        <a:t>AGGREGATE DEMAND: NET EXPORTS</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27000">
                <a:tc gridSpan="2">
                  <a:txBody>
                    <a:bodyPr/>
                    <a:lstStyle/>
                    <a:p>
                      <a:pPr marL="0" marR="0" lvl="0" indent="0" algn="l" rtl="0">
                        <a:spcBef>
                          <a:spcPts val="0"/>
                        </a:spcBef>
                        <a:spcAft>
                          <a:spcPts val="0"/>
                        </a:spcAft>
                        <a:buNone/>
                      </a:pPr>
                      <a:r>
                        <a:rPr lang="en-GB" sz="1000" dirty="0"/>
                        <a:t>The net trade balance measures the total value of exported goods &amp; services minus the total value of imported products &amp; services. </a:t>
                      </a:r>
                      <a:endParaRPr sz="1000" dirty="0"/>
                    </a:p>
                  </a:txBody>
                  <a:tcPr marL="91450" marR="91450" marT="45725" marB="45725">
                    <a:solidFill>
                      <a:schemeClr val="accent1">
                        <a:lumMod val="20000"/>
                        <a:lumOff val="80000"/>
                      </a:schemeClr>
                    </a:solidFill>
                  </a:tcPr>
                </a:tc>
                <a:tc hMerge="1">
                  <a:txBody>
                    <a:bodyPr/>
                    <a:lstStyle/>
                    <a:p>
                      <a:endParaRPr lang="en-US"/>
                    </a:p>
                  </a:txBody>
                  <a:tcPr/>
                </a:tc>
                <a:extLst>
                  <a:ext uri="{0D108BD9-81ED-4DB2-BD59-A6C34878D82A}">
                    <a16:rowId xmlns:a16="http://schemas.microsoft.com/office/drawing/2014/main" val="10001"/>
                  </a:ext>
                </a:extLst>
              </a:tr>
              <a:tr h="127000">
                <a:tc>
                  <a:txBody>
                    <a:bodyPr/>
                    <a:lstStyle/>
                    <a:p>
                      <a:pPr marL="0" marR="0" lvl="0" indent="0" algn="l" rtl="0">
                        <a:spcBef>
                          <a:spcPts val="0"/>
                        </a:spcBef>
                        <a:spcAft>
                          <a:spcPts val="0"/>
                        </a:spcAft>
                        <a:buNone/>
                      </a:pPr>
                      <a:r>
                        <a:rPr lang="en-GB" sz="1000" b="1">
                          <a:solidFill>
                            <a:schemeClr val="lt1"/>
                          </a:solidFill>
                        </a:rPr>
                        <a:t>TRADE SURPLUS &amp; DEFICIT</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A trade surplus means that X&gt;M – therefore aggregate demand (AD) will increase.</a:t>
                      </a:r>
                      <a:endParaRPr dirty="0"/>
                    </a:p>
                    <a:p>
                      <a:pPr marL="0" marR="0" lvl="0" indent="0" algn="l" rtl="0">
                        <a:spcBef>
                          <a:spcPts val="0"/>
                        </a:spcBef>
                        <a:spcAft>
                          <a:spcPts val="0"/>
                        </a:spcAft>
                        <a:buNone/>
                      </a:pPr>
                      <a:r>
                        <a:rPr lang="en-GB" sz="1000" dirty="0"/>
                        <a:t>A trade deficit means that M&gt;X – therefore AD will fall.   Thus, there is a net leakage from the circular flow of income.</a:t>
                      </a:r>
                      <a:endParaRPr dirty="0"/>
                    </a:p>
                    <a:p>
                      <a:pPr marL="0" marR="0" lvl="0" indent="0" algn="l" rtl="0">
                        <a:spcBef>
                          <a:spcPts val="0"/>
                        </a:spcBef>
                        <a:spcAft>
                          <a:spcPts val="0"/>
                        </a:spcAft>
                        <a:buNone/>
                      </a:pPr>
                      <a:r>
                        <a:rPr lang="en-GB" sz="1000" dirty="0"/>
                        <a:t>If X=M, then the trade balance is zero, external trade will have a neutral effect on AD.</a:t>
                      </a:r>
                      <a:endParaRPr dirty="0"/>
                    </a:p>
                  </a:txBody>
                  <a:tcPr marL="91450" marR="91450" marT="45725" marB="45725">
                    <a:solidFill>
                      <a:schemeClr val="bg1">
                        <a:lumMod val="95000"/>
                      </a:schemeClr>
                    </a:solidFill>
                  </a:tcPr>
                </a:tc>
                <a:extLst>
                  <a:ext uri="{0D108BD9-81ED-4DB2-BD59-A6C34878D82A}">
                    <a16:rowId xmlns:a16="http://schemas.microsoft.com/office/drawing/2014/main" val="10002"/>
                  </a:ext>
                </a:extLst>
              </a:tr>
              <a:tr h="226525">
                <a:tc>
                  <a:txBody>
                    <a:bodyPr/>
                    <a:lstStyle/>
                    <a:p>
                      <a:pPr marL="0" marR="0" lvl="0" indent="0" algn="l" rtl="0">
                        <a:spcBef>
                          <a:spcPts val="0"/>
                        </a:spcBef>
                        <a:spcAft>
                          <a:spcPts val="0"/>
                        </a:spcAft>
                        <a:buNone/>
                      </a:pPr>
                      <a:r>
                        <a:rPr lang="en-GB" sz="1000" b="1">
                          <a:solidFill>
                            <a:schemeClr val="lt1"/>
                          </a:solidFill>
                        </a:rPr>
                        <a:t>INCREASE EXPORTS TO IMPROVE TRADE BALANCE</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Make the UK economy more competitive. E.g. an increase in labour productivity or better university &amp; private sector links may improve innovation &amp; improve UK export competitiveness. (Supply side policies).</a:t>
                      </a:r>
                      <a:endParaRPr sz="1000" dirty="0"/>
                    </a:p>
                    <a:p>
                      <a:pPr marL="171450" marR="0" lvl="0" indent="-171450" algn="l" rtl="0">
                        <a:spcBef>
                          <a:spcPts val="0"/>
                        </a:spcBef>
                        <a:spcAft>
                          <a:spcPts val="0"/>
                        </a:spcAft>
                        <a:buClr>
                          <a:schemeClr val="dk1"/>
                        </a:buClr>
                        <a:buSzPts val="1000"/>
                        <a:buFont typeface="Arial"/>
                        <a:buChar char="•"/>
                      </a:pPr>
                      <a:r>
                        <a:rPr lang="en-GB" sz="1000" dirty="0"/>
                        <a:t>Increased economic growth in other countries, may lead to higher demand.</a:t>
                      </a:r>
                      <a:endParaRPr dirty="0"/>
                    </a:p>
                    <a:p>
                      <a:pPr marL="171450" marR="0" lvl="0" indent="-171450" algn="l" rtl="0">
                        <a:spcBef>
                          <a:spcPts val="0"/>
                        </a:spcBef>
                        <a:spcAft>
                          <a:spcPts val="0"/>
                        </a:spcAft>
                        <a:buClr>
                          <a:schemeClr val="dk1"/>
                        </a:buClr>
                        <a:buSzPts val="1000"/>
                        <a:buFont typeface="Arial"/>
                        <a:buChar char="•"/>
                      </a:pPr>
                      <a:r>
                        <a:rPr lang="en-GB" sz="1000" dirty="0"/>
                        <a:t>Lower value of Sterling, this makes exports cheaper</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226525">
                <a:tc>
                  <a:txBody>
                    <a:bodyPr/>
                    <a:lstStyle/>
                    <a:p>
                      <a:pPr marL="0" marR="0" lvl="0" indent="0" algn="l" rtl="0">
                        <a:spcBef>
                          <a:spcPts val="0"/>
                        </a:spcBef>
                        <a:spcAft>
                          <a:spcPts val="0"/>
                        </a:spcAft>
                        <a:buNone/>
                      </a:pPr>
                      <a:r>
                        <a:rPr lang="en-GB" sz="1000" b="1">
                          <a:solidFill>
                            <a:schemeClr val="lt1"/>
                          </a:solidFill>
                        </a:rPr>
                        <a:t>DECREASE IMPORTS TO IMPROVE TRADE BALANCE</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Make the UK more competitive, this makes goods from other countries appear less competitive.</a:t>
                      </a:r>
                      <a:endParaRPr dirty="0"/>
                    </a:p>
                    <a:p>
                      <a:pPr marL="171450" marR="0" lvl="0" indent="-171450" algn="l" rtl="0">
                        <a:spcBef>
                          <a:spcPts val="0"/>
                        </a:spcBef>
                        <a:spcAft>
                          <a:spcPts val="0"/>
                        </a:spcAft>
                        <a:buClr>
                          <a:schemeClr val="dk1"/>
                        </a:buClr>
                        <a:buSzPts val="1000"/>
                        <a:buFont typeface="Arial"/>
                        <a:buChar char="•"/>
                      </a:pPr>
                      <a:r>
                        <a:rPr lang="en-GB" sz="1000" dirty="0"/>
                        <a:t>Lower value of Sterling, this makes imports more expensive (Expenditure switching policies)</a:t>
                      </a:r>
                      <a:endParaRPr sz="1000" dirty="0"/>
                    </a:p>
                    <a:p>
                      <a:pPr marL="171450" marR="0" lvl="0" indent="-171450" algn="l" rtl="0">
                        <a:spcBef>
                          <a:spcPts val="0"/>
                        </a:spcBef>
                        <a:spcAft>
                          <a:spcPts val="0"/>
                        </a:spcAft>
                        <a:buClr>
                          <a:schemeClr val="dk1"/>
                        </a:buClr>
                        <a:buSzPts val="1000"/>
                        <a:buFont typeface="Arial"/>
                        <a:buChar char="•"/>
                      </a:pPr>
                      <a:r>
                        <a:rPr lang="en-GB" sz="1000" dirty="0"/>
                        <a:t>By undertaking contractionary monetary &amp; fiscal policy to lower GDP, therefore consumers will have less money to spend. (Expenditure reducing policies).</a:t>
                      </a:r>
                      <a:endParaRPr dirty="0"/>
                    </a:p>
                  </a:txBody>
                  <a:tcPr marL="91450" marR="91450" marT="45725" marB="45725">
                    <a:solidFill>
                      <a:schemeClr val="bg1">
                        <a:lumMod val="95000"/>
                      </a:schemeClr>
                    </a:solidFill>
                  </a:tcPr>
                </a:tc>
                <a:extLst>
                  <a:ext uri="{0D108BD9-81ED-4DB2-BD59-A6C34878D82A}">
                    <a16:rowId xmlns:a16="http://schemas.microsoft.com/office/drawing/2014/main" val="10004"/>
                  </a:ext>
                </a:extLst>
              </a:tr>
              <a:tr h="226525">
                <a:tc>
                  <a:txBody>
                    <a:bodyPr/>
                    <a:lstStyle/>
                    <a:p>
                      <a:pPr marL="0" marR="0" lvl="0" indent="0" algn="l" rtl="0">
                        <a:spcBef>
                          <a:spcPts val="0"/>
                        </a:spcBef>
                        <a:spcAft>
                          <a:spcPts val="0"/>
                        </a:spcAft>
                        <a:buNone/>
                      </a:pPr>
                      <a:r>
                        <a:rPr lang="en-GB" sz="1000" b="1">
                          <a:solidFill>
                            <a:schemeClr val="lt1"/>
                          </a:solidFill>
                        </a:rPr>
                        <a:t>EVALUATION</a:t>
                      </a:r>
                      <a:endParaRPr sz="1000" b="1">
                        <a:solidFill>
                          <a:schemeClr val="lt1"/>
                        </a:solidFill>
                      </a:endParaRPr>
                    </a:p>
                  </a:txBody>
                  <a:tcPr marL="91450" marR="91450" marT="45725" marB="45725">
                    <a:solidFill>
                      <a:schemeClr val="dk1"/>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How policies may conflict with other MACROECONOMIC OBJECTIVES –which objectives are of greatest importance?</a:t>
                      </a:r>
                      <a:endParaRPr sz="1000" b="0" i="0" dirty="0">
                        <a:solidFill>
                          <a:schemeClr val="dk1"/>
                        </a:solidFill>
                        <a:latin typeface="Calibri"/>
                        <a:ea typeface="Calibri"/>
                        <a:cs typeface="Calibri"/>
                        <a:sym typeface="Calibri"/>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J-CURVE, LERNER MARSHALL &amp; TIME LAGS </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TIME LAGS of SUPPLY SIDE POLICIES–won’t help avoid an impending crisis. </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Does the TRADE BALANCE really matter? What’s the CAUSE? Are they just investing in capital goods?</a:t>
                      </a:r>
                      <a:endParaRPr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5"/>
                  </a:ext>
                </a:extLst>
              </a:tr>
            </a:tbl>
          </a:graphicData>
        </a:graphic>
      </p:graphicFrame>
      <p:pic>
        <p:nvPicPr>
          <p:cNvPr id="111" name="Shape 111"/>
          <p:cNvPicPr preferRelativeResize="0"/>
          <p:nvPr/>
        </p:nvPicPr>
        <p:blipFill rotWithShape="1">
          <a:blip r:embed="rId3">
            <a:alphaModFix/>
          </a:blip>
          <a:srcRect/>
          <a:stretch/>
        </p:blipFill>
        <p:spPr>
          <a:xfrm>
            <a:off x="7467153" y="1"/>
            <a:ext cx="4647179" cy="3515798"/>
          </a:xfrm>
          <a:prstGeom prst="rect">
            <a:avLst/>
          </a:prstGeom>
          <a:noFill/>
          <a:ln>
            <a:noFill/>
          </a:ln>
        </p:spPr>
      </p:pic>
      <p:pic>
        <p:nvPicPr>
          <p:cNvPr id="112" name="Shape 112"/>
          <p:cNvPicPr preferRelativeResize="0"/>
          <p:nvPr/>
        </p:nvPicPr>
        <p:blipFill rotWithShape="1">
          <a:blip r:embed="rId4">
            <a:alphaModFix/>
          </a:blip>
          <a:srcRect/>
          <a:stretch/>
        </p:blipFill>
        <p:spPr>
          <a:xfrm>
            <a:off x="7467153" y="3515799"/>
            <a:ext cx="4613685" cy="3342202"/>
          </a:xfrm>
          <a:prstGeom prst="rect">
            <a:avLst/>
          </a:prstGeom>
          <a:noFill/>
          <a:ln>
            <a:noFill/>
          </a:ln>
        </p:spPr>
      </p:pic>
    </p:spTree>
    <p:extLst>
      <p:ext uri="{BB962C8B-B14F-4D97-AF65-F5344CB8AC3E}">
        <p14:creationId xmlns:p14="http://schemas.microsoft.com/office/powerpoint/2010/main" val="33077822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Shape 117"/>
        <p:cNvGrpSpPr/>
        <p:nvPr/>
      </p:nvGrpSpPr>
      <p:grpSpPr>
        <a:xfrm>
          <a:off x="0" y="0"/>
          <a:ext cx="0" cy="0"/>
          <a:chOff x="0" y="0"/>
          <a:chExt cx="0" cy="0"/>
        </a:xfrm>
      </p:grpSpPr>
      <p:graphicFrame>
        <p:nvGraphicFramePr>
          <p:cNvPr id="118" name="Shape 118"/>
          <p:cNvGraphicFramePr/>
          <p:nvPr/>
        </p:nvGraphicFramePr>
        <p:xfrm>
          <a:off x="86060" y="75304"/>
          <a:ext cx="7153850" cy="4907350"/>
        </p:xfrm>
        <a:graphic>
          <a:graphicData uri="http://schemas.openxmlformats.org/drawingml/2006/table">
            <a:tbl>
              <a:tblPr firstRow="1" bandRow="1">
                <a:noFill/>
              </a:tblPr>
              <a:tblGrid>
                <a:gridCol w="1636900">
                  <a:extLst>
                    <a:ext uri="{9D8B030D-6E8A-4147-A177-3AD203B41FA5}">
                      <a16:colId xmlns:a16="http://schemas.microsoft.com/office/drawing/2014/main" val="20000"/>
                    </a:ext>
                  </a:extLst>
                </a:gridCol>
                <a:gridCol w="5516950">
                  <a:extLst>
                    <a:ext uri="{9D8B030D-6E8A-4147-A177-3AD203B41FA5}">
                      <a16:colId xmlns:a16="http://schemas.microsoft.com/office/drawing/2014/main" val="20001"/>
                    </a:ext>
                  </a:extLst>
                </a:gridCol>
              </a:tblGrid>
              <a:tr h="187075">
                <a:tc gridSpan="2">
                  <a:txBody>
                    <a:bodyPr/>
                    <a:lstStyle/>
                    <a:p>
                      <a:pPr marL="0" marR="0" lvl="0" indent="0" algn="ctr" rtl="0">
                        <a:spcBef>
                          <a:spcPts val="0"/>
                        </a:spcBef>
                        <a:spcAft>
                          <a:spcPts val="0"/>
                        </a:spcAft>
                        <a:buNone/>
                      </a:pPr>
                      <a:r>
                        <a:rPr lang="en-GB" sz="1000" b="1" dirty="0">
                          <a:solidFill>
                            <a:schemeClr val="bg1"/>
                          </a:solidFill>
                        </a:rPr>
                        <a:t>3.2.2.5</a:t>
                      </a:r>
                      <a:r>
                        <a:rPr lang="en-GB" sz="1000" b="1" baseline="0" dirty="0">
                          <a:solidFill>
                            <a:schemeClr val="bg1"/>
                          </a:solidFill>
                        </a:rPr>
                        <a:t> DETERMINANTS OF SRAS.  3.2.2.6. </a:t>
                      </a:r>
                      <a:r>
                        <a:rPr lang="en-GB" sz="1000" b="1" dirty="0">
                          <a:solidFill>
                            <a:schemeClr val="bg1"/>
                          </a:solidFill>
                        </a:rPr>
                        <a:t>DETERMINANTS OF LRAS</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27000">
                <a:tc gridSpan="2">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This is the total value of goods &amp; services produced in an economy.   The aggregate supply curve shows the level of output at different price levels. </a:t>
                      </a:r>
                      <a:endParaRPr sz="1000" b="0" i="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When the economy reaches its maximum level of capacity (full employment &amp; reflects the economy reaching the PPF boundary) the supply curve become perfectly inelastic.  In the short term, firms are unable to produce greater output even at higher prices.  </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 LRAS curve and the PPF are therefore closely linked. </a:t>
                      </a:r>
                      <a:endParaRPr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tc hMerge="1">
                  <a:txBody>
                    <a:bodyPr/>
                    <a:lstStyle/>
                    <a:p>
                      <a:endParaRPr lang="en-US"/>
                    </a:p>
                  </a:txBody>
                  <a:tcPr/>
                </a:tc>
                <a:extLst>
                  <a:ext uri="{0D108BD9-81ED-4DB2-BD59-A6C34878D82A}">
                    <a16:rowId xmlns:a16="http://schemas.microsoft.com/office/drawing/2014/main" val="10001"/>
                  </a:ext>
                </a:extLst>
              </a:tr>
              <a:tr h="273700">
                <a:tc>
                  <a:txBody>
                    <a:bodyPr/>
                    <a:lstStyle/>
                    <a:p>
                      <a:pPr marL="0" marR="0" lvl="0" indent="0" algn="l" rtl="0">
                        <a:spcBef>
                          <a:spcPts val="0"/>
                        </a:spcBef>
                        <a:spcAft>
                          <a:spcPts val="0"/>
                        </a:spcAft>
                        <a:buNone/>
                      </a:pPr>
                      <a:r>
                        <a:rPr lang="en-GB" sz="1000" b="1">
                          <a:solidFill>
                            <a:schemeClr val="lt1"/>
                          </a:solidFill>
                        </a:rPr>
                        <a:t>FACTORS DETERMINING LRAS </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Broadly speaking this concerns the quantity &amp; quality of the key factors of production:</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Land </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Labour </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Capital </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The Entrepreneur</a:t>
                      </a:r>
                      <a:endParaRPr dirty="0"/>
                    </a:p>
                    <a:p>
                      <a:pPr marL="0" marR="0" lvl="0" indent="0" algn="l" rtl="0">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Together with the ability to generate technological gains through improved capital goods &amp; infrastructure</a:t>
                      </a:r>
                      <a:endParaRPr dirty="0"/>
                    </a:p>
                  </a:txBody>
                  <a:tcPr marL="91450" marR="91450" marT="45725" marB="45725">
                    <a:solidFill>
                      <a:schemeClr val="bg1">
                        <a:lumMod val="95000"/>
                      </a:schemeClr>
                    </a:solidFill>
                  </a:tcPr>
                </a:tc>
                <a:extLst>
                  <a:ext uri="{0D108BD9-81ED-4DB2-BD59-A6C34878D82A}">
                    <a16:rowId xmlns:a16="http://schemas.microsoft.com/office/drawing/2014/main" val="10002"/>
                  </a:ext>
                </a:extLst>
              </a:tr>
              <a:tr h="226525">
                <a:tc>
                  <a:txBody>
                    <a:bodyPr/>
                    <a:lstStyle/>
                    <a:p>
                      <a:pPr marL="0" marR="0" lvl="0" indent="0" algn="l" rtl="0">
                        <a:spcBef>
                          <a:spcPts val="0"/>
                        </a:spcBef>
                        <a:spcAft>
                          <a:spcPts val="0"/>
                        </a:spcAft>
                        <a:buNone/>
                      </a:pPr>
                      <a:r>
                        <a:rPr lang="en-GB" sz="1000" b="1">
                          <a:solidFill>
                            <a:schemeClr val="lt1"/>
                          </a:solidFill>
                        </a:rPr>
                        <a:t>SRAS CURVE</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In the short-run, capital is fixed. Firms can alter variable factors of production, such as labour.</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 SRAS is viewed as elastic, because in the short-run firms can increase output by getting workers to do overtime.</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375125">
                <a:tc>
                  <a:txBody>
                    <a:bodyPr/>
                    <a:lstStyle/>
                    <a:p>
                      <a:pPr marL="0" marR="0" lvl="0" indent="0" algn="l" rtl="0">
                        <a:spcBef>
                          <a:spcPts val="0"/>
                        </a:spcBef>
                        <a:spcAft>
                          <a:spcPts val="0"/>
                        </a:spcAft>
                        <a:buNone/>
                      </a:pPr>
                      <a:r>
                        <a:rPr lang="en-GB" sz="1000" b="1">
                          <a:solidFill>
                            <a:schemeClr val="lt1"/>
                          </a:solidFill>
                        </a:rPr>
                        <a:t>FACTORS INFLUENCING THE SRAS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Price of raw materials, e.g. oil, food, metals</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Cost of labour, (wages, taxes, regulation</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Levels of tax and subsidies</a:t>
                      </a:r>
                      <a:endParaRPr dirty="0"/>
                    </a:p>
                  </a:txBody>
                  <a:tcPr marL="91450" marR="91450" marT="45725" marB="45725">
                    <a:solidFill>
                      <a:schemeClr val="bg1">
                        <a:lumMod val="95000"/>
                      </a:schemeClr>
                    </a:solidFill>
                  </a:tcPr>
                </a:tc>
                <a:extLst>
                  <a:ext uri="{0D108BD9-81ED-4DB2-BD59-A6C34878D82A}">
                    <a16:rowId xmlns:a16="http://schemas.microsoft.com/office/drawing/2014/main" val="10004"/>
                  </a:ext>
                </a:extLst>
              </a:tr>
              <a:tr h="375125">
                <a:tc>
                  <a:txBody>
                    <a:bodyPr/>
                    <a:lstStyle/>
                    <a:p>
                      <a:pPr marL="0" marR="0" lvl="0" indent="0" algn="l" rtl="0">
                        <a:spcBef>
                          <a:spcPts val="0"/>
                        </a:spcBef>
                        <a:spcAft>
                          <a:spcPts val="0"/>
                        </a:spcAft>
                        <a:buNone/>
                      </a:pPr>
                      <a:r>
                        <a:rPr lang="en-GB" sz="1000" b="1">
                          <a:solidFill>
                            <a:schemeClr val="lt1"/>
                          </a:solidFill>
                        </a:rPr>
                        <a:t>CLASSICAL INTERPRETATION</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 classical view sees AS </a:t>
                      </a:r>
                      <a:r>
                        <a:rPr lang="en-GB" sz="1000" b="0" i="0" dirty="0" err="1">
                          <a:solidFill>
                            <a:schemeClr val="dk1"/>
                          </a:solidFill>
                          <a:latin typeface="Calibri"/>
                          <a:ea typeface="Calibri"/>
                          <a:cs typeface="Calibri"/>
                          <a:sym typeface="Calibri"/>
                        </a:rPr>
                        <a:t>as</a:t>
                      </a:r>
                      <a:r>
                        <a:rPr lang="en-GB" sz="1000" b="0" i="0" dirty="0">
                          <a:solidFill>
                            <a:schemeClr val="dk1"/>
                          </a:solidFill>
                          <a:latin typeface="Calibri"/>
                          <a:ea typeface="Calibri"/>
                          <a:cs typeface="Calibri"/>
                          <a:sym typeface="Calibri"/>
                        </a:rPr>
                        <a:t> inelastic in the long term.</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 classical view sees wages and prices as flexible, therefore, in the long-term the economy will maintain full employment. Classical economist believe economic growth is influenced by long-term factors, such as capital and productivity.</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5"/>
                  </a:ext>
                </a:extLst>
              </a:tr>
              <a:tr h="375125">
                <a:tc>
                  <a:txBody>
                    <a:bodyPr/>
                    <a:lstStyle/>
                    <a:p>
                      <a:pPr marL="0" marR="0" lvl="0" indent="0" algn="l" rtl="0">
                        <a:spcBef>
                          <a:spcPts val="0"/>
                        </a:spcBef>
                        <a:spcAft>
                          <a:spcPts val="0"/>
                        </a:spcAft>
                        <a:buNone/>
                      </a:pPr>
                      <a:r>
                        <a:rPr lang="en-GB" sz="1000" b="1">
                          <a:solidFill>
                            <a:schemeClr val="lt1"/>
                          </a:solidFill>
                        </a:rPr>
                        <a:t>KEYNESIAN INTERPRETATION</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Keynesians believe the long run aggregate supply can be upwardly sloping and elastic.</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They argue that the economy can be below the full employment level, even in the long run. For example, in recession, there is excess saving, leading to a decline in aggregate demand.</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Keynesians also believe wages and prices can be sticky, and therefore, economies don’t automatically return to full employment equilibrium.</a:t>
                      </a:r>
                      <a:endParaRPr dirty="0"/>
                    </a:p>
                  </a:txBody>
                  <a:tcPr marL="91450" marR="91450" marT="45725" marB="45725">
                    <a:solidFill>
                      <a:schemeClr val="bg1">
                        <a:lumMod val="95000"/>
                      </a:schemeClr>
                    </a:solidFill>
                  </a:tcPr>
                </a:tc>
                <a:extLst>
                  <a:ext uri="{0D108BD9-81ED-4DB2-BD59-A6C34878D82A}">
                    <a16:rowId xmlns:a16="http://schemas.microsoft.com/office/drawing/2014/main" val="10006"/>
                  </a:ext>
                </a:extLst>
              </a:tr>
            </a:tbl>
          </a:graphicData>
        </a:graphic>
      </p:graphicFrame>
      <p:pic>
        <p:nvPicPr>
          <p:cNvPr id="2" name="Picture 1"/>
          <p:cNvPicPr>
            <a:picLocks noChangeAspect="1"/>
          </p:cNvPicPr>
          <p:nvPr/>
        </p:nvPicPr>
        <p:blipFill>
          <a:blip r:embed="rId3"/>
          <a:stretch>
            <a:fillRect/>
          </a:stretch>
        </p:blipFill>
        <p:spPr>
          <a:xfrm>
            <a:off x="7524416" y="3678621"/>
            <a:ext cx="4367541" cy="2930909"/>
          </a:xfrm>
          <a:prstGeom prst="rect">
            <a:avLst/>
          </a:prstGeom>
        </p:spPr>
      </p:pic>
      <p:pic>
        <p:nvPicPr>
          <p:cNvPr id="3" name="Picture 2"/>
          <p:cNvPicPr>
            <a:picLocks noChangeAspect="1"/>
          </p:cNvPicPr>
          <p:nvPr/>
        </p:nvPicPr>
        <p:blipFill>
          <a:blip r:embed="rId4"/>
          <a:stretch>
            <a:fillRect/>
          </a:stretch>
        </p:blipFill>
        <p:spPr>
          <a:xfrm>
            <a:off x="7524415" y="482162"/>
            <a:ext cx="3910839" cy="2931401"/>
          </a:xfrm>
          <a:prstGeom prst="rect">
            <a:avLst/>
          </a:prstGeom>
        </p:spPr>
      </p:pic>
    </p:spTree>
    <p:extLst>
      <p:ext uri="{BB962C8B-B14F-4D97-AF65-F5344CB8AC3E}">
        <p14:creationId xmlns:p14="http://schemas.microsoft.com/office/powerpoint/2010/main" val="1921484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Shape 83"/>
        <p:cNvGrpSpPr/>
        <p:nvPr/>
      </p:nvGrpSpPr>
      <p:grpSpPr>
        <a:xfrm>
          <a:off x="0" y="0"/>
          <a:ext cx="0" cy="0"/>
          <a:chOff x="0" y="0"/>
          <a:chExt cx="0" cy="0"/>
        </a:xfrm>
      </p:grpSpPr>
      <p:graphicFrame>
        <p:nvGraphicFramePr>
          <p:cNvPr id="84" name="Shape 84"/>
          <p:cNvGraphicFramePr/>
          <p:nvPr>
            <p:extLst>
              <p:ext uri="{D42A27DB-BD31-4B8C-83A1-F6EECF244321}">
                <p14:modId xmlns:p14="http://schemas.microsoft.com/office/powerpoint/2010/main" val="3380278334"/>
              </p:ext>
            </p:extLst>
          </p:nvPr>
        </p:nvGraphicFramePr>
        <p:xfrm>
          <a:off x="96715" y="75501"/>
          <a:ext cx="5169877" cy="4399784"/>
        </p:xfrm>
        <a:graphic>
          <a:graphicData uri="http://schemas.openxmlformats.org/drawingml/2006/table">
            <a:tbl>
              <a:tblPr firstRow="1" firstCol="1" bandRow="1">
                <a:noFill/>
              </a:tblPr>
              <a:tblGrid>
                <a:gridCol w="1397176">
                  <a:extLst>
                    <a:ext uri="{9D8B030D-6E8A-4147-A177-3AD203B41FA5}">
                      <a16:colId xmlns:a16="http://schemas.microsoft.com/office/drawing/2014/main" val="20000"/>
                    </a:ext>
                  </a:extLst>
                </a:gridCol>
                <a:gridCol w="3772701">
                  <a:extLst>
                    <a:ext uri="{9D8B030D-6E8A-4147-A177-3AD203B41FA5}">
                      <a16:colId xmlns:a16="http://schemas.microsoft.com/office/drawing/2014/main" val="20001"/>
                    </a:ext>
                  </a:extLst>
                </a:gridCol>
              </a:tblGrid>
              <a:tr h="196089">
                <a:tc gridSpan="2">
                  <a:txBody>
                    <a:bodyPr/>
                    <a:lstStyle/>
                    <a:p>
                      <a:pPr marL="0" marR="0" lvl="0" indent="0" algn="ctr" rtl="0">
                        <a:spcBef>
                          <a:spcPts val="0"/>
                        </a:spcBef>
                        <a:spcAft>
                          <a:spcPts val="0"/>
                        </a:spcAft>
                        <a:buNone/>
                      </a:pPr>
                      <a:r>
                        <a:rPr lang="en-GB" sz="1200" b="1" u="none" strike="noStrike" cap="none" dirty="0">
                          <a:solidFill>
                            <a:schemeClr val="tx1"/>
                          </a:solidFill>
                          <a:latin typeface="Calibri"/>
                          <a:ea typeface="Calibri"/>
                          <a:cs typeface="Calibri"/>
                          <a:sym typeface="Calibri"/>
                        </a:rPr>
                        <a:t>3.2.3.</a:t>
                      </a:r>
                      <a:r>
                        <a:rPr lang="en-GB" sz="1200" b="1" u="none" strike="noStrike" cap="none" baseline="0" dirty="0">
                          <a:solidFill>
                            <a:schemeClr val="tx1"/>
                          </a:solidFill>
                          <a:latin typeface="Calibri"/>
                          <a:ea typeface="Calibri"/>
                          <a:cs typeface="Calibri"/>
                          <a:sym typeface="Calibri"/>
                        </a:rPr>
                        <a:t> ECONOMIC PERFORMANCE</a:t>
                      </a:r>
                      <a:endParaRPr sz="1200" b="1" u="none" strike="noStrike" cap="none" dirty="0">
                        <a:solidFill>
                          <a:schemeClr val="tx1"/>
                        </a:solidFill>
                        <a:latin typeface="Calibri"/>
                        <a:ea typeface="Calibri"/>
                        <a:cs typeface="Calibri"/>
                        <a:sym typeface="Calibri"/>
                      </a:endParaRPr>
                    </a:p>
                  </a:txBody>
                  <a:tcPr marL="68575" marR="68575" marT="0" marB="0">
                    <a:solidFill>
                      <a:schemeClr val="bg1"/>
                    </a:solidFill>
                  </a:tcPr>
                </a:tc>
                <a:tc hMerge="1">
                  <a:txBody>
                    <a:bodyPr/>
                    <a:lstStyle/>
                    <a:p>
                      <a:endParaRPr lang="en-GB"/>
                    </a:p>
                  </a:txBody>
                  <a:tcPr/>
                </a:tc>
                <a:extLst>
                  <a:ext uri="{0D108BD9-81ED-4DB2-BD59-A6C34878D82A}">
                    <a16:rowId xmlns:a16="http://schemas.microsoft.com/office/drawing/2014/main" val="750676395"/>
                  </a:ext>
                </a:extLst>
              </a:tr>
              <a:tr h="209544">
                <a:tc gridSpan="2">
                  <a:txBody>
                    <a:bodyPr/>
                    <a:lstStyle/>
                    <a:p>
                      <a:pPr marL="0" marR="0" lvl="0" indent="0" algn="ctr" rtl="0">
                        <a:spcBef>
                          <a:spcPts val="0"/>
                        </a:spcBef>
                        <a:spcAft>
                          <a:spcPts val="0"/>
                        </a:spcAft>
                        <a:buNone/>
                      </a:pPr>
                      <a:r>
                        <a:rPr lang="en-GB" sz="1200" b="1" u="none" strike="noStrike" cap="none" dirty="0">
                          <a:solidFill>
                            <a:schemeClr val="tx1"/>
                          </a:solidFill>
                          <a:latin typeface="Calibri"/>
                          <a:ea typeface="Calibri"/>
                          <a:cs typeface="Calibri"/>
                          <a:sym typeface="Calibri"/>
                        </a:rPr>
                        <a:t>3.2.3.1</a:t>
                      </a:r>
                      <a:r>
                        <a:rPr lang="en-GB" sz="1200" b="1" u="none" strike="noStrike" cap="none" baseline="0" dirty="0">
                          <a:solidFill>
                            <a:schemeClr val="tx1"/>
                          </a:solidFill>
                          <a:latin typeface="Calibri"/>
                          <a:ea typeface="Calibri"/>
                          <a:cs typeface="Calibri"/>
                          <a:sym typeface="Calibri"/>
                        </a:rPr>
                        <a:t> ECONOMIC GROWTH &amp; THE ECONOMIC CYCLE</a:t>
                      </a:r>
                      <a:endParaRPr sz="1200" b="1" u="none" strike="noStrike" cap="none" dirty="0">
                        <a:solidFill>
                          <a:schemeClr val="tx1"/>
                        </a:solidFill>
                        <a:latin typeface="Calibri"/>
                        <a:ea typeface="Calibri"/>
                        <a:cs typeface="Calibri"/>
                        <a:sym typeface="Calibri"/>
                      </a:endParaRPr>
                    </a:p>
                  </a:txBody>
                  <a:tcPr marL="68575" marR="68575" marT="0" marB="0">
                    <a:solidFill>
                      <a:schemeClr val="bg1"/>
                    </a:solidFill>
                  </a:tcPr>
                </a:tc>
                <a:tc hMerge="1">
                  <a:txBody>
                    <a:bodyPr/>
                    <a:lstStyle/>
                    <a:p>
                      <a:endParaRPr lang="en-US"/>
                    </a:p>
                  </a:txBody>
                  <a:tcPr/>
                </a:tc>
                <a:extLst>
                  <a:ext uri="{0D108BD9-81ED-4DB2-BD59-A6C34878D82A}">
                    <a16:rowId xmlns:a16="http://schemas.microsoft.com/office/drawing/2014/main" val="10000"/>
                  </a:ext>
                </a:extLst>
              </a:tr>
              <a:tr h="471301">
                <a:tc>
                  <a:txBody>
                    <a:bodyPr/>
                    <a:lstStyle/>
                    <a:p>
                      <a:pPr marL="0" marR="0" lvl="0" indent="0" algn="l" rtl="0">
                        <a:spcBef>
                          <a:spcPts val="0"/>
                        </a:spcBef>
                        <a:spcAft>
                          <a:spcPts val="0"/>
                        </a:spcAft>
                        <a:buNone/>
                      </a:pPr>
                      <a:r>
                        <a:rPr lang="en-GB" sz="1000" b="1" u="none" strike="noStrike" cap="none">
                          <a:solidFill>
                            <a:schemeClr val="tx1"/>
                          </a:solidFill>
                          <a:latin typeface="Calibri"/>
                          <a:ea typeface="Calibri"/>
                          <a:cs typeface="Calibri"/>
                          <a:sym typeface="Calibri"/>
                        </a:rPr>
                        <a:t>ECONOMIC GROWTH</a:t>
                      </a:r>
                      <a:endParaRPr sz="1000" b="1" u="none" strike="noStrike" cap="none">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i="1" u="none" strike="noStrike" cap="none" dirty="0">
                          <a:solidFill>
                            <a:schemeClr val="dk1"/>
                          </a:solidFill>
                        </a:rPr>
                        <a:t>In the </a:t>
                      </a:r>
                      <a:r>
                        <a:rPr lang="en-GB" sz="1000" b="1" i="1" u="none" strike="noStrike" cap="none" dirty="0">
                          <a:solidFill>
                            <a:schemeClr val="dk1"/>
                          </a:solidFill>
                        </a:rPr>
                        <a:t>short run, </a:t>
                      </a:r>
                      <a:r>
                        <a:rPr lang="en-GB" sz="1000" b="0" i="1" u="none" strike="noStrike" cap="none" dirty="0">
                          <a:solidFill>
                            <a:schemeClr val="dk1"/>
                          </a:solidFill>
                        </a:rPr>
                        <a:t>this is an increase in the country’s output.</a:t>
                      </a:r>
                      <a:endParaRPr dirty="0"/>
                    </a:p>
                    <a:p>
                      <a:pPr marL="0" marR="0" lvl="0" indent="0" algn="l" rtl="0">
                        <a:spcBef>
                          <a:spcPts val="0"/>
                        </a:spcBef>
                        <a:spcAft>
                          <a:spcPts val="0"/>
                        </a:spcAft>
                        <a:buNone/>
                      </a:pPr>
                      <a:r>
                        <a:rPr lang="en-GB" sz="1000" b="0" i="1" dirty="0">
                          <a:solidFill>
                            <a:schemeClr val="dk1"/>
                          </a:solidFill>
                        </a:rPr>
                        <a:t>In the </a:t>
                      </a:r>
                      <a:r>
                        <a:rPr lang="en-GB" sz="1000" b="1" i="1" dirty="0">
                          <a:solidFill>
                            <a:schemeClr val="dk1"/>
                          </a:solidFill>
                        </a:rPr>
                        <a:t>long run, </a:t>
                      </a:r>
                      <a:r>
                        <a:rPr lang="en-GB" sz="1000" b="0" i="1" dirty="0">
                          <a:solidFill>
                            <a:schemeClr val="dk1"/>
                          </a:solidFill>
                        </a:rPr>
                        <a:t>this is an increase in the country’s productive potential</a:t>
                      </a:r>
                      <a:r>
                        <a:rPr lang="en-GB" sz="1000" b="0" dirty="0">
                          <a:solidFill>
                            <a:schemeClr val="dk1"/>
                          </a:solidFill>
                        </a:rPr>
                        <a:t>. (Shift in LRAS.)</a:t>
                      </a:r>
                      <a:endParaRPr sz="1000" b="0" dirty="0">
                        <a:solidFill>
                          <a:schemeClr val="dk1"/>
                        </a:solidFill>
                      </a:endParaRPr>
                    </a:p>
                  </a:txBody>
                  <a:tcPr marL="68575" marR="68575" marT="0" marB="0">
                    <a:solidFill>
                      <a:srgbClr val="BBD6EE"/>
                    </a:solidFill>
                  </a:tcPr>
                </a:tc>
                <a:extLst>
                  <a:ext uri="{0D108BD9-81ED-4DB2-BD59-A6C34878D82A}">
                    <a16:rowId xmlns:a16="http://schemas.microsoft.com/office/drawing/2014/main" val="10001"/>
                  </a:ext>
                </a:extLst>
              </a:tr>
              <a:tr h="471301">
                <a:tc>
                  <a:txBody>
                    <a:bodyPr/>
                    <a:lstStyle/>
                    <a:p>
                      <a:pPr marL="0" marR="0" lvl="0" indent="0" algn="l" rtl="0">
                        <a:spcBef>
                          <a:spcPts val="0"/>
                        </a:spcBef>
                        <a:spcAft>
                          <a:spcPts val="0"/>
                        </a:spcAft>
                        <a:buNone/>
                      </a:pPr>
                      <a:r>
                        <a:rPr lang="en-GB" sz="1000" b="1" u="none" strike="noStrike" cap="none" dirty="0">
                          <a:solidFill>
                            <a:schemeClr val="tx1"/>
                          </a:solidFill>
                          <a:latin typeface="Calibri"/>
                          <a:ea typeface="Calibri"/>
                          <a:cs typeface="Calibri"/>
                          <a:sym typeface="Calibri"/>
                        </a:rPr>
                        <a:t>DETERMINANTS OF SHORT RUN GROWTH</a:t>
                      </a:r>
                      <a:endParaRPr sz="1000" b="1" u="none" strike="noStrike" cap="none"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dirty="0">
                          <a:solidFill>
                            <a:schemeClr val="dk1"/>
                          </a:solidFill>
                        </a:rPr>
                        <a:t>Lower</a:t>
                      </a:r>
                      <a:r>
                        <a:rPr lang="en-GB" sz="1000" b="0" baseline="0" dirty="0">
                          <a:solidFill>
                            <a:schemeClr val="dk1"/>
                          </a:solidFill>
                        </a:rPr>
                        <a:t> interest rates, increased debt, decreased taxation, higher consumer &amp; business confidence, higher government spending, weaker exchange rate. </a:t>
                      </a:r>
                      <a:endParaRPr sz="1000" b="0" dirty="0">
                        <a:solidFill>
                          <a:schemeClr val="dk1"/>
                        </a:solidFill>
                      </a:endParaRPr>
                    </a:p>
                  </a:txBody>
                  <a:tcPr marL="68575" marR="68575" marT="0" marB="0">
                    <a:solidFill>
                      <a:schemeClr val="bg1">
                        <a:lumMod val="95000"/>
                      </a:schemeClr>
                    </a:solidFill>
                  </a:tcPr>
                </a:tc>
                <a:extLst>
                  <a:ext uri="{0D108BD9-81ED-4DB2-BD59-A6C34878D82A}">
                    <a16:rowId xmlns:a16="http://schemas.microsoft.com/office/drawing/2014/main" val="1868708904"/>
                  </a:ext>
                </a:extLst>
              </a:tr>
              <a:tr h="360331">
                <a:tc>
                  <a:txBody>
                    <a:bodyPr/>
                    <a:lstStyle/>
                    <a:p>
                      <a:pPr marL="0" marR="0" lvl="0" indent="0" algn="l" rtl="0">
                        <a:spcBef>
                          <a:spcPts val="0"/>
                        </a:spcBef>
                        <a:spcAft>
                          <a:spcPts val="0"/>
                        </a:spcAft>
                        <a:buNone/>
                      </a:pPr>
                      <a:r>
                        <a:rPr lang="en-GB" sz="1000" b="1" u="none" strike="noStrike" cap="none" dirty="0">
                          <a:solidFill>
                            <a:schemeClr val="tx1"/>
                          </a:solidFill>
                          <a:latin typeface="Calibri"/>
                          <a:ea typeface="Calibri"/>
                          <a:cs typeface="Calibri"/>
                          <a:sym typeface="Calibri"/>
                        </a:rPr>
                        <a:t>DETERMINANTS</a:t>
                      </a:r>
                      <a:r>
                        <a:rPr lang="en-GB" sz="1000" b="1" u="none" strike="noStrike" cap="none" baseline="0" dirty="0">
                          <a:solidFill>
                            <a:schemeClr val="tx1"/>
                          </a:solidFill>
                          <a:latin typeface="Calibri"/>
                          <a:ea typeface="Calibri"/>
                          <a:cs typeface="Calibri"/>
                          <a:sym typeface="Calibri"/>
                        </a:rPr>
                        <a:t> OF LONG RUN GROWTH</a:t>
                      </a:r>
                      <a:endParaRPr sz="1000" b="1" u="none" strike="noStrike" cap="none"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dirty="0">
                          <a:solidFill>
                            <a:schemeClr val="dk1"/>
                          </a:solidFill>
                        </a:rPr>
                        <a:t>Increased factor productivity, increased population, increased competition, improved infrastructure.</a:t>
                      </a:r>
                      <a:r>
                        <a:rPr lang="en-GB" sz="1000" b="0" baseline="0" dirty="0">
                          <a:solidFill>
                            <a:schemeClr val="dk1"/>
                          </a:solidFill>
                        </a:rPr>
                        <a:t> </a:t>
                      </a:r>
                      <a:endParaRPr sz="1000" b="0" dirty="0">
                        <a:solidFill>
                          <a:schemeClr val="dk1"/>
                        </a:solidFill>
                      </a:endParaRPr>
                    </a:p>
                  </a:txBody>
                  <a:tcPr marL="68575" marR="68575" marT="0" marB="0">
                    <a:solidFill>
                      <a:srgbClr val="BBD6EE"/>
                    </a:solidFill>
                  </a:tcPr>
                </a:tc>
                <a:extLst>
                  <a:ext uri="{0D108BD9-81ED-4DB2-BD59-A6C34878D82A}">
                    <a16:rowId xmlns:a16="http://schemas.microsoft.com/office/drawing/2014/main" val="3194259234"/>
                  </a:ext>
                </a:extLst>
              </a:tr>
              <a:tr h="183026">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ACTUAL GROWTH</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i="1">
                          <a:solidFill>
                            <a:schemeClr val="dk1"/>
                          </a:solidFill>
                          <a:latin typeface="Calibri"/>
                          <a:ea typeface="Calibri"/>
                          <a:cs typeface="Calibri"/>
                          <a:sym typeface="Calibri"/>
                        </a:rPr>
                        <a:t>An increase in real GDP</a:t>
                      </a:r>
                      <a:endParaRPr sz="1000" b="0" i="1">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4"/>
                  </a:ext>
                </a:extLst>
              </a:tr>
              <a:tr h="314201">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POTENTIAL GROWTH</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1" dirty="0">
                          <a:solidFill>
                            <a:schemeClr val="dk1"/>
                          </a:solidFill>
                          <a:latin typeface="Calibri"/>
                          <a:ea typeface="Calibri"/>
                          <a:cs typeface="Calibri"/>
                          <a:sym typeface="Calibri"/>
                        </a:rPr>
                        <a:t>An increase in the productive potential/long term capacity of the economy. </a:t>
                      </a:r>
                      <a:r>
                        <a:rPr lang="en-GB" sz="1000" b="0" dirty="0">
                          <a:solidFill>
                            <a:schemeClr val="dk1"/>
                          </a:solidFill>
                          <a:latin typeface="Calibri"/>
                          <a:ea typeface="Calibri"/>
                          <a:cs typeface="Calibri"/>
                          <a:sym typeface="Calibri"/>
                        </a:rPr>
                        <a:t>. </a:t>
                      </a:r>
                      <a:endParaRPr sz="1000" b="0" dirty="0"/>
                    </a:p>
                  </a:txBody>
                  <a:tcPr marL="68575" marR="68575" marT="0" marB="0">
                    <a:solidFill>
                      <a:srgbClr val="BBD6EE"/>
                    </a:solidFill>
                  </a:tcPr>
                </a:tc>
                <a:extLst>
                  <a:ext uri="{0D108BD9-81ED-4DB2-BD59-A6C34878D82A}">
                    <a16:rowId xmlns:a16="http://schemas.microsoft.com/office/drawing/2014/main" val="10005"/>
                  </a:ext>
                </a:extLst>
              </a:tr>
              <a:tr h="314201">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OUTPUT GAP</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1" dirty="0"/>
                        <a:t>The difference between the actual and potential output of an economy. </a:t>
                      </a:r>
                      <a:endParaRPr sz="1000" b="0" i="1" dirty="0"/>
                    </a:p>
                  </a:txBody>
                  <a:tcPr marL="68575" marR="68575" marT="0" marB="0">
                    <a:solidFill>
                      <a:srgbClr val="F2F2F2"/>
                    </a:solidFill>
                  </a:tcPr>
                </a:tc>
                <a:extLst>
                  <a:ext uri="{0D108BD9-81ED-4DB2-BD59-A6C34878D82A}">
                    <a16:rowId xmlns:a16="http://schemas.microsoft.com/office/drawing/2014/main" val="10006"/>
                  </a:ext>
                </a:extLst>
              </a:tr>
              <a:tr h="199622">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POSITIVE OUTPUT GAP</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1" dirty="0"/>
                        <a:t>Where the actual output of an economy exceeds its potential</a:t>
                      </a:r>
                      <a:endParaRPr sz="1000" b="0" i="1" dirty="0"/>
                    </a:p>
                  </a:txBody>
                  <a:tcPr marL="68575" marR="68575" marT="0" marB="0">
                    <a:solidFill>
                      <a:srgbClr val="BBD6EE"/>
                    </a:solidFill>
                  </a:tcPr>
                </a:tc>
                <a:extLst>
                  <a:ext uri="{0D108BD9-81ED-4DB2-BD59-A6C34878D82A}">
                    <a16:rowId xmlns:a16="http://schemas.microsoft.com/office/drawing/2014/main" val="10007"/>
                  </a:ext>
                </a:extLst>
              </a:tr>
              <a:tr h="314201">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NEGATIVE OUTPUT GAP</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1"/>
                        <a:t>Where actual output is less than the potential of the economy</a:t>
                      </a:r>
                      <a:endParaRPr sz="1000" b="0" i="1"/>
                    </a:p>
                  </a:txBody>
                  <a:tcPr marL="68575" marR="68575" marT="0" marB="0">
                    <a:solidFill>
                      <a:srgbClr val="F2F2F2"/>
                    </a:solidFill>
                  </a:tcPr>
                </a:tc>
                <a:extLst>
                  <a:ext uri="{0D108BD9-81ED-4DB2-BD59-A6C34878D82A}">
                    <a16:rowId xmlns:a16="http://schemas.microsoft.com/office/drawing/2014/main" val="10008"/>
                  </a:ext>
                </a:extLst>
              </a:tr>
              <a:tr h="314201">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TRADE/ECONOMIC CYCLE</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1">
                          <a:solidFill>
                            <a:schemeClr val="dk1"/>
                          </a:solidFill>
                          <a:latin typeface="Calibri"/>
                          <a:ea typeface="Calibri"/>
                          <a:cs typeface="Calibri"/>
                          <a:sym typeface="Calibri"/>
                        </a:rPr>
                        <a:t>Fluctuations in the economic cycle over time</a:t>
                      </a:r>
                      <a:endParaRPr sz="1000" i="1"/>
                    </a:p>
                  </a:txBody>
                  <a:tcPr marL="68575" marR="68575" marT="0" marB="0">
                    <a:solidFill>
                      <a:srgbClr val="BBD6EE"/>
                    </a:solidFill>
                  </a:tcPr>
                </a:tc>
                <a:extLst>
                  <a:ext uri="{0D108BD9-81ED-4DB2-BD59-A6C34878D82A}">
                    <a16:rowId xmlns:a16="http://schemas.microsoft.com/office/drawing/2014/main" val="10009"/>
                  </a:ext>
                </a:extLst>
              </a:tr>
              <a:tr h="199622">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ECONOMIC BOOM</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1" dirty="0">
                          <a:solidFill>
                            <a:schemeClr val="dk1"/>
                          </a:solidFill>
                          <a:latin typeface="Calibri"/>
                          <a:ea typeface="Calibri"/>
                          <a:cs typeface="Calibri"/>
                          <a:sym typeface="Calibri"/>
                        </a:rPr>
                        <a:t>At the top of the economic cycle where output and growth are high</a:t>
                      </a:r>
                      <a:endParaRPr sz="1000" i="1" dirty="0"/>
                    </a:p>
                  </a:txBody>
                  <a:tcPr marL="68575" marR="68575" marT="0" marB="0">
                    <a:solidFill>
                      <a:srgbClr val="F2F2F2"/>
                    </a:solidFill>
                  </a:tcPr>
                </a:tc>
                <a:extLst>
                  <a:ext uri="{0D108BD9-81ED-4DB2-BD59-A6C34878D82A}">
                    <a16:rowId xmlns:a16="http://schemas.microsoft.com/office/drawing/2014/main" val="10010"/>
                  </a:ext>
                </a:extLst>
              </a:tr>
              <a:tr h="199622">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RECESSION</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1">
                          <a:solidFill>
                            <a:schemeClr val="dk1"/>
                          </a:solidFill>
                          <a:latin typeface="Calibri"/>
                          <a:ea typeface="Calibri"/>
                          <a:cs typeface="Calibri"/>
                          <a:sym typeface="Calibri"/>
                        </a:rPr>
                        <a:t>Where economic growth is negative for two consecutive quarters. </a:t>
                      </a:r>
                      <a:endParaRPr/>
                    </a:p>
                  </a:txBody>
                  <a:tcPr marL="68575" marR="68575" marT="0" marB="0">
                    <a:solidFill>
                      <a:srgbClr val="BBD6EE"/>
                    </a:solidFill>
                  </a:tcPr>
                </a:tc>
                <a:extLst>
                  <a:ext uri="{0D108BD9-81ED-4DB2-BD59-A6C34878D82A}">
                    <a16:rowId xmlns:a16="http://schemas.microsoft.com/office/drawing/2014/main" val="10011"/>
                  </a:ext>
                </a:extLst>
              </a:tr>
              <a:tr h="326261">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PRODUCTION POSSIBILITY FRONTIER</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1">
                          <a:solidFill>
                            <a:schemeClr val="dk1"/>
                          </a:solidFill>
                          <a:latin typeface="Calibri"/>
                          <a:ea typeface="Calibri"/>
                          <a:cs typeface="Calibri"/>
                          <a:sym typeface="Calibri"/>
                        </a:rPr>
                        <a:t>Maximum level of output that an economy can achieve using its existing resources in full</a:t>
                      </a:r>
                      <a:endParaRPr sz="1000" i="1"/>
                    </a:p>
                  </a:txBody>
                  <a:tcPr marL="68575" marR="68575" marT="0" marB="0">
                    <a:solidFill>
                      <a:srgbClr val="F2F2F2"/>
                    </a:solidFill>
                  </a:tcPr>
                </a:tc>
                <a:extLst>
                  <a:ext uri="{0D108BD9-81ED-4DB2-BD59-A6C34878D82A}">
                    <a16:rowId xmlns:a16="http://schemas.microsoft.com/office/drawing/2014/main" val="10012"/>
                  </a:ext>
                </a:extLst>
              </a:tr>
              <a:tr h="326261">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SUSTAINABLE ECONOMIC GROWTH</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i="1" dirty="0"/>
                        <a:t>Maintaining growth over very long time periods, thereby limiting the effects of the economic cycle</a:t>
                      </a:r>
                      <a:endParaRPr sz="1000" i="1" dirty="0"/>
                    </a:p>
                  </a:txBody>
                  <a:tcPr marL="68575" marR="68575" marT="0" marB="0">
                    <a:solidFill>
                      <a:srgbClr val="BBD6EE"/>
                    </a:solidFill>
                  </a:tcPr>
                </a:tc>
                <a:extLst>
                  <a:ext uri="{0D108BD9-81ED-4DB2-BD59-A6C34878D82A}">
                    <a16:rowId xmlns:a16="http://schemas.microsoft.com/office/drawing/2014/main" val="10013"/>
                  </a:ext>
                </a:extLst>
              </a:tr>
            </a:tbl>
          </a:graphicData>
        </a:graphic>
      </p:graphicFrame>
      <p:graphicFrame>
        <p:nvGraphicFramePr>
          <p:cNvPr id="86" name="Shape 86"/>
          <p:cNvGraphicFramePr/>
          <p:nvPr/>
        </p:nvGraphicFramePr>
        <p:xfrm>
          <a:off x="5334280" y="3323445"/>
          <a:ext cx="6732457" cy="2438430"/>
        </p:xfrm>
        <a:graphic>
          <a:graphicData uri="http://schemas.openxmlformats.org/drawingml/2006/table">
            <a:tbl>
              <a:tblPr firstRow="1" bandRow="1">
                <a:noFill/>
              </a:tblPr>
              <a:tblGrid>
                <a:gridCol w="1035113">
                  <a:extLst>
                    <a:ext uri="{9D8B030D-6E8A-4147-A177-3AD203B41FA5}">
                      <a16:colId xmlns:a16="http://schemas.microsoft.com/office/drawing/2014/main" val="20000"/>
                    </a:ext>
                  </a:extLst>
                </a:gridCol>
                <a:gridCol w="5697344">
                  <a:extLst>
                    <a:ext uri="{9D8B030D-6E8A-4147-A177-3AD203B41FA5}">
                      <a16:colId xmlns:a16="http://schemas.microsoft.com/office/drawing/2014/main" val="20001"/>
                    </a:ext>
                  </a:extLst>
                </a:gridCol>
              </a:tblGrid>
              <a:tr h="260575">
                <a:tc gridSpan="2">
                  <a:txBody>
                    <a:bodyPr/>
                    <a:lstStyle/>
                    <a:p>
                      <a:pPr marL="0" marR="0" lvl="0" indent="0" algn="ctr" rtl="0">
                        <a:spcBef>
                          <a:spcPts val="0"/>
                        </a:spcBef>
                        <a:spcAft>
                          <a:spcPts val="0"/>
                        </a:spcAft>
                        <a:buNone/>
                      </a:pPr>
                      <a:r>
                        <a:rPr lang="en-GB" sz="1200" b="1" dirty="0">
                          <a:solidFill>
                            <a:schemeClr val="tx1"/>
                          </a:solidFill>
                        </a:rPr>
                        <a:t>ANALYSIS OF ECONOMIC GROWTH</a:t>
                      </a:r>
                      <a:endParaRPr sz="1200" b="1" dirty="0">
                        <a:solidFill>
                          <a:schemeClr val="tx1"/>
                        </a:solidFill>
                      </a:endParaRPr>
                    </a:p>
                  </a:txBody>
                  <a:tcPr marL="91450" marR="91450" marT="45725" marB="45725">
                    <a:solidFill>
                      <a:schemeClr val="bg1"/>
                    </a:solidFill>
                  </a:tcPr>
                </a:tc>
                <a:tc hMerge="1">
                  <a:txBody>
                    <a:bodyPr/>
                    <a:lstStyle/>
                    <a:p>
                      <a:endParaRPr lang="en-US"/>
                    </a:p>
                  </a:txBody>
                  <a:tcPr/>
                </a:tc>
                <a:extLst>
                  <a:ext uri="{0D108BD9-81ED-4DB2-BD59-A6C34878D82A}">
                    <a16:rowId xmlns:a16="http://schemas.microsoft.com/office/drawing/2014/main" val="10000"/>
                  </a:ext>
                </a:extLst>
              </a:tr>
              <a:tr h="27285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tx1"/>
                          </a:solidFill>
                          <a:latin typeface="Calibri"/>
                          <a:ea typeface="Calibri"/>
                          <a:cs typeface="Calibri"/>
                          <a:sym typeface="Calibri"/>
                        </a:rPr>
                        <a:t>BENEFITS</a:t>
                      </a:r>
                      <a:endParaRPr>
                        <a:solidFill>
                          <a:schemeClr val="tx1"/>
                        </a:solidFill>
                      </a:endParaRPr>
                    </a:p>
                  </a:txBody>
                  <a:tcPr marL="91450" marR="91450" marT="45725" marB="45725">
                    <a:solidFill>
                      <a:schemeClr val="bg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Living standards rise, output increases, lower unemployment which may reduce inequality.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Fiscal dividend through the fiscal stabilisers of lower government spending &amp; higher tax revenues,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exports can rise,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Positive accelerator effect where higher growth leads to higher investment.  May attract inward FDI.</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Development occurs where investment in public &amp; quasi public goods improves.  This may give rise to increasing health standards &amp; higher life expectancy.</a:t>
                      </a:r>
                      <a:endParaRPr dirty="0"/>
                    </a:p>
                  </a:txBody>
                  <a:tcPr marL="91450" marR="91450" marT="45725" marB="45725">
                    <a:solidFill>
                      <a:srgbClr val="F2F2F2"/>
                    </a:solidFill>
                  </a:tcPr>
                </a:tc>
                <a:extLst>
                  <a:ext uri="{0D108BD9-81ED-4DB2-BD59-A6C34878D82A}">
                    <a16:rowId xmlns:a16="http://schemas.microsoft.com/office/drawing/2014/main" val="10001"/>
                  </a:ext>
                </a:extLst>
              </a:tr>
              <a:tr h="27285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tx1"/>
                          </a:solidFill>
                          <a:latin typeface="Calibri"/>
                          <a:ea typeface="Calibri"/>
                          <a:cs typeface="Calibri"/>
                          <a:sym typeface="Calibri"/>
                        </a:rPr>
                        <a:t>COSTS</a:t>
                      </a:r>
                      <a:endParaRPr dirty="0">
                        <a:solidFill>
                          <a:schemeClr val="tx1"/>
                        </a:solidFill>
                      </a:endParaRPr>
                    </a:p>
                  </a:txBody>
                  <a:tcPr marL="91450" marR="91450" marT="45725" marB="45725">
                    <a:solidFill>
                      <a:schemeClr val="bg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dirty="0"/>
                        <a:t>Inflation occurs as demand pull pressures rise &amp; this gives rise to cost push pressures as wage demands increase. </a:t>
                      </a:r>
                      <a:endParaRPr sz="1000" dirty="0"/>
                    </a:p>
                    <a:p>
                      <a:pPr marL="171450" marR="0" lvl="0" indent="-171450" algn="l" rtl="0">
                        <a:lnSpc>
                          <a:spcPct val="100000"/>
                        </a:lnSpc>
                        <a:spcBef>
                          <a:spcPts val="0"/>
                        </a:spcBef>
                        <a:spcAft>
                          <a:spcPts val="0"/>
                        </a:spcAft>
                        <a:buClr>
                          <a:schemeClr val="dk1"/>
                        </a:buClr>
                        <a:buSzPts val="1000"/>
                        <a:buFont typeface="Arial"/>
                        <a:buChar char="•"/>
                      </a:pPr>
                      <a:r>
                        <a:rPr lang="en-GB" sz="1000" dirty="0"/>
                        <a:t>Imports may rise as consumption increases due to positive consumer confidence &amp; possible wealth effects</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t>Inequality may increase as asset owners benefits from higher asset prices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t>Negative externalities may occur through pollution &amp; depletion of natural resources, boom may be unsustainable.</a:t>
                      </a:r>
                      <a:endParaRPr sz="1000" dirty="0"/>
                    </a:p>
                  </a:txBody>
                  <a:tcPr marL="91450" marR="91450" marT="45725" marB="45725">
                    <a:solidFill>
                      <a:srgbClr val="BBD6EE"/>
                    </a:solidFill>
                  </a:tcPr>
                </a:tc>
                <a:extLst>
                  <a:ext uri="{0D108BD9-81ED-4DB2-BD59-A6C34878D82A}">
                    <a16:rowId xmlns:a16="http://schemas.microsoft.com/office/drawing/2014/main" val="10002"/>
                  </a:ext>
                </a:extLst>
              </a:tr>
            </a:tbl>
          </a:graphicData>
        </a:graphic>
      </p:graphicFrame>
      <p:pic>
        <p:nvPicPr>
          <p:cNvPr id="87" name="Shape 87" descr="Image result for economic cycle"/>
          <p:cNvPicPr preferRelativeResize="0"/>
          <p:nvPr/>
        </p:nvPicPr>
        <p:blipFill rotWithShape="1">
          <a:blip r:embed="rId3">
            <a:alphaModFix/>
          </a:blip>
          <a:srcRect/>
          <a:stretch/>
        </p:blipFill>
        <p:spPr>
          <a:xfrm>
            <a:off x="457922" y="4751384"/>
            <a:ext cx="3287295" cy="1834055"/>
          </a:xfrm>
          <a:prstGeom prst="rect">
            <a:avLst/>
          </a:prstGeom>
          <a:noFill/>
          <a:ln>
            <a:noFill/>
          </a:ln>
        </p:spPr>
      </p:pic>
      <p:graphicFrame>
        <p:nvGraphicFramePr>
          <p:cNvPr id="88" name="Shape 88"/>
          <p:cNvGraphicFramePr/>
          <p:nvPr/>
        </p:nvGraphicFramePr>
        <p:xfrm>
          <a:off x="5334281" y="62045"/>
          <a:ext cx="6732457" cy="3261400"/>
        </p:xfrm>
        <a:graphic>
          <a:graphicData uri="http://schemas.openxmlformats.org/drawingml/2006/table">
            <a:tbl>
              <a:tblPr firstRow="1" bandRow="1">
                <a:noFill/>
              </a:tblPr>
              <a:tblGrid>
                <a:gridCol w="1040152">
                  <a:extLst>
                    <a:ext uri="{9D8B030D-6E8A-4147-A177-3AD203B41FA5}">
                      <a16:colId xmlns:a16="http://schemas.microsoft.com/office/drawing/2014/main" val="20000"/>
                    </a:ext>
                  </a:extLst>
                </a:gridCol>
                <a:gridCol w="5692305">
                  <a:extLst>
                    <a:ext uri="{9D8B030D-6E8A-4147-A177-3AD203B41FA5}">
                      <a16:colId xmlns:a16="http://schemas.microsoft.com/office/drawing/2014/main" val="20001"/>
                    </a:ext>
                  </a:extLst>
                </a:gridCol>
              </a:tblGrid>
              <a:tr h="127000">
                <a:tc gridSpan="2">
                  <a:txBody>
                    <a:bodyPr/>
                    <a:lstStyle/>
                    <a:p>
                      <a:pPr marL="0" marR="0" lvl="0" indent="0" algn="ctr" rtl="0">
                        <a:spcBef>
                          <a:spcPts val="0"/>
                        </a:spcBef>
                        <a:spcAft>
                          <a:spcPts val="0"/>
                        </a:spcAft>
                        <a:buNone/>
                      </a:pPr>
                      <a:r>
                        <a:rPr lang="en-GB" sz="1000" b="1" dirty="0">
                          <a:solidFill>
                            <a:schemeClr val="tx1"/>
                          </a:solidFill>
                        </a:rPr>
                        <a:t>CAUSES OF ECONOMIC GROWTH</a:t>
                      </a:r>
                      <a:endParaRPr sz="1000" b="1" dirty="0">
                        <a:solidFill>
                          <a:schemeClr val="tx1"/>
                        </a:solidFill>
                      </a:endParaRPr>
                    </a:p>
                  </a:txBody>
                  <a:tcPr marL="91450" marR="91450" marT="45725" marB="45725">
                    <a:solidFill>
                      <a:schemeClr val="bg1"/>
                    </a:solidFill>
                  </a:tcPr>
                </a:tc>
                <a:tc hMerge="1">
                  <a:txBody>
                    <a:bodyPr/>
                    <a:lstStyle/>
                    <a:p>
                      <a:endParaRPr lang="en-US"/>
                    </a:p>
                  </a:txBody>
                  <a:tcPr/>
                </a:tc>
                <a:extLst>
                  <a:ext uri="{0D108BD9-81ED-4DB2-BD59-A6C34878D82A}">
                    <a16:rowId xmlns:a16="http://schemas.microsoft.com/office/drawing/2014/main" val="10000"/>
                  </a:ext>
                </a:extLst>
              </a:tr>
              <a:tr h="273700">
                <a:tc>
                  <a:txBody>
                    <a:bodyPr/>
                    <a:lstStyle/>
                    <a:p>
                      <a:pPr marL="0" marR="0" lvl="0" indent="0" algn="l" rtl="0">
                        <a:spcBef>
                          <a:spcPts val="0"/>
                        </a:spcBef>
                        <a:spcAft>
                          <a:spcPts val="0"/>
                        </a:spcAft>
                        <a:buNone/>
                      </a:pPr>
                      <a:r>
                        <a:rPr lang="en-GB" sz="1000" b="1" dirty="0">
                          <a:solidFill>
                            <a:schemeClr val="tx1"/>
                          </a:solidFill>
                        </a:rPr>
                        <a:t>1. INCREASED AGGREGATE DEMAND </a:t>
                      </a:r>
                      <a:endParaRPr sz="1000" b="1" dirty="0">
                        <a:solidFill>
                          <a:schemeClr val="tx1"/>
                        </a:solidFill>
                      </a:endParaRPr>
                    </a:p>
                  </a:txBody>
                  <a:tcPr marL="91450" marR="91450" marT="45725" marB="45725">
                    <a:solidFill>
                      <a:schemeClr val="bg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a:t>Lower interest rates, </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Increased labour productivity which will increase wages</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Increased government spending</a:t>
                      </a:r>
                      <a:endParaRPr sz="1000"/>
                    </a:p>
                    <a:p>
                      <a:pPr marL="171450" marR="0" lvl="0" indent="-171450" algn="l" rtl="0">
                        <a:lnSpc>
                          <a:spcPct val="100000"/>
                        </a:lnSpc>
                        <a:spcBef>
                          <a:spcPts val="0"/>
                        </a:spcBef>
                        <a:spcAft>
                          <a:spcPts val="0"/>
                        </a:spcAft>
                        <a:buClr>
                          <a:schemeClr val="dk1"/>
                        </a:buClr>
                        <a:buSzPts val="1000"/>
                        <a:buFont typeface="Arial"/>
                        <a:buChar char="•"/>
                      </a:pPr>
                      <a:r>
                        <a:rPr lang="en-GB" sz="1000"/>
                        <a:t>A depreciation of the currency may boost export earnings </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Increased consumer confidence may lead to more consumption &amp; borrowing </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Lower taxation, which will increase disposable income</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Higher asset prices will give rise to a positive wealth effect &amp; increased consumer &amp; business confidence</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Financial stability will encourage more lending &amp; borrowing .  </a:t>
                      </a:r>
                      <a:endParaRPr sz="1000"/>
                    </a:p>
                  </a:txBody>
                  <a:tcPr marL="91450" marR="91450" marT="45725" marB="45725"/>
                </a:tc>
                <a:extLst>
                  <a:ext uri="{0D108BD9-81ED-4DB2-BD59-A6C34878D82A}">
                    <a16:rowId xmlns:a16="http://schemas.microsoft.com/office/drawing/2014/main" val="10001"/>
                  </a:ext>
                </a:extLst>
              </a:tr>
              <a:tr h="352250">
                <a:tc>
                  <a:txBody>
                    <a:bodyPr/>
                    <a:lstStyle/>
                    <a:p>
                      <a:pPr marL="0" marR="0" lvl="0" indent="0" algn="l" rtl="0">
                        <a:spcBef>
                          <a:spcPts val="0"/>
                        </a:spcBef>
                        <a:spcAft>
                          <a:spcPts val="0"/>
                        </a:spcAft>
                        <a:buNone/>
                      </a:pPr>
                      <a:r>
                        <a:rPr lang="en-GB" sz="1000" b="1" dirty="0">
                          <a:solidFill>
                            <a:schemeClr val="tx1"/>
                          </a:solidFill>
                        </a:rPr>
                        <a:t>2. INCREASED AGGREGATE SUPPLY</a:t>
                      </a:r>
                      <a:endParaRPr sz="1000" b="1" dirty="0">
                        <a:solidFill>
                          <a:schemeClr val="tx1"/>
                        </a:solidFill>
                      </a:endParaRPr>
                    </a:p>
                  </a:txBody>
                  <a:tcPr marL="91450" marR="91450" marT="45725" marB="45725">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a:t>Investment in capital goods which increase productivity, </a:t>
                      </a:r>
                      <a:endParaRPr/>
                    </a:p>
                    <a:p>
                      <a:pPr marL="171450" marR="0" lvl="0" indent="-171450" algn="l" rtl="0">
                        <a:spcBef>
                          <a:spcPts val="0"/>
                        </a:spcBef>
                        <a:spcAft>
                          <a:spcPts val="0"/>
                        </a:spcAft>
                        <a:buClr>
                          <a:schemeClr val="dk1"/>
                        </a:buClr>
                        <a:buSzPts val="1000"/>
                        <a:buFont typeface="Arial"/>
                        <a:buChar char="•"/>
                      </a:pPr>
                      <a:r>
                        <a:rPr lang="en-GB" sz="1000"/>
                        <a:t>Improved education will improve labour productivity in the long run</a:t>
                      </a:r>
                      <a:endParaRPr/>
                    </a:p>
                    <a:p>
                      <a:pPr marL="171450" marR="0" lvl="0" indent="-171450" algn="l" rtl="0">
                        <a:spcBef>
                          <a:spcPts val="0"/>
                        </a:spcBef>
                        <a:spcAft>
                          <a:spcPts val="0"/>
                        </a:spcAft>
                        <a:buClr>
                          <a:schemeClr val="dk1"/>
                        </a:buClr>
                        <a:buSzPts val="1000"/>
                        <a:buFont typeface="Arial"/>
                        <a:buChar char="•"/>
                      </a:pPr>
                      <a:r>
                        <a:rPr lang="en-GB" sz="1000"/>
                        <a:t>A larger working population through immigration </a:t>
                      </a:r>
                      <a:endParaRPr/>
                    </a:p>
                    <a:p>
                      <a:pPr marL="171450" marR="0" lvl="0" indent="-171450" algn="l" rtl="0">
                        <a:spcBef>
                          <a:spcPts val="0"/>
                        </a:spcBef>
                        <a:spcAft>
                          <a:spcPts val="0"/>
                        </a:spcAft>
                        <a:buClr>
                          <a:schemeClr val="dk1"/>
                        </a:buClr>
                        <a:buSzPts val="1000"/>
                        <a:buFont typeface="Arial"/>
                        <a:buChar char="•"/>
                      </a:pPr>
                      <a:r>
                        <a:rPr lang="en-GB" sz="1000"/>
                        <a:t>Improved technology which will boost productivity &amp; reduce supply costs</a:t>
                      </a:r>
                      <a:endParaRPr/>
                    </a:p>
                    <a:p>
                      <a:pPr marL="171450" marR="0" lvl="0" indent="-171450" algn="l" rtl="0">
                        <a:spcBef>
                          <a:spcPts val="0"/>
                        </a:spcBef>
                        <a:spcAft>
                          <a:spcPts val="0"/>
                        </a:spcAft>
                        <a:buClr>
                          <a:schemeClr val="dk1"/>
                        </a:buClr>
                        <a:buSzPts val="1000"/>
                        <a:buFont typeface="Arial"/>
                        <a:buChar char="•"/>
                      </a:pPr>
                      <a:r>
                        <a:rPr lang="en-GB" sz="1000"/>
                        <a:t>Technological improvements. </a:t>
                      </a:r>
                      <a:endParaRPr sz="1000"/>
                    </a:p>
                  </a:txBody>
                  <a:tcPr marL="91450" marR="91450" marT="45725" marB="45725">
                    <a:solidFill>
                      <a:srgbClr val="F2F2F2"/>
                    </a:solidFill>
                  </a:tcPr>
                </a:tc>
                <a:extLst>
                  <a:ext uri="{0D108BD9-81ED-4DB2-BD59-A6C34878D82A}">
                    <a16:rowId xmlns:a16="http://schemas.microsoft.com/office/drawing/2014/main" val="10002"/>
                  </a:ext>
                </a:extLst>
              </a:tr>
              <a:tr h="375125">
                <a:tc>
                  <a:txBody>
                    <a:bodyPr/>
                    <a:lstStyle/>
                    <a:p>
                      <a:pPr marL="0" marR="0" lvl="0" indent="0" algn="l" rtl="0">
                        <a:spcBef>
                          <a:spcPts val="0"/>
                        </a:spcBef>
                        <a:spcAft>
                          <a:spcPts val="0"/>
                        </a:spcAft>
                        <a:buNone/>
                      </a:pPr>
                      <a:r>
                        <a:rPr lang="en-GB" sz="1000" b="1" dirty="0">
                          <a:solidFill>
                            <a:schemeClr val="tx1"/>
                          </a:solidFill>
                        </a:rPr>
                        <a:t>3. Other factors: </a:t>
                      </a:r>
                      <a:endParaRPr sz="1000" b="1" dirty="0">
                        <a:solidFill>
                          <a:schemeClr val="tx1"/>
                        </a:solidFill>
                      </a:endParaRPr>
                    </a:p>
                  </a:txBody>
                  <a:tcPr marL="91450" marR="91450" marT="45725" marB="45725">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An environment of low inflation which helps to foster business &amp; consumer confidence.  Meanwhile exports will be maintained at a competitive level. </a:t>
                      </a:r>
                      <a:endParaRPr dirty="0"/>
                    </a:p>
                    <a:p>
                      <a:pPr marL="171450" marR="0" lvl="0" indent="-171450" algn="l" rtl="0">
                        <a:spcBef>
                          <a:spcPts val="0"/>
                        </a:spcBef>
                        <a:spcAft>
                          <a:spcPts val="0"/>
                        </a:spcAft>
                        <a:buClr>
                          <a:schemeClr val="dk1"/>
                        </a:buClr>
                        <a:buSzPts val="1000"/>
                        <a:buFont typeface="Arial"/>
                        <a:buChar char="•"/>
                      </a:pPr>
                      <a:r>
                        <a:rPr lang="en-GB" sz="1000" dirty="0"/>
                        <a:t>A stable political &amp; economic climate which promotes low inflation, certainty of business &amp; consumer confidence which may give rise to inward investment. </a:t>
                      </a:r>
                      <a:endParaRPr sz="1000" dirty="0"/>
                    </a:p>
                  </a:txBody>
                  <a:tcPr marL="91450" marR="91450" marT="45725" marB="45725"/>
                </a:tc>
                <a:extLst>
                  <a:ext uri="{0D108BD9-81ED-4DB2-BD59-A6C34878D82A}">
                    <a16:rowId xmlns:a16="http://schemas.microsoft.com/office/drawing/2014/main" val="10003"/>
                  </a:ext>
                </a:extLst>
              </a:tr>
            </a:tbl>
          </a:graphicData>
        </a:graphic>
      </p:graphicFrame>
      <p:graphicFrame>
        <p:nvGraphicFramePr>
          <p:cNvPr id="89" name="Shape 89"/>
          <p:cNvGraphicFramePr/>
          <p:nvPr/>
        </p:nvGraphicFramePr>
        <p:xfrm>
          <a:off x="3905688" y="5798537"/>
          <a:ext cx="8161050" cy="975380"/>
        </p:xfrm>
        <a:graphic>
          <a:graphicData uri="http://schemas.openxmlformats.org/drawingml/2006/table">
            <a:tbl>
              <a:tblPr firstRow="1" bandRow="1">
                <a:noFill/>
              </a:tblPr>
              <a:tblGrid>
                <a:gridCol w="8161050">
                  <a:extLst>
                    <a:ext uri="{9D8B030D-6E8A-4147-A177-3AD203B41FA5}">
                      <a16:colId xmlns:a16="http://schemas.microsoft.com/office/drawing/2014/main" val="20000"/>
                    </a:ext>
                  </a:extLst>
                </a:gridCol>
              </a:tblGrid>
              <a:tr h="152400">
                <a:tc>
                  <a:txBody>
                    <a:bodyPr/>
                    <a:lstStyle/>
                    <a:p>
                      <a:pPr marL="0" marR="0" lvl="0" indent="0" algn="ctr" rtl="0">
                        <a:spcBef>
                          <a:spcPts val="0"/>
                        </a:spcBef>
                        <a:spcAft>
                          <a:spcPts val="0"/>
                        </a:spcAft>
                        <a:buNone/>
                      </a:pPr>
                      <a:r>
                        <a:rPr lang="en-GB" sz="1200" b="1" dirty="0"/>
                        <a:t>THE CONCEPT OF </a:t>
                      </a:r>
                      <a:r>
                        <a:rPr lang="en-GB" sz="1200" b="1" dirty="0">
                          <a:solidFill>
                            <a:schemeClr val="tx1"/>
                          </a:solidFill>
                        </a:rPr>
                        <a:t>SUSTAINABLE</a:t>
                      </a:r>
                      <a:r>
                        <a:rPr lang="en-GB" sz="1200" b="1" dirty="0"/>
                        <a:t> ECONOMIC GROWTH &amp; ITS DESIRABILITY</a:t>
                      </a:r>
                      <a:endParaRPr sz="1200" b="1" dirty="0"/>
                    </a:p>
                  </a:txBody>
                  <a:tcPr marL="91450" marR="91450" marT="45725" marB="45725">
                    <a:solidFill>
                      <a:schemeClr val="bg1"/>
                    </a:solidFill>
                  </a:tcPr>
                </a:tc>
                <a:extLst>
                  <a:ext uri="{0D108BD9-81ED-4DB2-BD59-A6C34878D82A}">
                    <a16:rowId xmlns:a16="http://schemas.microsoft.com/office/drawing/2014/main" val="10000"/>
                  </a:ext>
                </a:extLst>
              </a:tr>
              <a:tr h="273700">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In the 19</a:t>
                      </a:r>
                      <a:r>
                        <a:rPr lang="en-GB" sz="1000" baseline="30000" dirty="0"/>
                        <a:t>th</a:t>
                      </a:r>
                      <a:r>
                        <a:rPr lang="en-GB" sz="1000" dirty="0"/>
                        <a:t> Century Malthus believed that rising population &amp; finite resources would lead to huge shortages.</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t>However, he failed to predict huge gains in productivity.  At the time, Agricultural sectors represented the biggest employers in an economy.  Now they represent a few %.  Hence, greater economic efficiency can lead to far higher productivity gains.  Yet, economic growth does clearly bring negative externalities &amp; complete resource depletion which may have implications future generations.  </a:t>
                      </a:r>
                      <a:endParaRPr dirty="0"/>
                    </a:p>
                  </a:txBody>
                  <a:tcPr marL="91450" marR="91450" marT="45725" marB="45725">
                    <a:solidFill>
                      <a:schemeClr val="lt2"/>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968375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Shape 83"/>
        <p:cNvGrpSpPr/>
        <p:nvPr/>
      </p:nvGrpSpPr>
      <p:grpSpPr>
        <a:xfrm>
          <a:off x="0" y="0"/>
          <a:ext cx="0" cy="0"/>
          <a:chOff x="0" y="0"/>
          <a:chExt cx="0" cy="0"/>
        </a:xfrm>
      </p:grpSpPr>
      <p:sp>
        <p:nvSpPr>
          <p:cNvPr id="84" name="Shape 84"/>
          <p:cNvSpPr txBox="1"/>
          <p:nvPr/>
        </p:nvSpPr>
        <p:spPr>
          <a:xfrm>
            <a:off x="3556000" y="0"/>
            <a:ext cx="4483100" cy="30777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b="1" u="sng" dirty="0">
                <a:solidFill>
                  <a:schemeClr val="dk1"/>
                </a:solidFill>
                <a:latin typeface="Calibri"/>
                <a:ea typeface="Calibri"/>
                <a:cs typeface="Calibri"/>
                <a:sym typeface="Calibri"/>
              </a:rPr>
              <a:t>3.2.3.2</a:t>
            </a:r>
            <a:r>
              <a:rPr lang="en-GB" sz="1400" b="1" i="0" u="sng" strike="noStrike" cap="none" dirty="0">
                <a:solidFill>
                  <a:schemeClr val="dk1"/>
                </a:solidFill>
                <a:latin typeface="Calibri"/>
                <a:ea typeface="Calibri"/>
                <a:cs typeface="Calibri"/>
                <a:sym typeface="Calibri"/>
              </a:rPr>
              <a:t>. EMPLOYMENT &amp; UNEMPLOYMENT</a:t>
            </a:r>
            <a:endParaRPr sz="1400" b="1" i="0" u="sng" strike="noStrike" cap="none" dirty="0">
              <a:solidFill>
                <a:schemeClr val="dk1"/>
              </a:solidFill>
              <a:latin typeface="Calibri"/>
              <a:ea typeface="Calibri"/>
              <a:cs typeface="Calibri"/>
              <a:sym typeface="Calibri"/>
            </a:endParaRPr>
          </a:p>
        </p:txBody>
      </p:sp>
      <p:graphicFrame>
        <p:nvGraphicFramePr>
          <p:cNvPr id="85" name="Shape 85"/>
          <p:cNvGraphicFramePr/>
          <p:nvPr/>
        </p:nvGraphicFramePr>
        <p:xfrm>
          <a:off x="6248412" y="3275954"/>
          <a:ext cx="5846223" cy="3322350"/>
        </p:xfrm>
        <a:graphic>
          <a:graphicData uri="http://schemas.openxmlformats.org/drawingml/2006/table">
            <a:tbl>
              <a:tblPr firstRow="1" bandRow="1">
                <a:noFill/>
              </a:tblPr>
              <a:tblGrid>
                <a:gridCol w="1053506">
                  <a:extLst>
                    <a:ext uri="{9D8B030D-6E8A-4147-A177-3AD203B41FA5}">
                      <a16:colId xmlns:a16="http://schemas.microsoft.com/office/drawing/2014/main" val="20000"/>
                    </a:ext>
                  </a:extLst>
                </a:gridCol>
                <a:gridCol w="4792717">
                  <a:extLst>
                    <a:ext uri="{9D8B030D-6E8A-4147-A177-3AD203B41FA5}">
                      <a16:colId xmlns:a16="http://schemas.microsoft.com/office/drawing/2014/main" val="20001"/>
                    </a:ext>
                  </a:extLst>
                </a:gridCol>
              </a:tblGrid>
              <a:tr h="154800">
                <a:tc gridSpan="2">
                  <a:txBody>
                    <a:bodyPr/>
                    <a:lstStyle/>
                    <a:p>
                      <a:pPr marL="0" marR="0" lvl="0" indent="0" algn="ctr" rtl="0">
                        <a:spcBef>
                          <a:spcPts val="0"/>
                        </a:spcBef>
                        <a:spcAft>
                          <a:spcPts val="0"/>
                        </a:spcAft>
                        <a:buNone/>
                      </a:pPr>
                      <a:r>
                        <a:rPr lang="en-GB" sz="1000" b="1" u="none" strike="noStrike" cap="none" dirty="0">
                          <a:latin typeface="Calibri" panose="020F0502020204030204" pitchFamily="34" charset="0"/>
                          <a:cs typeface="Calibri" panose="020F0502020204030204" pitchFamily="34" charset="0"/>
                        </a:rPr>
                        <a:t>YOUTH UNEMPLOYMENT</a:t>
                      </a:r>
                      <a:endParaRPr sz="1000" b="1" u="none" strike="noStrike" cap="none" dirty="0">
                        <a:latin typeface="Calibri" panose="020F0502020204030204" pitchFamily="34" charset="0"/>
                        <a:cs typeface="Calibri" panose="020F0502020204030204" pitchFamily="34" charset="0"/>
                      </a:endParaRPr>
                    </a:p>
                  </a:txBody>
                  <a:tcPr marL="91450" marR="91450" marT="45725" marB="45725">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0000"/>
                  </a:ext>
                </a:extLst>
              </a:tr>
              <a:tr h="386300">
                <a:tc gridSpan="2">
                  <a:txBody>
                    <a:bodyPr/>
                    <a:lstStyle/>
                    <a:p>
                      <a:pPr marL="171450" marR="0" lvl="0" indent="-171450" algn="l" rtl="0">
                        <a:spcBef>
                          <a:spcPts val="0"/>
                        </a:spcBef>
                        <a:spcAft>
                          <a:spcPts val="0"/>
                        </a:spcAft>
                        <a:buClr>
                          <a:schemeClr val="dk1"/>
                        </a:buClr>
                        <a:buSzPts val="1000"/>
                        <a:buFont typeface="Arial"/>
                        <a:buChar char="•"/>
                      </a:pPr>
                      <a:r>
                        <a:rPr lang="en-GB" sz="1000" b="0" u="none" strike="noStrike" cap="none" dirty="0">
                          <a:solidFill>
                            <a:schemeClr val="dk1"/>
                          </a:solidFill>
                          <a:latin typeface="Calibri"/>
                          <a:ea typeface="Calibri"/>
                          <a:cs typeface="Calibri"/>
                          <a:sym typeface="Calibri"/>
                        </a:rPr>
                        <a:t>Cyclical unemployment </a:t>
                      </a:r>
                      <a:endParaRPr dirty="0"/>
                    </a:p>
                    <a:p>
                      <a:pPr marL="171450" marR="0" lvl="0" indent="-171450" algn="l" rtl="0">
                        <a:spcBef>
                          <a:spcPts val="0"/>
                        </a:spcBef>
                        <a:spcAft>
                          <a:spcPts val="0"/>
                        </a:spcAft>
                        <a:buClr>
                          <a:schemeClr val="dk1"/>
                        </a:buClr>
                        <a:buSzPts val="1000"/>
                        <a:buFont typeface="Arial"/>
                        <a:buChar char="•"/>
                      </a:pPr>
                      <a:r>
                        <a:rPr lang="en-GB" sz="1000" b="0" u="none" strike="noStrike" cap="none" dirty="0">
                          <a:solidFill>
                            <a:schemeClr val="dk1"/>
                          </a:solidFill>
                          <a:latin typeface="Calibri"/>
                          <a:ea typeface="Calibri"/>
                          <a:cs typeface="Calibri"/>
                          <a:sym typeface="Calibri"/>
                        </a:rPr>
                        <a:t>Financial crisis/ recession</a:t>
                      </a:r>
                      <a:endParaRPr sz="1000" b="0" u="none" strike="noStrike" cap="none"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0" u="none" strike="noStrike" cap="none" dirty="0">
                          <a:solidFill>
                            <a:schemeClr val="dk1"/>
                          </a:solidFill>
                          <a:latin typeface="Calibri"/>
                          <a:ea typeface="Calibri"/>
                          <a:cs typeface="Calibri"/>
                          <a:sym typeface="Calibri"/>
                        </a:rPr>
                        <a:t>Lack of enterprise experience/ entrepreneurial talent</a:t>
                      </a:r>
                      <a:endParaRPr dirty="0"/>
                    </a:p>
                    <a:p>
                      <a:pPr marL="171450" marR="0" lvl="0" indent="-171450" algn="l" rtl="0">
                        <a:spcBef>
                          <a:spcPts val="0"/>
                        </a:spcBef>
                        <a:spcAft>
                          <a:spcPts val="0"/>
                        </a:spcAft>
                        <a:buClr>
                          <a:schemeClr val="dk1"/>
                        </a:buClr>
                        <a:buSzPts val="1000"/>
                        <a:buFont typeface="Arial"/>
                        <a:buChar char="•"/>
                      </a:pPr>
                      <a:r>
                        <a:rPr lang="en-GB" sz="1000" b="0" u="none" strike="noStrike" cap="none" dirty="0">
                          <a:solidFill>
                            <a:schemeClr val="dk1"/>
                          </a:solidFill>
                          <a:latin typeface="Calibri"/>
                          <a:ea typeface="Calibri"/>
                          <a:cs typeface="Calibri"/>
                          <a:sym typeface="Calibri"/>
                        </a:rPr>
                        <a:t>Real wage unemployment</a:t>
                      </a:r>
                      <a:endParaRPr dirty="0"/>
                    </a:p>
                    <a:p>
                      <a:pPr marL="171450" marR="0" lvl="0" indent="-171450" algn="l" rtl="0">
                        <a:spcBef>
                          <a:spcPts val="0"/>
                        </a:spcBef>
                        <a:spcAft>
                          <a:spcPts val="0"/>
                        </a:spcAft>
                        <a:buClr>
                          <a:schemeClr val="dk1"/>
                        </a:buClr>
                        <a:buSzPts val="1000"/>
                        <a:buFont typeface="Arial"/>
                        <a:buChar char="•"/>
                      </a:pPr>
                      <a:r>
                        <a:rPr lang="en-GB" sz="1000" b="0" u="none" strike="noStrike" cap="none" dirty="0">
                          <a:solidFill>
                            <a:schemeClr val="dk1"/>
                          </a:solidFill>
                          <a:latin typeface="Calibri"/>
                          <a:ea typeface="Calibri"/>
                          <a:cs typeface="Calibri"/>
                          <a:sym typeface="Calibri"/>
                        </a:rPr>
                        <a:t>Lack of graduate jobs or alternatively a lack of qualifications</a:t>
                      </a:r>
                      <a:endParaRPr dirty="0"/>
                    </a:p>
                    <a:p>
                      <a:pPr marL="171450" marR="0" lvl="0" indent="-171450" algn="l" rtl="0">
                        <a:spcBef>
                          <a:spcPts val="0"/>
                        </a:spcBef>
                        <a:spcAft>
                          <a:spcPts val="0"/>
                        </a:spcAft>
                        <a:buClr>
                          <a:schemeClr val="dk1"/>
                        </a:buClr>
                        <a:buSzPts val="1000"/>
                        <a:buFont typeface="Arial"/>
                        <a:buChar char="•"/>
                      </a:pPr>
                      <a:r>
                        <a:rPr lang="en-GB" sz="1000" b="1" i="0" u="none" strike="noStrike" cap="none" dirty="0">
                          <a:solidFill>
                            <a:schemeClr val="dk1"/>
                          </a:solidFill>
                          <a:latin typeface="Calibri"/>
                          <a:ea typeface="Calibri"/>
                          <a:cs typeface="Calibri"/>
                          <a:sym typeface="Calibri"/>
                        </a:rPr>
                        <a:t>Hysteresis</a:t>
                      </a:r>
                      <a:r>
                        <a:rPr lang="en-GB" sz="1000" b="0" i="0" u="none" strike="noStrike" cap="none" dirty="0">
                          <a:solidFill>
                            <a:schemeClr val="dk1"/>
                          </a:solidFill>
                          <a:latin typeface="Calibri"/>
                          <a:ea typeface="Calibri"/>
                          <a:cs typeface="Calibri"/>
                          <a:sym typeface="Calibri"/>
                        </a:rPr>
                        <a:t> represents the concept that previous unemployment trends may lead to future unemployment.  If people are unemployed, their lack of experience, skill &amp; knowledge development makes it more likely that they will fail to find a job later.  This downward spiral may mean people become demotivated and fail to undertake further training.</a:t>
                      </a:r>
                      <a:endParaRPr sz="1000" b="0" i="0" u="none" strike="noStrike" cap="none" dirty="0">
                        <a:solidFill>
                          <a:schemeClr val="dk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EAF6"/>
                    </a:solidFill>
                  </a:tcPr>
                </a:tc>
                <a:tc hMerge="1">
                  <a:txBody>
                    <a:bodyPr/>
                    <a:lstStyle/>
                    <a:p>
                      <a:endParaRPr lang="en-US"/>
                    </a:p>
                  </a:txBody>
                  <a:tcPr/>
                </a:tc>
                <a:extLst>
                  <a:ext uri="{0D108BD9-81ED-4DB2-BD59-A6C34878D82A}">
                    <a16:rowId xmlns:a16="http://schemas.microsoft.com/office/drawing/2014/main" val="10001"/>
                  </a:ext>
                </a:extLst>
              </a:tr>
              <a:tr h="446975">
                <a:tc>
                  <a:txBody>
                    <a:bodyPr/>
                    <a:lstStyle/>
                    <a:p>
                      <a:pPr marL="0" marR="0" lvl="0" indent="0" algn="l" rtl="0">
                        <a:spcBef>
                          <a:spcPts val="0"/>
                        </a:spcBef>
                        <a:spcAft>
                          <a:spcPts val="0"/>
                        </a:spcAft>
                        <a:buNone/>
                      </a:pPr>
                      <a:r>
                        <a:rPr lang="en-GB" sz="1000" b="1" u="none" strike="noStrike" cap="none" dirty="0">
                          <a:solidFill>
                            <a:schemeClr val="tx1"/>
                          </a:solidFill>
                        </a:rPr>
                        <a:t>EVALUATION of concept as a whole </a:t>
                      </a:r>
                      <a:endParaRPr sz="1000" b="1" dirty="0">
                        <a:solidFill>
                          <a:schemeClr val="tx1"/>
                        </a:solidFill>
                      </a:endParaRPr>
                    </a:p>
                  </a:txBody>
                  <a:tcPr marL="91450" marR="91450" marT="45725" marB="45725">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Types of unemployment are important but there will be some ‘generic’ problems consequently the size of unemployment might be the important factor.</a:t>
                      </a:r>
                      <a:endParaRPr sz="1000" i="0"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Should policies be aimed at looking to reduce/eradicate unemployment or at looking to deal with the problems caused by the unemployment?</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How much influence can a government have on unemployment, especially in a global economy, and hence how should this affect its approach?</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The whole issue of ‘do unemployment figures represent the true case?’ – e.g. unemployment vs underemployment and the issue of full-time vs part-time jobs.</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Are there possible problems from making unemployment too ‘tolerable’? - ‘make work pay’ etc.</a:t>
                      </a:r>
                      <a:endParaRPr sz="1000"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86" name="Shape 86"/>
          <p:cNvGraphicFramePr/>
          <p:nvPr/>
        </p:nvGraphicFramePr>
        <p:xfrm>
          <a:off x="75304" y="234977"/>
          <a:ext cx="6079311" cy="6379758"/>
        </p:xfrm>
        <a:graphic>
          <a:graphicData uri="http://schemas.openxmlformats.org/drawingml/2006/table">
            <a:tbl>
              <a:tblPr firstRow="1" firstCol="1" bandRow="1">
                <a:noFill/>
              </a:tblPr>
              <a:tblGrid>
                <a:gridCol w="1231363">
                  <a:extLst>
                    <a:ext uri="{9D8B030D-6E8A-4147-A177-3AD203B41FA5}">
                      <a16:colId xmlns:a16="http://schemas.microsoft.com/office/drawing/2014/main" val="20000"/>
                    </a:ext>
                  </a:extLst>
                </a:gridCol>
                <a:gridCol w="4847948">
                  <a:extLst>
                    <a:ext uri="{9D8B030D-6E8A-4147-A177-3AD203B41FA5}">
                      <a16:colId xmlns:a16="http://schemas.microsoft.com/office/drawing/2014/main" val="20001"/>
                    </a:ext>
                  </a:extLst>
                </a:gridCol>
              </a:tblGrid>
              <a:tr h="239808">
                <a:tc gridSpan="2">
                  <a:txBody>
                    <a:bodyPr/>
                    <a:lstStyle/>
                    <a:p>
                      <a:pPr marL="0" marR="0" lvl="0" indent="0" algn="ctr" rtl="0">
                        <a:spcBef>
                          <a:spcPts val="0"/>
                        </a:spcBef>
                        <a:spcAft>
                          <a:spcPts val="0"/>
                        </a:spcAft>
                        <a:buNone/>
                      </a:pPr>
                      <a:r>
                        <a:rPr lang="en-GB" sz="1000" b="1" dirty="0">
                          <a:solidFill>
                            <a:schemeClr val="tx1"/>
                          </a:solidFill>
                          <a:latin typeface="Calibri"/>
                          <a:ea typeface="Calibri"/>
                          <a:cs typeface="Calibri"/>
                          <a:sym typeface="Calibri"/>
                        </a:rPr>
                        <a:t>UNEMPLOYMENT</a:t>
                      </a:r>
                      <a:endParaRPr sz="1000" b="1" dirty="0">
                        <a:solidFill>
                          <a:schemeClr val="tx1"/>
                        </a:solidFill>
                        <a:latin typeface="Calibri"/>
                        <a:ea typeface="Calibri"/>
                        <a:cs typeface="Calibri"/>
                        <a:sym typeface="Calibri"/>
                      </a:endParaRPr>
                    </a:p>
                  </a:txBody>
                  <a:tcPr marL="68575" marR="68575" marT="0" marB="0">
                    <a:solidFill>
                      <a:schemeClr val="bg1"/>
                    </a:solidFill>
                  </a:tcPr>
                </a:tc>
                <a:tc hMerge="1">
                  <a:txBody>
                    <a:bodyPr/>
                    <a:lstStyle/>
                    <a:p>
                      <a:endParaRPr lang="en-US"/>
                    </a:p>
                  </a:txBody>
                  <a:tcPr/>
                </a:tc>
                <a:extLst>
                  <a:ext uri="{0D108BD9-81ED-4DB2-BD59-A6C34878D82A}">
                    <a16:rowId xmlns:a16="http://schemas.microsoft.com/office/drawing/2014/main" val="10000"/>
                  </a:ext>
                </a:extLst>
              </a:tr>
              <a:tr h="188225">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CLAIMANT COUNT</a:t>
                      </a:r>
                      <a:endParaRPr sz="1000" b="1">
                        <a:solidFill>
                          <a:schemeClr val="tx1"/>
                        </a:solidFill>
                        <a:latin typeface="Calibri"/>
                        <a:ea typeface="Calibri"/>
                        <a:cs typeface="Calibri"/>
                        <a:sym typeface="Calibri"/>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panose="020F0502020204030204" pitchFamily="34" charset="0"/>
                          <a:ea typeface="Calibri"/>
                          <a:cs typeface="Calibri" panose="020F0502020204030204" pitchFamily="34" charset="0"/>
                          <a:sym typeface="Calibri"/>
                        </a:rPr>
                        <a:t>The </a:t>
                      </a:r>
                      <a:r>
                        <a:rPr lang="en-GB" sz="1000" b="1" i="0">
                          <a:solidFill>
                            <a:schemeClr val="dk1"/>
                          </a:solidFill>
                          <a:latin typeface="Calibri" panose="020F0502020204030204" pitchFamily="34" charset="0"/>
                          <a:ea typeface="Calibri"/>
                          <a:cs typeface="Calibri" panose="020F0502020204030204" pitchFamily="34" charset="0"/>
                          <a:sym typeface="Calibri"/>
                        </a:rPr>
                        <a:t>claimant count</a:t>
                      </a:r>
                      <a:r>
                        <a:rPr lang="en-GB" sz="1000" b="0" i="0">
                          <a:solidFill>
                            <a:schemeClr val="dk1"/>
                          </a:solidFill>
                          <a:latin typeface="Calibri" panose="020F0502020204030204" pitchFamily="34" charset="0"/>
                          <a:ea typeface="Calibri"/>
                          <a:cs typeface="Calibri" panose="020F0502020204030204" pitchFamily="34" charset="0"/>
                          <a:sym typeface="Calibri"/>
                        </a:rPr>
                        <a:t> records the number of people receiving </a:t>
                      </a:r>
                      <a:r>
                        <a:rPr lang="en-GB" sz="1000" b="1" i="0">
                          <a:solidFill>
                            <a:schemeClr val="dk1"/>
                          </a:solidFill>
                          <a:latin typeface="Calibri" panose="020F0502020204030204" pitchFamily="34" charset="0"/>
                          <a:ea typeface="Calibri"/>
                          <a:cs typeface="Calibri" panose="020F0502020204030204" pitchFamily="34" charset="0"/>
                          <a:sym typeface="Calibri"/>
                        </a:rPr>
                        <a:t>unemployment</a:t>
                      </a:r>
                      <a:r>
                        <a:rPr lang="en-GB" sz="1000" b="0" i="0">
                          <a:solidFill>
                            <a:schemeClr val="dk1"/>
                          </a:solidFill>
                          <a:latin typeface="Calibri" panose="020F0502020204030204" pitchFamily="34" charset="0"/>
                          <a:ea typeface="Calibri"/>
                          <a:cs typeface="Calibri" panose="020F0502020204030204" pitchFamily="34" charset="0"/>
                          <a:sym typeface="Calibri"/>
                        </a:rPr>
                        <a:t> benefits from the government.</a:t>
                      </a:r>
                      <a:endParaRPr sz="1000">
                        <a:solidFill>
                          <a:schemeClr val="dk1"/>
                        </a:solidFill>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extLst>
                  <a:ext uri="{0D108BD9-81ED-4DB2-BD59-A6C34878D82A}">
                    <a16:rowId xmlns:a16="http://schemas.microsoft.com/office/drawing/2014/main" val="10001"/>
                  </a:ext>
                </a:extLst>
              </a:tr>
              <a:tr h="316175">
                <a:tc>
                  <a:txBody>
                    <a:bodyPr/>
                    <a:lstStyle/>
                    <a:p>
                      <a:pPr marL="0" marR="0" lvl="0" indent="0" algn="l" rtl="0">
                        <a:lnSpc>
                          <a:spcPct val="100000"/>
                        </a:lnSpc>
                        <a:spcBef>
                          <a:spcPts val="0"/>
                        </a:spcBef>
                        <a:spcAft>
                          <a:spcPts val="0"/>
                        </a:spcAft>
                        <a:buClr>
                          <a:schemeClr val="dk1"/>
                        </a:buClr>
                        <a:buSzPts val="1000"/>
                        <a:buFont typeface="Calibri"/>
                        <a:buNone/>
                      </a:pPr>
                      <a:r>
                        <a:rPr lang="en-GB" sz="1000" b="1">
                          <a:solidFill>
                            <a:schemeClr val="tx1"/>
                          </a:solidFill>
                        </a:rPr>
                        <a:t>ILO/ IFS MEASURE UNEMPLOYMENT</a:t>
                      </a:r>
                      <a:endParaRPr sz="1000" b="1">
                        <a:solidFill>
                          <a:schemeClr val="tx1"/>
                        </a:solidFill>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panose="020F0502020204030204" pitchFamily="34" charset="0"/>
                          <a:ea typeface="Calibri"/>
                          <a:cs typeface="Calibri" panose="020F0502020204030204" pitchFamily="34" charset="0"/>
                          <a:sym typeface="Calibri"/>
                        </a:rPr>
                        <a:t>The International Labour Organisation (</a:t>
                      </a:r>
                      <a:r>
                        <a:rPr lang="en-GB" sz="1000" b="1" i="0">
                          <a:solidFill>
                            <a:schemeClr val="dk1"/>
                          </a:solidFill>
                          <a:latin typeface="Calibri" panose="020F0502020204030204" pitchFamily="34" charset="0"/>
                          <a:ea typeface="Calibri"/>
                          <a:cs typeface="Calibri" panose="020F0502020204030204" pitchFamily="34" charset="0"/>
                          <a:sym typeface="Calibri"/>
                        </a:rPr>
                        <a:t>ILO</a:t>
                      </a:r>
                      <a:r>
                        <a:rPr lang="en-GB" sz="1000" b="0" i="0">
                          <a:solidFill>
                            <a:schemeClr val="dk1"/>
                          </a:solidFill>
                          <a:latin typeface="Calibri" panose="020F0502020204030204" pitchFamily="34" charset="0"/>
                          <a:ea typeface="Calibri"/>
                          <a:cs typeface="Calibri" panose="020F0502020204030204" pitchFamily="34" charset="0"/>
                          <a:sym typeface="Calibri"/>
                        </a:rPr>
                        <a:t>). The labour force survey is undertaken by the International Labour Organisation (</a:t>
                      </a:r>
                      <a:r>
                        <a:rPr lang="en-GB" sz="1000" b="1" i="0">
                          <a:solidFill>
                            <a:schemeClr val="dk1"/>
                          </a:solidFill>
                          <a:latin typeface="Calibri" panose="020F0502020204030204" pitchFamily="34" charset="0"/>
                          <a:ea typeface="Calibri"/>
                          <a:cs typeface="Calibri" panose="020F0502020204030204" pitchFamily="34" charset="0"/>
                          <a:sym typeface="Calibri"/>
                        </a:rPr>
                        <a:t>ILO</a:t>
                      </a:r>
                      <a:r>
                        <a:rPr lang="en-GB" sz="1000" b="0" i="0">
                          <a:solidFill>
                            <a:schemeClr val="dk1"/>
                          </a:solidFill>
                          <a:latin typeface="Calibri" panose="020F0502020204030204" pitchFamily="34" charset="0"/>
                          <a:ea typeface="Calibri"/>
                          <a:cs typeface="Calibri" panose="020F0502020204030204" pitchFamily="34" charset="0"/>
                          <a:sym typeface="Calibri"/>
                        </a:rPr>
                        <a:t>) and is a more direct assessment of </a:t>
                      </a:r>
                      <a:r>
                        <a:rPr lang="en-GB" sz="1000" b="1" i="0">
                          <a:solidFill>
                            <a:schemeClr val="dk1"/>
                          </a:solidFill>
                          <a:latin typeface="Calibri" panose="020F0502020204030204" pitchFamily="34" charset="0"/>
                          <a:ea typeface="Calibri"/>
                          <a:cs typeface="Calibri" panose="020F0502020204030204" pitchFamily="34" charset="0"/>
                          <a:sym typeface="Calibri"/>
                        </a:rPr>
                        <a:t>unemployment</a:t>
                      </a:r>
                      <a:r>
                        <a:rPr lang="en-GB" sz="1000" b="0" i="0">
                          <a:solidFill>
                            <a:schemeClr val="dk1"/>
                          </a:solidFill>
                          <a:latin typeface="Calibri" panose="020F0502020204030204" pitchFamily="34" charset="0"/>
                          <a:ea typeface="Calibri"/>
                          <a:cs typeface="Calibri" panose="020F0502020204030204" pitchFamily="34" charset="0"/>
                          <a:sym typeface="Calibri"/>
                        </a:rPr>
                        <a:t>, rather than those who claim benefit.</a:t>
                      </a:r>
                      <a:endParaRPr sz="1000" b="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EAF6"/>
                    </a:solidFill>
                  </a:tcPr>
                </a:tc>
                <a:extLst>
                  <a:ext uri="{0D108BD9-81ED-4DB2-BD59-A6C34878D82A}">
                    <a16:rowId xmlns:a16="http://schemas.microsoft.com/office/drawing/2014/main" val="10002"/>
                  </a:ext>
                </a:extLst>
              </a:tr>
              <a:tr h="1942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UNEMPLOYMENT RATE %</a:t>
                      </a:r>
                      <a:endParaRPr sz="1000" b="1">
                        <a:solidFill>
                          <a:schemeClr val="tx1"/>
                        </a:solidFill>
                        <a:latin typeface="Calibri"/>
                        <a:ea typeface="Calibri"/>
                        <a:cs typeface="Calibri"/>
                        <a:sym typeface="Calibri"/>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l" rtl="0">
                        <a:spcBef>
                          <a:spcPts val="0"/>
                        </a:spcBef>
                        <a:spcAft>
                          <a:spcPts val="0"/>
                        </a:spcAft>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This is the % of people in the labour force without a job but  registered as being willing and available for work</a:t>
                      </a:r>
                      <a:endParaRPr sz="1000" dirty="0">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extLst>
                  <a:ext uri="{0D108BD9-81ED-4DB2-BD59-A6C34878D82A}">
                    <a16:rowId xmlns:a16="http://schemas.microsoft.com/office/drawing/2014/main" val="10003"/>
                  </a:ext>
                </a:extLst>
              </a:tr>
              <a:tr h="564675">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DEMAND SIDE CAUSES </a:t>
                      </a:r>
                      <a:endParaRPr sz="1000" b="1">
                        <a:solidFill>
                          <a:schemeClr val="tx1"/>
                        </a:solidFill>
                        <a:latin typeface="Calibri"/>
                        <a:ea typeface="Calibri"/>
                        <a:cs typeface="Calibri"/>
                        <a:sym typeface="Calibri"/>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a:latin typeface="Calibri" panose="020F0502020204030204" pitchFamily="34" charset="0"/>
                          <a:cs typeface="Calibri" panose="020F0502020204030204" pitchFamily="34" charset="0"/>
                        </a:rPr>
                        <a:t>Global recession </a:t>
                      </a:r>
                      <a:endParaRPr sz="100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a:latin typeface="Calibri" panose="020F0502020204030204" pitchFamily="34" charset="0"/>
                          <a:cs typeface="Calibri" panose="020F0502020204030204" pitchFamily="34" charset="0"/>
                        </a:rPr>
                        <a:t>Negative multiplier effect</a:t>
                      </a:r>
                      <a:endParaRPr sz="100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a:latin typeface="Calibri" panose="020F0502020204030204" pitchFamily="34" charset="0"/>
                          <a:cs typeface="Calibri" panose="020F0502020204030204" pitchFamily="34" charset="0"/>
                        </a:rPr>
                        <a:t>Financial crisis </a:t>
                      </a:r>
                      <a:endParaRPr sz="100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a:latin typeface="Calibri" panose="020F0502020204030204" pitchFamily="34" charset="0"/>
                          <a:cs typeface="Calibri" panose="020F0502020204030204" pitchFamily="34" charset="0"/>
                        </a:rPr>
                        <a:t>High interest rates.</a:t>
                      </a:r>
                      <a:endParaRPr sz="1000">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EAF6"/>
                    </a:solidFill>
                  </a:tcPr>
                </a:tc>
                <a:extLst>
                  <a:ext uri="{0D108BD9-81ED-4DB2-BD59-A6C34878D82A}">
                    <a16:rowId xmlns:a16="http://schemas.microsoft.com/office/drawing/2014/main" val="10004"/>
                  </a:ext>
                </a:extLst>
              </a:tr>
              <a:tr h="7058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SUPPLY SIDE CAUSES</a:t>
                      </a:r>
                      <a:endParaRPr sz="1000" b="1" dirty="0">
                        <a:solidFill>
                          <a:schemeClr val="tx1"/>
                        </a:solidFill>
                        <a:latin typeface="Calibri"/>
                        <a:ea typeface="Calibri"/>
                        <a:cs typeface="Calibri"/>
                        <a:sym typeface="Calibri"/>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Structural causes – mismatch of skills for key job roles</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Geographical immobility</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Real wage unemployment </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Technological change</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Frictional – search based unemployment</a:t>
                      </a:r>
                      <a:endParaRPr sz="1000" dirty="0">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extLst>
                  <a:ext uri="{0D108BD9-81ED-4DB2-BD59-A6C34878D82A}">
                    <a16:rowId xmlns:a16="http://schemas.microsoft.com/office/drawing/2014/main" val="10005"/>
                  </a:ext>
                </a:extLst>
              </a:tr>
              <a:tr h="149475">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COSTS OF UNEMPLOYMENT</a:t>
                      </a:r>
                      <a:endParaRPr sz="1000" b="1" dirty="0">
                        <a:solidFill>
                          <a:schemeClr val="tx1"/>
                        </a:solidFill>
                        <a:latin typeface="Calibri"/>
                        <a:ea typeface="Calibri"/>
                        <a:cs typeface="Calibri"/>
                        <a:sym typeface="Calibri"/>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Loss of income for unemployed</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Less tax revenue &amp; higher government borrowing</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Higher levels of government spending </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Loss of human capital</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Inefficient use of resources</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Opportunity cost</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Loss of cultural identity/ social &amp; mental health problems. </a:t>
                      </a:r>
                      <a:endParaRPr sz="1000" dirty="0">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EAF6"/>
                    </a:solidFill>
                  </a:tcPr>
                </a:tc>
                <a:extLst>
                  <a:ext uri="{0D108BD9-81ED-4DB2-BD59-A6C34878D82A}">
                    <a16:rowId xmlns:a16="http://schemas.microsoft.com/office/drawing/2014/main" val="10006"/>
                  </a:ext>
                </a:extLst>
              </a:tr>
              <a:tr h="156125">
                <a:tc gridSpan="2">
                  <a:txBody>
                    <a:bodyPr/>
                    <a:lstStyle/>
                    <a:p>
                      <a:pPr marL="0" marR="0" lvl="0" indent="0" algn="ctr" rtl="0">
                        <a:spcBef>
                          <a:spcPts val="0"/>
                        </a:spcBef>
                        <a:spcAft>
                          <a:spcPts val="0"/>
                        </a:spcAft>
                        <a:buNone/>
                      </a:pPr>
                      <a:r>
                        <a:rPr lang="en-GB" sz="1000" b="1">
                          <a:solidFill>
                            <a:schemeClr val="tx1"/>
                          </a:solidFill>
                          <a:latin typeface="Calibri" panose="020F0502020204030204" pitchFamily="34" charset="0"/>
                          <a:ea typeface="Calibri"/>
                          <a:cs typeface="Calibri" panose="020F0502020204030204" pitchFamily="34" charset="0"/>
                          <a:sym typeface="Calibri"/>
                        </a:rPr>
                        <a:t>TYPES OF UNEMPLOYMENT</a:t>
                      </a:r>
                      <a:endParaRPr sz="1000" b="1">
                        <a:solidFill>
                          <a:schemeClr val="tx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bg1"/>
                    </a:solidFill>
                  </a:tcPr>
                </a:tc>
                <a:tc hMerge="1">
                  <a:txBody>
                    <a:bodyPr/>
                    <a:lstStyle/>
                    <a:p>
                      <a:endParaRPr lang="en-US"/>
                    </a:p>
                  </a:txBody>
                  <a:tcPr/>
                </a:tc>
                <a:extLst>
                  <a:ext uri="{0D108BD9-81ED-4DB2-BD59-A6C34878D82A}">
                    <a16:rowId xmlns:a16="http://schemas.microsoft.com/office/drawing/2014/main" val="10007"/>
                  </a:ext>
                </a:extLst>
              </a:tr>
              <a:tr h="2823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STRUCTURAL</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GB" sz="1000" b="0">
                          <a:solidFill>
                            <a:schemeClr val="dk1"/>
                          </a:solidFill>
                          <a:latin typeface="Calibri" panose="020F0502020204030204" pitchFamily="34" charset="0"/>
                          <a:ea typeface="Calibri"/>
                          <a:cs typeface="Calibri" panose="020F0502020204030204" pitchFamily="34" charset="0"/>
                          <a:sym typeface="Calibri"/>
                        </a:rPr>
                        <a:t>Occurs due to a changing nature of the structure of the economy. Globalisation has accelerated this process due to the offshoring of manufacturing.</a:t>
                      </a:r>
                      <a:endParaRPr sz="1000" b="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rgbClr val="F2F2F2"/>
                    </a:solidFill>
                  </a:tcPr>
                </a:tc>
                <a:extLst>
                  <a:ext uri="{0D108BD9-81ED-4DB2-BD59-A6C34878D82A}">
                    <a16:rowId xmlns:a16="http://schemas.microsoft.com/office/drawing/2014/main" val="10008"/>
                  </a:ext>
                </a:extLst>
              </a:tr>
              <a:tr h="164425">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CYCLICAL</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a:latin typeface="Calibri" panose="020F0502020204030204" pitchFamily="34" charset="0"/>
                          <a:cs typeface="Calibri" panose="020F0502020204030204" pitchFamily="34" charset="0"/>
                        </a:rPr>
                        <a:t>When there is a recession or a steep slowdown in growth.</a:t>
                      </a:r>
                      <a:endParaRPr sz="100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09"/>
                  </a:ext>
                </a:extLst>
              </a:tr>
              <a:tr h="1594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FRICTIONAL</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Occurs when people are moving between jobs. Also known as ‘search’ unemployment.</a:t>
                      </a:r>
                      <a:endParaRPr sz="1000" dirty="0">
                        <a:latin typeface="Calibri" panose="020F0502020204030204" pitchFamily="34" charset="0"/>
                        <a:cs typeface="Calibri" panose="020F0502020204030204" pitchFamily="34" charset="0"/>
                      </a:endParaRPr>
                    </a:p>
                  </a:txBody>
                  <a:tcPr marL="68575" marR="68575" marT="0" marB="0">
                    <a:solidFill>
                      <a:srgbClr val="F2F2F2"/>
                    </a:solidFill>
                  </a:tcPr>
                </a:tc>
                <a:extLst>
                  <a:ext uri="{0D108BD9-81ED-4DB2-BD59-A6C34878D82A}">
                    <a16:rowId xmlns:a16="http://schemas.microsoft.com/office/drawing/2014/main" val="10010"/>
                  </a:ext>
                </a:extLst>
              </a:tr>
              <a:tr h="1594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TECHNOLOGICAL</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a:latin typeface="Calibri" panose="020F0502020204030204" pitchFamily="34" charset="0"/>
                          <a:cs typeface="Calibri" panose="020F0502020204030204" pitchFamily="34" charset="0"/>
                        </a:rPr>
                        <a:t>Occurs due to capital goods replacing workers. </a:t>
                      </a:r>
                      <a:endParaRPr sz="100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11"/>
                  </a:ext>
                </a:extLst>
              </a:tr>
              <a:tr h="2823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REAL WAGE</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a:latin typeface="Calibri" panose="020F0502020204030204" pitchFamily="34" charset="0"/>
                          <a:cs typeface="Calibri" panose="020F0502020204030204" pitchFamily="34" charset="0"/>
                        </a:rPr>
                        <a:t>Where the available supply of workers is greater than the demand. This could be due to a living wage which is set too high. </a:t>
                      </a:r>
                      <a:endParaRPr sz="1000">
                        <a:latin typeface="Calibri" panose="020F0502020204030204" pitchFamily="34" charset="0"/>
                        <a:cs typeface="Calibri" panose="020F0502020204030204" pitchFamily="34" charset="0"/>
                      </a:endParaRPr>
                    </a:p>
                  </a:txBody>
                  <a:tcPr marL="68575" marR="68575" marT="0" marB="0">
                    <a:solidFill>
                      <a:srgbClr val="F2F2F2"/>
                    </a:solidFill>
                  </a:tcPr>
                </a:tc>
                <a:extLst>
                  <a:ext uri="{0D108BD9-81ED-4DB2-BD59-A6C34878D82A}">
                    <a16:rowId xmlns:a16="http://schemas.microsoft.com/office/drawing/2014/main" val="10012"/>
                  </a:ext>
                </a:extLst>
              </a:tr>
              <a:tr h="1594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VOLUNTARY</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a:latin typeface="Calibri" panose="020F0502020204030204" pitchFamily="34" charset="0"/>
                          <a:cs typeface="Calibri" panose="020F0502020204030204" pitchFamily="34" charset="0"/>
                        </a:rPr>
                        <a:t>People choosing to stay on benefits, rather than work.</a:t>
                      </a:r>
                      <a:endParaRPr sz="100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13"/>
                  </a:ext>
                </a:extLst>
              </a:tr>
              <a:tr h="159450">
                <a:tc gridSpan="2">
                  <a:txBody>
                    <a:bodyPr/>
                    <a:lstStyle/>
                    <a:p>
                      <a:pPr marL="0" marR="0" lvl="0" indent="0" algn="ctr" rtl="0">
                        <a:spcBef>
                          <a:spcPts val="0"/>
                        </a:spcBef>
                        <a:spcAft>
                          <a:spcPts val="0"/>
                        </a:spcAft>
                        <a:buNone/>
                      </a:pPr>
                      <a:r>
                        <a:rPr lang="en-GB" sz="1000" b="1">
                          <a:solidFill>
                            <a:schemeClr val="tx1"/>
                          </a:solidFill>
                          <a:latin typeface="Calibri" panose="020F0502020204030204" pitchFamily="34" charset="0"/>
                          <a:ea typeface="Calibri"/>
                          <a:cs typeface="Calibri" panose="020F0502020204030204" pitchFamily="34" charset="0"/>
                          <a:sym typeface="Calibri"/>
                        </a:rPr>
                        <a:t>POLICY RESPONSES TO UNEMPLOYMENT</a:t>
                      </a:r>
                      <a:endParaRPr sz="1000" b="1">
                        <a:solidFill>
                          <a:schemeClr val="tx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bg1"/>
                    </a:solidFill>
                  </a:tcPr>
                </a:tc>
                <a:tc hMerge="1">
                  <a:txBody>
                    <a:bodyPr/>
                    <a:lstStyle/>
                    <a:p>
                      <a:endParaRPr lang="en-US"/>
                    </a:p>
                  </a:txBody>
                  <a:tcPr/>
                </a:tc>
                <a:extLst>
                  <a:ext uri="{0D108BD9-81ED-4DB2-BD59-A6C34878D82A}">
                    <a16:rowId xmlns:a16="http://schemas.microsoft.com/office/drawing/2014/main" val="10014"/>
                  </a:ext>
                </a:extLst>
              </a:tr>
              <a:tr h="2823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Expansionary Monetary Policy</a:t>
                      </a:r>
                      <a:endParaRPr b="1">
                        <a:solidFill>
                          <a:schemeClr val="tx1"/>
                        </a:solidFill>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Reducing interest rates to stimulate demand through higher consumption &amp; business investment. Promotes borrowing &amp; further spending &amp; investment, while reducing saving. </a:t>
                      </a:r>
                      <a:endParaRPr sz="1000" dirty="0">
                        <a:latin typeface="Calibri" panose="020F0502020204030204" pitchFamily="34" charset="0"/>
                        <a:cs typeface="Calibri" panose="020F0502020204030204" pitchFamily="34" charset="0"/>
                      </a:endParaRPr>
                    </a:p>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Paradox of thrift – may not stimulate consumption. </a:t>
                      </a:r>
                      <a:endParaRPr sz="1000" dirty="0">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2"/>
                    </a:solidFill>
                  </a:tcPr>
                </a:tc>
                <a:extLst>
                  <a:ext uri="{0D108BD9-81ED-4DB2-BD59-A6C34878D82A}">
                    <a16:rowId xmlns:a16="http://schemas.microsoft.com/office/drawing/2014/main" val="10015"/>
                  </a:ext>
                </a:extLst>
              </a:tr>
              <a:tr h="2823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Expansionary Fiscal Policy </a:t>
                      </a:r>
                      <a:endParaRPr sz="1000" b="1" dirty="0">
                        <a:solidFill>
                          <a:schemeClr val="tx1"/>
                        </a:solidFill>
                        <a:latin typeface="Calibri"/>
                        <a:ea typeface="Calibri"/>
                        <a:cs typeface="Calibri"/>
                        <a:sym typeface="Calibri"/>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l" rtl="0">
                        <a:spcBef>
                          <a:spcPts val="0"/>
                        </a:spcBef>
                        <a:spcAft>
                          <a:spcPts val="0"/>
                        </a:spcAft>
                        <a:buNone/>
                      </a:pPr>
                      <a:r>
                        <a:rPr lang="en-GB" sz="1000">
                          <a:latin typeface="Calibri" panose="020F0502020204030204" pitchFamily="34" charset="0"/>
                          <a:cs typeface="Calibri" panose="020F0502020204030204" pitchFamily="34" charset="0"/>
                        </a:rPr>
                        <a:t>Reducing taxation to stimulate demand through higher consumption &amp; business investment. Increased government spending.  Yet we have a persistent fiscal deficit.</a:t>
                      </a:r>
                      <a:endParaRPr sz="1000">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EAF6"/>
                    </a:solidFill>
                  </a:tcPr>
                </a:tc>
                <a:extLst>
                  <a:ext uri="{0D108BD9-81ED-4DB2-BD59-A6C34878D82A}">
                    <a16:rowId xmlns:a16="http://schemas.microsoft.com/office/drawing/2014/main" val="10016"/>
                  </a:ext>
                </a:extLst>
              </a:tr>
              <a:tr h="1594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Supply side policies</a:t>
                      </a:r>
                      <a:endParaRPr sz="1000" b="1" dirty="0">
                        <a:solidFill>
                          <a:schemeClr val="tx1"/>
                        </a:solidFill>
                        <a:latin typeface="Calibri"/>
                        <a:ea typeface="Calibri"/>
                        <a:cs typeface="Calibri"/>
                        <a:sym typeface="Calibri"/>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To improve training &amp; education to upgrade skills of the workforce.  Promote business start-ups. But these costly &amp; may not work.</a:t>
                      </a:r>
                      <a:endParaRPr sz="1000" dirty="0">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2"/>
                    </a:solidFill>
                  </a:tcPr>
                </a:tc>
                <a:extLst>
                  <a:ext uri="{0D108BD9-81ED-4DB2-BD59-A6C34878D82A}">
                    <a16:rowId xmlns:a16="http://schemas.microsoft.com/office/drawing/2014/main" val="10017"/>
                  </a:ext>
                </a:extLst>
              </a:tr>
            </a:tbl>
          </a:graphicData>
        </a:graphic>
      </p:graphicFrame>
      <p:graphicFrame>
        <p:nvGraphicFramePr>
          <p:cNvPr id="87" name="Shape 87"/>
          <p:cNvGraphicFramePr/>
          <p:nvPr/>
        </p:nvGraphicFramePr>
        <p:xfrm>
          <a:off x="6248411" y="234977"/>
          <a:ext cx="5846224" cy="3017550"/>
        </p:xfrm>
        <a:graphic>
          <a:graphicData uri="http://schemas.openxmlformats.org/drawingml/2006/table">
            <a:tbl>
              <a:tblPr firstRow="1" bandRow="1">
                <a:noFill/>
              </a:tblPr>
              <a:tblGrid>
                <a:gridCol w="1325389">
                  <a:extLst>
                    <a:ext uri="{9D8B030D-6E8A-4147-A177-3AD203B41FA5}">
                      <a16:colId xmlns:a16="http://schemas.microsoft.com/office/drawing/2014/main" val="20000"/>
                    </a:ext>
                  </a:extLst>
                </a:gridCol>
                <a:gridCol w="4520835">
                  <a:extLst>
                    <a:ext uri="{9D8B030D-6E8A-4147-A177-3AD203B41FA5}">
                      <a16:colId xmlns:a16="http://schemas.microsoft.com/office/drawing/2014/main" val="20001"/>
                    </a:ext>
                  </a:extLst>
                </a:gridCol>
              </a:tblGrid>
              <a:tr h="195800">
                <a:tc gridSpan="2">
                  <a:txBody>
                    <a:bodyPr/>
                    <a:lstStyle/>
                    <a:p>
                      <a:pPr marL="0" marR="0" lvl="0" indent="0" algn="ctr"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NATURAL RATE OF UNEMPLOYMENT</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0000"/>
                  </a:ext>
                </a:extLst>
              </a:tr>
              <a:tr h="386300">
                <a:tc gridSpan="2">
                  <a:txBody>
                    <a:bodyPr/>
                    <a:lstStyle/>
                    <a:p>
                      <a:pPr marL="0" marR="0" lvl="0" indent="0" algn="l" rtl="0">
                        <a:spcBef>
                          <a:spcPts val="0"/>
                        </a:spcBef>
                        <a:spcAft>
                          <a:spcPts val="0"/>
                        </a:spcAft>
                        <a:buClr>
                          <a:schemeClr val="dk1"/>
                        </a:buClr>
                        <a:buSzPts val="1000"/>
                        <a:buFont typeface="Arial"/>
                        <a:buNone/>
                      </a:pPr>
                      <a:r>
                        <a:rPr lang="en-GB" sz="1000" b="0" i="0">
                          <a:solidFill>
                            <a:schemeClr val="dk1"/>
                          </a:solidFill>
                          <a:latin typeface="Calibri"/>
                          <a:ea typeface="Calibri"/>
                          <a:cs typeface="Calibri"/>
                          <a:sym typeface="Calibri"/>
                        </a:rPr>
                        <a:t>This occurs when the labour market is in equilibrium yet unemployment persists.  This natural rate occurs due to a combination of structural, frictional &amp; even voluntary unemployment.  Consequently there will always be a gap between the total labour force available &amp; the market equilibrium. </a:t>
                      </a:r>
                      <a:endParaRPr sz="1000" b="0" i="0">
                        <a:solidFill>
                          <a:schemeClr val="dk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EAF6"/>
                    </a:solidFill>
                  </a:tcPr>
                </a:tc>
                <a:tc hMerge="1">
                  <a:txBody>
                    <a:bodyPr/>
                    <a:lstStyle/>
                    <a:p>
                      <a:endParaRPr lang="en-US"/>
                    </a:p>
                  </a:txBody>
                  <a:tcPr/>
                </a:tc>
                <a:extLst>
                  <a:ext uri="{0D108BD9-81ED-4DB2-BD59-A6C34878D82A}">
                    <a16:rowId xmlns:a16="http://schemas.microsoft.com/office/drawing/2014/main" val="10001"/>
                  </a:ext>
                </a:extLst>
              </a:tr>
              <a:tr h="446975">
                <a:tc>
                  <a:txBody>
                    <a:bodyPr/>
                    <a:lstStyle/>
                    <a:p>
                      <a:pPr marL="0" marR="0" lvl="0" indent="0" algn="l" rtl="0">
                        <a:spcBef>
                          <a:spcPts val="0"/>
                        </a:spcBef>
                        <a:spcAft>
                          <a:spcPts val="0"/>
                        </a:spcAft>
                        <a:buNone/>
                      </a:pPr>
                      <a:r>
                        <a:rPr lang="en-GB" sz="1000" b="1" dirty="0">
                          <a:solidFill>
                            <a:schemeClr val="tx1"/>
                          </a:solidFill>
                        </a:rPr>
                        <a:t>MONETARIST</a:t>
                      </a:r>
                      <a:r>
                        <a:rPr lang="en-GB" sz="1000" b="1" dirty="0">
                          <a:solidFill>
                            <a:schemeClr val="lt1"/>
                          </a:solidFill>
                        </a:rPr>
                        <a:t> </a:t>
                      </a:r>
                      <a:r>
                        <a:rPr lang="en-GB" sz="1000" b="1" dirty="0">
                          <a:solidFill>
                            <a:schemeClr val="tx1"/>
                          </a:solidFill>
                        </a:rPr>
                        <a:t>INTERPRETATION</a:t>
                      </a:r>
                      <a:endParaRPr sz="1000" b="1" dirty="0">
                        <a:solidFill>
                          <a:schemeClr val="tx1"/>
                        </a:solidFill>
                      </a:endParaRPr>
                    </a:p>
                  </a:txBody>
                  <a:tcPr marL="91450" marR="91450" marT="45725" marB="45725">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We can view the natural rate using a monetarists interpretation of the Phillips curve.  Here, monetarists believe that the LRAS is inelastic, meaning that further AD increases give rise to only temporary increases in output.  Wages rise to help generate higher output &amp; this gives rise to higher inflation.  As workers adapt their expectations, they realise that the wage increase is nominal &amp; not real.  Consequently, the supply of labour falls &amp; unemployment returns to its natural rate.  Monetarists believe that it is only possible to reduce unemployment by increasing the rate of inflation.  Thus, the natural rate is known as the NAIRU – Non-Accelerating Inflationary Rate of Unemployment.  NAIRU refers to a specific level of unemployment that is evident in an economy that does not cause inflation to rise up</a:t>
                      </a:r>
                      <a:endParaRPr sz="1000" b="0" i="0" dirty="0">
                        <a:solidFill>
                          <a:schemeClr val="dk1"/>
                        </a:solidFill>
                        <a:latin typeface="Calibri"/>
                        <a:ea typeface="Calibri"/>
                        <a:cs typeface="Calibri"/>
                        <a:sym typeface="Calibri"/>
                      </a:endParaRPr>
                    </a:p>
                    <a:p>
                      <a:pPr marL="0" marR="0" lvl="0" indent="0" algn="l" rtl="0">
                        <a:spcBef>
                          <a:spcPts val="0"/>
                        </a:spcBef>
                        <a:spcAft>
                          <a:spcPts val="0"/>
                        </a:spcAft>
                        <a:buNone/>
                      </a:pPr>
                      <a:br>
                        <a:rPr lang="en-GB" sz="1000" b="0" i="0" dirty="0">
                          <a:solidFill>
                            <a:schemeClr val="dk1"/>
                          </a:solidFill>
                          <a:latin typeface="Calibri"/>
                          <a:ea typeface="Calibri"/>
                          <a:cs typeface="Calibri"/>
                          <a:sym typeface="Calibri"/>
                        </a:rPr>
                      </a:br>
                      <a:r>
                        <a:rPr lang="en-GB" sz="1000" b="0" i="0" dirty="0">
                          <a:solidFill>
                            <a:schemeClr val="dk1"/>
                          </a:solidFill>
                          <a:latin typeface="Calibri"/>
                          <a:ea typeface="Calibri"/>
                          <a:cs typeface="Calibri"/>
                          <a:sym typeface="Calibri"/>
                        </a:rPr>
                        <a:t>Yet monetarists, assume workers fail to predict inflationary changes instead they have adaptive expectations. </a:t>
                      </a:r>
                      <a:endParaRPr sz="1000" b="0" i="0" dirty="0">
                        <a:solidFill>
                          <a:schemeClr val="dk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769503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Shape 83"/>
        <p:cNvGrpSpPr/>
        <p:nvPr/>
      </p:nvGrpSpPr>
      <p:grpSpPr>
        <a:xfrm>
          <a:off x="0" y="0"/>
          <a:ext cx="0" cy="0"/>
          <a:chOff x="0" y="0"/>
          <a:chExt cx="0" cy="0"/>
        </a:xfrm>
      </p:grpSpPr>
      <p:graphicFrame>
        <p:nvGraphicFramePr>
          <p:cNvPr id="84" name="Shape 84"/>
          <p:cNvGraphicFramePr/>
          <p:nvPr/>
        </p:nvGraphicFramePr>
        <p:xfrm>
          <a:off x="188593" y="316616"/>
          <a:ext cx="5897165" cy="4485989"/>
        </p:xfrm>
        <a:graphic>
          <a:graphicData uri="http://schemas.openxmlformats.org/drawingml/2006/table">
            <a:tbl>
              <a:tblPr firstRow="1" firstCol="1" bandRow="1">
                <a:noFill/>
              </a:tblPr>
              <a:tblGrid>
                <a:gridCol w="1593726">
                  <a:extLst>
                    <a:ext uri="{9D8B030D-6E8A-4147-A177-3AD203B41FA5}">
                      <a16:colId xmlns:a16="http://schemas.microsoft.com/office/drawing/2014/main" val="20000"/>
                    </a:ext>
                  </a:extLst>
                </a:gridCol>
                <a:gridCol w="4303439">
                  <a:extLst>
                    <a:ext uri="{9D8B030D-6E8A-4147-A177-3AD203B41FA5}">
                      <a16:colId xmlns:a16="http://schemas.microsoft.com/office/drawing/2014/main" val="20001"/>
                    </a:ext>
                  </a:extLst>
                </a:gridCol>
              </a:tblGrid>
              <a:tr h="228507">
                <a:tc gridSpan="2">
                  <a:txBody>
                    <a:bodyPr/>
                    <a:lstStyle/>
                    <a:p>
                      <a:pPr marL="0" marR="0" lvl="0" indent="0" algn="ctr" rtl="0">
                        <a:spcBef>
                          <a:spcPts val="0"/>
                        </a:spcBef>
                        <a:spcAft>
                          <a:spcPts val="0"/>
                        </a:spcAft>
                        <a:buNone/>
                      </a:pPr>
                      <a:r>
                        <a:rPr lang="en-GB" sz="1200" b="1" u="none" dirty="0">
                          <a:solidFill>
                            <a:schemeClr val="dk1"/>
                          </a:solidFill>
                          <a:latin typeface="Calibri"/>
                          <a:ea typeface="Calibri"/>
                          <a:cs typeface="Calibri"/>
                          <a:sym typeface="Calibri"/>
                        </a:rPr>
                        <a:t>3.2.3.3</a:t>
                      </a:r>
                      <a:r>
                        <a:rPr lang="en-GB" sz="1200" b="1" i="0" u="none" strike="noStrike" cap="none" dirty="0">
                          <a:solidFill>
                            <a:schemeClr val="dk1"/>
                          </a:solidFill>
                          <a:latin typeface="Calibri"/>
                          <a:ea typeface="Calibri"/>
                          <a:cs typeface="Calibri"/>
                          <a:sym typeface="Calibri"/>
                        </a:rPr>
                        <a:t>. INFLATION &amp; DEFLATION</a:t>
                      </a:r>
                    </a:p>
                  </a:txBody>
                  <a:tcPr marL="68575" marR="68575" marT="0" marB="0">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extLst>
                  <a:ext uri="{0D108BD9-81ED-4DB2-BD59-A6C34878D82A}">
                    <a16:rowId xmlns:a16="http://schemas.microsoft.com/office/drawing/2014/main" val="4071994536"/>
                  </a:ext>
                </a:extLst>
              </a:tr>
              <a:tr h="253832">
                <a:tc gridSpan="2">
                  <a:txBody>
                    <a:bodyPr/>
                    <a:lstStyle/>
                    <a:p>
                      <a:pPr marL="0" marR="0" lvl="0" indent="0" algn="ctr" rtl="0">
                        <a:spcBef>
                          <a:spcPts val="0"/>
                        </a:spcBef>
                        <a:spcAft>
                          <a:spcPts val="0"/>
                        </a:spcAft>
                        <a:buNone/>
                      </a:pPr>
                      <a:r>
                        <a:rPr lang="en-GB" sz="1200" b="1" u="none" strike="noStrike" cap="none" dirty="0">
                          <a:solidFill>
                            <a:schemeClr val="tx1"/>
                          </a:solidFill>
                          <a:latin typeface="Calibri"/>
                          <a:ea typeface="Calibri"/>
                          <a:cs typeface="Calibri"/>
                          <a:sym typeface="Calibri"/>
                        </a:rPr>
                        <a:t>KEY DEFINITIONS</a:t>
                      </a:r>
                      <a:endParaRPr sz="1200" b="1" u="none" strike="noStrike" cap="none" dirty="0">
                        <a:solidFill>
                          <a:schemeClr val="tx1"/>
                        </a:solidFill>
                        <a:latin typeface="Calibri"/>
                        <a:ea typeface="Calibri"/>
                        <a:cs typeface="Calibri"/>
                        <a:sym typeface="Calibri"/>
                      </a:endParaRPr>
                    </a:p>
                  </a:txBody>
                  <a:tcPr marL="68575" marR="68575"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0000"/>
                  </a:ext>
                </a:extLst>
              </a:tr>
              <a:tr h="349550">
                <a:tc>
                  <a:txBody>
                    <a:bodyPr/>
                    <a:lstStyle/>
                    <a:p>
                      <a:pPr marL="0" marR="0" lvl="0" indent="0" algn="l" rtl="0">
                        <a:spcBef>
                          <a:spcPts val="0"/>
                        </a:spcBef>
                        <a:spcAft>
                          <a:spcPts val="0"/>
                        </a:spcAft>
                        <a:buNone/>
                      </a:pPr>
                      <a:r>
                        <a:rPr lang="en-GB" sz="1000" b="1" u="none" strike="noStrike" cap="none" dirty="0">
                          <a:solidFill>
                            <a:schemeClr val="tx1"/>
                          </a:solidFill>
                          <a:latin typeface="Calibri"/>
                          <a:ea typeface="Calibri"/>
                          <a:cs typeface="Calibri"/>
                          <a:sym typeface="Calibri"/>
                        </a:rPr>
                        <a:t>CONSUMER PRICE INDEX (CPI)</a:t>
                      </a:r>
                      <a:endParaRPr sz="1000" b="1" u="none" strike="noStrike" cap="none" dirty="0">
                        <a:solidFill>
                          <a:schemeClr val="tx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spcBef>
                          <a:spcPts val="0"/>
                        </a:spcBef>
                        <a:spcAft>
                          <a:spcPts val="0"/>
                        </a:spcAft>
                        <a:buNone/>
                      </a:pPr>
                      <a:r>
                        <a:rPr lang="en-GB" sz="1000" b="0" i="0" u="none" strike="noStrike" cap="none">
                          <a:solidFill>
                            <a:schemeClr val="dk1"/>
                          </a:solidFill>
                          <a:latin typeface="Calibri"/>
                          <a:ea typeface="Calibri"/>
                          <a:cs typeface="Calibri"/>
                          <a:sym typeface="Calibri"/>
                        </a:rPr>
                        <a:t>Measures changes in the price level of a weighted average of prices of a basket of consumer goods and services purchased by households.  It leaves the costs of your home out of the basket.</a:t>
                      </a:r>
                      <a:endParaRPr sz="1000" b="0">
                        <a:solidFill>
                          <a:schemeClr val="dk1"/>
                        </a:solidFill>
                      </a:endParaRPr>
                    </a:p>
                  </a:txBody>
                  <a:tcPr marL="68575" marR="68575" marT="0" marB="0">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1"/>
                  </a:ext>
                </a:extLst>
              </a:tr>
              <a:tr h="3495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RETAIL PRICE INDEX (RPI)</a:t>
                      </a:r>
                      <a:endParaRPr sz="1000" b="1" dirty="0">
                        <a:solidFill>
                          <a:schemeClr val="tx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A measure of inflation published by the Office for National Statistics monthly. It measures the change in the cost of a representative sample of retail goods and services.  It includes housing costs such as mortgage payments, rents &amp; council tax.</a:t>
                      </a:r>
                      <a:endParaRPr sz="1000" b="0" dirty="0">
                        <a:solidFill>
                          <a:schemeClr val="dk1"/>
                        </a:solidFill>
                      </a:endParaRPr>
                    </a:p>
                  </a:txBody>
                  <a:tcPr marL="68575" marR="68575" marT="0" marB="0">
                    <a:lnL w="12700" cap="flat" cmpd="sng" algn="ctr">
                      <a:solidFill>
                        <a:schemeClr val="tx1"/>
                      </a:solidFill>
                      <a:prstDash val="solid"/>
                      <a:round/>
                      <a:headEnd type="none" w="med" len="med"/>
                      <a:tailEnd type="none" w="med" len="med"/>
                    </a:lnL>
                    <a:solidFill>
                      <a:srgbClr val="F2F2F2"/>
                    </a:solidFill>
                  </a:tcPr>
                </a:tc>
                <a:extLst>
                  <a:ext uri="{0D108BD9-81ED-4DB2-BD59-A6C34878D82A}">
                    <a16:rowId xmlns:a16="http://schemas.microsoft.com/office/drawing/2014/main" val="10002"/>
                  </a:ext>
                </a:extLst>
              </a:tr>
              <a:tr h="21860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INDEX NUMBERS </a:t>
                      </a:r>
                      <a:endParaRPr sz="1000" b="1" dirty="0">
                        <a:solidFill>
                          <a:schemeClr val="tx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An economic data figure reflecting price or quantity compared with a base value. The base will equal 100 and the</a:t>
                      </a:r>
                      <a:r>
                        <a:rPr lang="en-GB" sz="1000" b="1" i="0" dirty="0">
                          <a:solidFill>
                            <a:schemeClr val="dk1"/>
                          </a:solidFill>
                          <a:latin typeface="Calibri"/>
                          <a:ea typeface="Calibri"/>
                          <a:cs typeface="Calibri"/>
                          <a:sym typeface="Calibri"/>
                        </a:rPr>
                        <a:t> index number</a:t>
                      </a:r>
                      <a:r>
                        <a:rPr lang="en-GB" sz="1000" b="0" i="0" dirty="0">
                          <a:solidFill>
                            <a:schemeClr val="dk1"/>
                          </a:solidFill>
                          <a:latin typeface="Calibri"/>
                          <a:ea typeface="Calibri"/>
                          <a:cs typeface="Calibri"/>
                          <a:sym typeface="Calibri"/>
                        </a:rPr>
                        <a:t> is usually expressed as 100 times the ratio to the base value.</a:t>
                      </a:r>
                      <a:endParaRPr sz="1000" b="0" dirty="0">
                        <a:solidFill>
                          <a:schemeClr val="dk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3"/>
                  </a:ext>
                </a:extLst>
              </a:tr>
              <a:tr h="21860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THE BASKET OF GOODS</a:t>
                      </a:r>
                      <a:endParaRPr sz="1000" b="1" dirty="0">
                        <a:solidFill>
                          <a:schemeClr val="tx1"/>
                        </a:solidFill>
                        <a:latin typeface="Calibri"/>
                        <a:ea typeface="Calibri"/>
                        <a:cs typeface="Calibri"/>
                        <a:sym typeface="Calibri"/>
                      </a:endParaRPr>
                    </a:p>
                    <a:p>
                      <a:pPr marL="0" marR="0" lvl="0" indent="0" algn="l" rtl="0">
                        <a:spcBef>
                          <a:spcPts val="0"/>
                        </a:spcBef>
                        <a:spcAft>
                          <a:spcPts val="0"/>
                        </a:spcAft>
                        <a:buNone/>
                      </a:pPr>
                      <a:endParaRPr sz="1000" b="1" dirty="0">
                        <a:solidFill>
                          <a:schemeClr val="tx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just" rtl="0">
                        <a:spcBef>
                          <a:spcPts val="0"/>
                        </a:spcBef>
                        <a:spcAft>
                          <a:spcPts val="0"/>
                        </a:spcAft>
                        <a:buNone/>
                      </a:pPr>
                      <a:r>
                        <a:rPr lang="en-GB" sz="1000" b="0" i="0" dirty="0">
                          <a:solidFill>
                            <a:schemeClr val="dk1"/>
                          </a:solidFill>
                          <a:latin typeface="Calibri"/>
                          <a:ea typeface="Calibri"/>
                          <a:cs typeface="Calibri"/>
                          <a:sym typeface="Calibri"/>
                        </a:rPr>
                        <a:t>A relatively fixed set of consumer products and services valued on an annual basis and used to track inflation in a specific market or country. The </a:t>
                      </a:r>
                      <a:r>
                        <a:rPr lang="en-GB" sz="1000" b="1" i="0" dirty="0">
                          <a:solidFill>
                            <a:schemeClr val="dk1"/>
                          </a:solidFill>
                          <a:latin typeface="Calibri"/>
                          <a:ea typeface="Calibri"/>
                          <a:cs typeface="Calibri"/>
                          <a:sym typeface="Calibri"/>
                        </a:rPr>
                        <a:t>goods</a:t>
                      </a:r>
                      <a:r>
                        <a:rPr lang="en-GB" sz="1000" b="0" i="0" dirty="0">
                          <a:solidFill>
                            <a:schemeClr val="dk1"/>
                          </a:solidFill>
                          <a:latin typeface="Calibri"/>
                          <a:ea typeface="Calibri"/>
                          <a:cs typeface="Calibri"/>
                          <a:sym typeface="Calibri"/>
                        </a:rPr>
                        <a:t> in the </a:t>
                      </a:r>
                      <a:r>
                        <a:rPr lang="en-GB" sz="1000" b="1" i="0" dirty="0">
                          <a:solidFill>
                            <a:schemeClr val="dk1"/>
                          </a:solidFill>
                          <a:latin typeface="Calibri"/>
                          <a:ea typeface="Calibri"/>
                          <a:cs typeface="Calibri"/>
                          <a:sym typeface="Calibri"/>
                        </a:rPr>
                        <a:t>basket</a:t>
                      </a:r>
                      <a:r>
                        <a:rPr lang="en-GB" sz="1000" b="0" i="0" dirty="0">
                          <a:solidFill>
                            <a:schemeClr val="dk1"/>
                          </a:solidFill>
                          <a:latin typeface="Calibri"/>
                          <a:ea typeface="Calibri"/>
                          <a:cs typeface="Calibri"/>
                          <a:sym typeface="Calibri"/>
                        </a:rPr>
                        <a:t> are often adjusted periodically to account for changes in consumer habits</a:t>
                      </a:r>
                      <a:endParaRPr sz="1000" b="0" dirty="0">
                        <a:solidFill>
                          <a:schemeClr val="dk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solidFill>
                      <a:srgbClr val="F2F2F2"/>
                    </a:solidFill>
                  </a:tcPr>
                </a:tc>
                <a:extLst>
                  <a:ext uri="{0D108BD9-81ED-4DB2-BD59-A6C34878D82A}">
                    <a16:rowId xmlns:a16="http://schemas.microsoft.com/office/drawing/2014/main" val="10004"/>
                  </a:ext>
                </a:extLst>
              </a:tr>
              <a:tr h="1523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INFLATION</a:t>
                      </a:r>
                      <a:endParaRPr b="1">
                        <a:solidFill>
                          <a:schemeClr val="tx1"/>
                        </a:solidFill>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The general rise in prices</a:t>
                      </a:r>
                      <a:endParaRPr/>
                    </a:p>
                  </a:txBody>
                  <a:tcPr marL="68575" marR="68575" marT="0" marB="0">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5"/>
                  </a:ext>
                </a:extLst>
              </a:tr>
              <a:tr h="1523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CORE INFLATION </a:t>
                      </a:r>
                      <a:endParaRPr sz="1000" b="1">
                        <a:solidFill>
                          <a:schemeClr val="tx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Excludes certain items that have volatile prices e.g. oil, gas. </a:t>
                      </a:r>
                      <a:endParaRPr/>
                    </a:p>
                  </a:txBody>
                  <a:tcPr marL="68575" marR="68575" marT="0" marB="0">
                    <a:lnL w="12700" cap="flat" cmpd="sng" algn="ctr">
                      <a:solidFill>
                        <a:schemeClr val="tx1"/>
                      </a:solidFill>
                      <a:prstDash val="solid"/>
                      <a:round/>
                      <a:headEnd type="none" w="med" len="med"/>
                      <a:tailEnd type="none" w="med" len="med"/>
                    </a:lnL>
                    <a:solidFill>
                      <a:srgbClr val="F2F2F2"/>
                    </a:solidFill>
                  </a:tcPr>
                </a:tc>
                <a:extLst>
                  <a:ext uri="{0D108BD9-81ED-4DB2-BD59-A6C34878D82A}">
                    <a16:rowId xmlns:a16="http://schemas.microsoft.com/office/drawing/2014/main" val="10006"/>
                  </a:ext>
                </a:extLst>
              </a:tr>
              <a:tr h="1523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DEFLATION</a:t>
                      </a:r>
                      <a:endParaRPr b="1">
                        <a:solidFill>
                          <a:schemeClr val="tx1"/>
                        </a:solidFill>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Reduction in the general level of prices.</a:t>
                      </a:r>
                      <a:endParaRPr/>
                    </a:p>
                  </a:txBody>
                  <a:tcPr marL="68575" marR="68575" marT="0" marB="0">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7"/>
                  </a:ext>
                </a:extLst>
              </a:tr>
              <a:tr h="1523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HYPER INFLATION </a:t>
                      </a:r>
                      <a:endParaRPr b="1" dirty="0">
                        <a:solidFill>
                          <a:schemeClr val="tx1"/>
                        </a:solidFill>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t>Very high &amp; accelerating rates of inflation where domestic currency becomes worthless. </a:t>
                      </a:r>
                      <a:endParaRPr sz="1000" b="0" dirty="0"/>
                    </a:p>
                  </a:txBody>
                  <a:tcPr marL="68575" marR="68575" marT="0" marB="0">
                    <a:lnL w="12700" cap="flat" cmpd="sng" algn="ctr">
                      <a:solidFill>
                        <a:schemeClr val="tx1"/>
                      </a:solidFill>
                      <a:prstDash val="solid"/>
                      <a:round/>
                      <a:headEnd type="none" w="med" len="med"/>
                      <a:tailEnd type="none" w="med" len="med"/>
                    </a:lnL>
                    <a:solidFill>
                      <a:srgbClr val="F2F2F2"/>
                    </a:solidFill>
                  </a:tcPr>
                </a:tc>
                <a:extLst>
                  <a:ext uri="{0D108BD9-81ED-4DB2-BD59-A6C34878D82A}">
                    <a16:rowId xmlns:a16="http://schemas.microsoft.com/office/drawing/2014/main" val="10008"/>
                  </a:ext>
                </a:extLst>
              </a:tr>
              <a:tr h="1936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DEMAND-PULL INFLATION</a:t>
                      </a:r>
                      <a:endParaRPr sz="1000" b="1" dirty="0">
                        <a:solidFill>
                          <a:schemeClr val="tx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Occurs when aggregate demand increases at a faster rate than aggregate supply.  </a:t>
                      </a:r>
                      <a:endParaRPr sz="1000" b="0"/>
                    </a:p>
                  </a:txBody>
                  <a:tcPr marL="68575" marR="68575" marT="0" marB="0">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9"/>
                  </a:ext>
                </a:extLst>
              </a:tr>
              <a:tr h="1936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COST-PUSH</a:t>
                      </a:r>
                      <a:endParaRPr b="1" dirty="0">
                        <a:solidFill>
                          <a:schemeClr val="tx1"/>
                        </a:solidFill>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a:t>Inflation caused by rising input costs including staff wages &amp; raw material costs.  Causes a leftward shift in SRAS.</a:t>
                      </a:r>
                      <a:endParaRPr sz="1000"/>
                    </a:p>
                  </a:txBody>
                  <a:tcPr marL="68575" marR="68575" marT="0" marB="0">
                    <a:lnL w="12700" cap="flat" cmpd="sng" algn="ctr">
                      <a:solidFill>
                        <a:schemeClr val="tx1"/>
                      </a:solidFill>
                      <a:prstDash val="solid"/>
                      <a:round/>
                      <a:headEnd type="none" w="med" len="med"/>
                      <a:tailEnd type="none" w="med" len="med"/>
                    </a:lnL>
                    <a:solidFill>
                      <a:srgbClr val="F2F2F2"/>
                    </a:solidFill>
                  </a:tcPr>
                </a:tc>
                <a:extLst>
                  <a:ext uri="{0D108BD9-81ED-4DB2-BD59-A6C34878D82A}">
                    <a16:rowId xmlns:a16="http://schemas.microsoft.com/office/drawing/2014/main" val="10010"/>
                  </a:ext>
                </a:extLst>
              </a:tr>
              <a:tr h="1936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STAGFLATION</a:t>
                      </a:r>
                      <a:endParaRPr b="1" dirty="0">
                        <a:solidFill>
                          <a:schemeClr val="tx1"/>
                        </a:solidFill>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A stagnant economy with rising prices, may be due to cost push factors in a slump</a:t>
                      </a:r>
                      <a:endParaRPr sz="1000" dirty="0"/>
                    </a:p>
                  </a:txBody>
                  <a:tcPr marL="68575" marR="68575" marT="0" marB="0">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11"/>
                  </a:ext>
                </a:extLst>
              </a:tr>
              <a:tr h="193650">
                <a:tc>
                  <a:txBody>
                    <a:bodyPr/>
                    <a:lstStyle/>
                    <a:p>
                      <a:pPr marL="0" marR="0" lvl="0" indent="0" algn="l"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DEFLATIONARY POLICIES</a:t>
                      </a:r>
                      <a:endParaRPr sz="1000" b="1" dirty="0">
                        <a:solidFill>
                          <a:schemeClr val="tx1"/>
                        </a:solidFill>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Policies that may target a reduction in AD. </a:t>
                      </a:r>
                      <a:endParaRPr sz="1000" dirty="0"/>
                    </a:p>
                  </a:txBody>
                  <a:tcPr marL="68575" marR="68575" marT="0" marB="0">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2437756379"/>
                  </a:ext>
                </a:extLst>
              </a:tr>
            </a:tbl>
          </a:graphicData>
        </a:graphic>
      </p:graphicFrame>
      <p:pic>
        <p:nvPicPr>
          <p:cNvPr id="7" name="Shape 93" descr="Image result"/>
          <p:cNvPicPr preferRelativeResize="0"/>
          <p:nvPr/>
        </p:nvPicPr>
        <p:blipFill rotWithShape="1">
          <a:blip r:embed="rId3">
            <a:alphaModFix/>
          </a:blip>
          <a:srcRect/>
          <a:stretch/>
        </p:blipFill>
        <p:spPr>
          <a:xfrm>
            <a:off x="6719140" y="3838399"/>
            <a:ext cx="4550979" cy="2376578"/>
          </a:xfrm>
          <a:prstGeom prst="rect">
            <a:avLst/>
          </a:prstGeom>
          <a:noFill/>
          <a:ln>
            <a:noFill/>
          </a:ln>
        </p:spPr>
      </p:pic>
      <p:graphicFrame>
        <p:nvGraphicFramePr>
          <p:cNvPr id="6" name="Shape 87"/>
          <p:cNvGraphicFramePr/>
          <p:nvPr/>
        </p:nvGraphicFramePr>
        <p:xfrm>
          <a:off x="6159059" y="316616"/>
          <a:ext cx="5851233" cy="3230950"/>
        </p:xfrm>
        <a:graphic>
          <a:graphicData uri="http://schemas.openxmlformats.org/drawingml/2006/table">
            <a:tbl>
              <a:tblPr firstRow="1" bandRow="1">
                <a:noFill/>
              </a:tblPr>
              <a:tblGrid>
                <a:gridCol w="1575929">
                  <a:extLst>
                    <a:ext uri="{9D8B030D-6E8A-4147-A177-3AD203B41FA5}">
                      <a16:colId xmlns:a16="http://schemas.microsoft.com/office/drawing/2014/main" val="20000"/>
                    </a:ext>
                  </a:extLst>
                </a:gridCol>
                <a:gridCol w="4275304">
                  <a:extLst>
                    <a:ext uri="{9D8B030D-6E8A-4147-A177-3AD203B41FA5}">
                      <a16:colId xmlns:a16="http://schemas.microsoft.com/office/drawing/2014/main" val="20001"/>
                    </a:ext>
                  </a:extLst>
                </a:gridCol>
              </a:tblGrid>
              <a:tr h="193385">
                <a:tc gridSpan="2">
                  <a:txBody>
                    <a:bodyPr/>
                    <a:lstStyle/>
                    <a:p>
                      <a:pPr marL="0" marR="0" lvl="0" indent="0" algn="ctr"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IMPORTANCE</a:t>
                      </a:r>
                      <a:r>
                        <a:rPr lang="en-GB" sz="1000" b="1" baseline="0" dirty="0">
                          <a:solidFill>
                            <a:schemeClr val="tx1"/>
                          </a:solidFill>
                          <a:latin typeface="Calibri" panose="020F0502020204030204" pitchFamily="34" charset="0"/>
                          <a:cs typeface="Calibri" panose="020F0502020204030204" pitchFamily="34" charset="0"/>
                        </a:rPr>
                        <a:t> OF INFLATION</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0000"/>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latin typeface="Calibri" panose="020F0502020204030204" pitchFamily="34" charset="0"/>
                          <a:cs typeface="Calibri" panose="020F0502020204030204" pitchFamily="34" charset="0"/>
                        </a:rPr>
                        <a:t>GOVERNMENT’S NEED INFLATION</a:t>
                      </a:r>
                      <a:endParaRPr sz="1400" dirty="0">
                        <a:solidFill>
                          <a:schemeClr val="tx1"/>
                        </a:solidFill>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spcBef>
                          <a:spcPts val="0"/>
                        </a:spcBef>
                        <a:spcAft>
                          <a:spcPts val="0"/>
                        </a:spcAft>
                        <a:buNone/>
                      </a:pPr>
                      <a:r>
                        <a:rPr lang="en-GB" sz="1000" dirty="0">
                          <a:solidFill>
                            <a:schemeClr val="dk1"/>
                          </a:solidFill>
                          <a:latin typeface="Calibri" panose="020F0502020204030204" pitchFamily="34" charset="0"/>
                          <a:ea typeface="Calibri"/>
                          <a:cs typeface="Calibri" panose="020F0502020204030204" pitchFamily="34" charset="0"/>
                          <a:sym typeface="Calibri"/>
                        </a:rPr>
                        <a:t>Due</a:t>
                      </a:r>
                      <a:r>
                        <a:rPr lang="en-GB" sz="1000" baseline="0" dirty="0">
                          <a:solidFill>
                            <a:schemeClr val="dk1"/>
                          </a:solidFill>
                          <a:latin typeface="Calibri" panose="020F0502020204030204" pitchFamily="34" charset="0"/>
                          <a:ea typeface="Calibri"/>
                          <a:cs typeface="Calibri" panose="020F0502020204030204" pitchFamily="34" charset="0"/>
                          <a:sym typeface="Calibri"/>
                        </a:rPr>
                        <a:t> to persistent budget deficits and rising national debts. Inflation reduces the real size of national debts. </a:t>
                      </a:r>
                      <a:endParaRPr sz="100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latin typeface="Calibri" panose="020F0502020204030204" pitchFamily="34" charset="0"/>
                          <a:cs typeface="Calibri" panose="020F0502020204030204" pitchFamily="34" charset="0"/>
                        </a:rPr>
                        <a:t>THE</a:t>
                      </a:r>
                      <a:r>
                        <a:rPr lang="en-GB" sz="1000" b="1" baseline="0" dirty="0">
                          <a:solidFill>
                            <a:schemeClr val="tx1"/>
                          </a:solidFill>
                          <a:latin typeface="Calibri" panose="020F0502020204030204" pitchFamily="34" charset="0"/>
                          <a:cs typeface="Calibri" panose="020F0502020204030204" pitchFamily="34" charset="0"/>
                        </a:rPr>
                        <a:t> ECONOMY NEEDS INFLATION</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panose="020F0502020204030204" pitchFamily="34" charset="0"/>
                          <a:ea typeface="Calibri"/>
                          <a:cs typeface="Calibri" panose="020F0502020204030204" pitchFamily="34" charset="0"/>
                          <a:sym typeface="Calibri"/>
                        </a:rPr>
                        <a:t>High private sector debt means r</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lnL w="12700" cap="flat" cmpd="sng" algn="ctr">
                      <a:solidFill>
                        <a:schemeClr val="tx1"/>
                      </a:solidFill>
                      <a:prstDash val="solid"/>
                      <a:round/>
                      <a:headEnd type="none" w="med" len="med"/>
                      <a:tailEnd type="none" w="med" len="med"/>
                    </a:lnL>
                    <a:solidFill>
                      <a:schemeClr val="accent1">
                        <a:lumMod val="20000"/>
                        <a:lumOff val="80000"/>
                      </a:schemeClr>
                    </a:solidFill>
                  </a:tcPr>
                </a:tc>
                <a:extLst>
                  <a:ext uri="{0D108BD9-81ED-4DB2-BD59-A6C34878D82A}">
                    <a16:rowId xmlns:a16="http://schemas.microsoft.com/office/drawing/2014/main" val="10002"/>
                  </a:ext>
                </a:extLst>
              </a:tr>
              <a:tr h="58131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latin typeface="Calibri" panose="020F0502020204030204" pitchFamily="34" charset="0"/>
                          <a:cs typeface="Calibri" panose="020F0502020204030204" pitchFamily="34" charset="0"/>
                        </a:rPr>
                        <a:t>BUT</a:t>
                      </a:r>
                      <a:r>
                        <a:rPr lang="en-GB" sz="1000" b="1" baseline="0" dirty="0">
                          <a:solidFill>
                            <a:schemeClr val="tx1"/>
                          </a:solidFill>
                          <a:latin typeface="Calibri" panose="020F0502020204030204" pitchFamily="34" charset="0"/>
                          <a:cs typeface="Calibri" panose="020F0502020204030204" pitchFamily="34" charset="0"/>
                        </a:rPr>
                        <a:t> INFLATION CAUSES INEQUALITY</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latin typeface="Calibri" panose="020F0502020204030204" pitchFamily="34" charset="0"/>
                          <a:cs typeface="Calibri" panose="020F0502020204030204" pitchFamily="34" charset="0"/>
                        </a:rPr>
                        <a:t>Inflation is an effective tax which erodes the real value of</a:t>
                      </a:r>
                      <a:r>
                        <a:rPr lang="en-GB" sz="1000" b="0" baseline="0" dirty="0">
                          <a:latin typeface="Calibri" panose="020F0502020204030204" pitchFamily="34" charset="0"/>
                          <a:cs typeface="Calibri" panose="020F0502020204030204" pitchFamily="34" charset="0"/>
                        </a:rPr>
                        <a:t> currency. This has a disproportionate effect on the poor. Inflation steals the time people have put into earning that currency. </a:t>
                      </a:r>
                    </a:p>
                    <a:p>
                      <a:pPr marL="0" marR="0" lvl="0" indent="0" algn="l" rtl="0">
                        <a:lnSpc>
                          <a:spcPct val="100000"/>
                        </a:lnSpc>
                        <a:spcBef>
                          <a:spcPts val="0"/>
                        </a:spcBef>
                        <a:spcAft>
                          <a:spcPts val="0"/>
                        </a:spcAft>
                        <a:buClr>
                          <a:schemeClr val="dk1"/>
                        </a:buClr>
                        <a:buSzPts val="1000"/>
                        <a:buFont typeface="Calibri"/>
                        <a:buNone/>
                      </a:pPr>
                      <a:r>
                        <a:rPr lang="en-GB" sz="1000" b="0" baseline="0" dirty="0">
                          <a:latin typeface="Calibri" panose="020F0502020204030204" pitchFamily="34" charset="0"/>
                          <a:cs typeface="Calibri" panose="020F0502020204030204" pitchFamily="34" charset="0"/>
                        </a:rPr>
                        <a:t>This means that unearned income </a:t>
                      </a:r>
                      <a:endParaRPr sz="1000" b="0" dirty="0">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3"/>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latin typeface="Calibri" panose="020F0502020204030204" pitchFamily="34" charset="0"/>
                          <a:cs typeface="Calibri" panose="020F0502020204030204" pitchFamily="34" charset="0"/>
                        </a:rPr>
                        <a:t>DEFLATION</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latin typeface="Calibri" panose="020F0502020204030204" pitchFamily="34" charset="0"/>
                          <a:cs typeface="Calibri" panose="020F0502020204030204" pitchFamily="34" charset="0"/>
                        </a:rPr>
                        <a:t>Can</a:t>
                      </a:r>
                      <a:r>
                        <a:rPr lang="en-GB" sz="1000" b="0" baseline="0" dirty="0">
                          <a:latin typeface="Calibri" panose="020F0502020204030204" pitchFamily="34" charset="0"/>
                          <a:cs typeface="Calibri" panose="020F0502020204030204" pitchFamily="34" charset="0"/>
                        </a:rPr>
                        <a:t> have some negative consequences but it does mean that people’s purchasing power rises. But in a debt based economic system, deflation increases the real size of debts. </a:t>
                      </a:r>
                      <a:endParaRPr sz="1000" b="0" dirty="0">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solidFill>
                      <a:schemeClr val="accent1">
                        <a:lumMod val="20000"/>
                        <a:lumOff val="80000"/>
                      </a:schemeClr>
                    </a:solidFill>
                  </a:tcPr>
                </a:tc>
                <a:extLst>
                  <a:ext uri="{0D108BD9-81ED-4DB2-BD59-A6C34878D82A}">
                    <a16:rowId xmlns:a16="http://schemas.microsoft.com/office/drawing/2014/main" val="10004"/>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latin typeface="Calibri" panose="020F0502020204030204" pitchFamily="34" charset="0"/>
                          <a:cs typeface="Calibri" panose="020F0502020204030204" pitchFamily="34" charset="0"/>
                        </a:rPr>
                        <a:t>COMMODITY PRICES &amp; INFLATION</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latin typeface="Calibri" panose="020F0502020204030204" pitchFamily="34" charset="0"/>
                          <a:cs typeface="Calibri" panose="020F0502020204030204" pitchFamily="34" charset="0"/>
                        </a:rPr>
                        <a:t>Commodities can have a dramatic impact upon inflation. This is particularly true</a:t>
                      </a:r>
                      <a:r>
                        <a:rPr lang="en-GB" sz="1000" b="0" baseline="0" dirty="0">
                          <a:latin typeface="Calibri" panose="020F0502020204030204" pitchFamily="34" charset="0"/>
                          <a:cs typeface="Calibri" panose="020F0502020204030204" pitchFamily="34" charset="0"/>
                        </a:rPr>
                        <a:t> of oil prices which can result in far greater </a:t>
                      </a:r>
                      <a:endParaRPr sz="1000" b="0" dirty="0">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5"/>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latin typeface="Calibri" panose="020F0502020204030204" pitchFamily="34" charset="0"/>
                          <a:cs typeface="Calibri" panose="020F0502020204030204" pitchFamily="34" charset="0"/>
                        </a:rPr>
                        <a:t>CHANGES</a:t>
                      </a:r>
                      <a:r>
                        <a:rPr lang="en-GB" sz="1000" b="1" baseline="0" dirty="0">
                          <a:solidFill>
                            <a:schemeClr val="tx1"/>
                          </a:solidFill>
                          <a:latin typeface="Calibri" panose="020F0502020204030204" pitchFamily="34" charset="0"/>
                          <a:cs typeface="Calibri" panose="020F0502020204030204" pitchFamily="34" charset="0"/>
                        </a:rPr>
                        <a:t> IN OTHER ECONOMIES CAN AFFECT UK INFLATION</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latin typeface="Calibri" panose="020F0502020204030204" pitchFamily="34" charset="0"/>
                          <a:cs typeface="Calibri" panose="020F0502020204030204" pitchFamily="34" charset="0"/>
                        </a:rPr>
                        <a:t>Monetary</a:t>
                      </a:r>
                      <a:r>
                        <a:rPr lang="en-GB" sz="1000" b="0" baseline="0" dirty="0">
                          <a:latin typeface="Calibri" panose="020F0502020204030204" pitchFamily="34" charset="0"/>
                          <a:cs typeface="Calibri" panose="020F0502020204030204" pitchFamily="34" charset="0"/>
                        </a:rPr>
                        <a:t> policy decisions by the Federal Reserve or the ECB can have a dramatic impact upon CPI inflation in the UK. E.g. It may cause exchange rates to change and thus import &amp; export prices may fluctuate. </a:t>
                      </a:r>
                      <a:endParaRPr sz="1000" b="0" dirty="0">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solidFill>
                      <a:schemeClr val="accent1">
                        <a:lumMod val="20000"/>
                        <a:lumOff val="80000"/>
                      </a:schemeClr>
                    </a:solidFill>
                  </a:tcPr>
                </a:tc>
                <a:extLst>
                  <a:ext uri="{0D108BD9-81ED-4DB2-BD59-A6C34878D82A}">
                    <a16:rowId xmlns:a16="http://schemas.microsoft.com/office/drawing/2014/main" val="1376621312"/>
                  </a:ext>
                </a:extLst>
              </a:tr>
            </a:tbl>
          </a:graphicData>
        </a:graphic>
      </p:graphicFrame>
    </p:spTree>
    <p:extLst>
      <p:ext uri="{BB962C8B-B14F-4D97-AF65-F5344CB8AC3E}">
        <p14:creationId xmlns:p14="http://schemas.microsoft.com/office/powerpoint/2010/main" val="30097010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Shape 92"/>
        <p:cNvGrpSpPr/>
        <p:nvPr/>
      </p:nvGrpSpPr>
      <p:grpSpPr>
        <a:xfrm>
          <a:off x="0" y="0"/>
          <a:ext cx="0" cy="0"/>
          <a:chOff x="0" y="0"/>
          <a:chExt cx="0" cy="0"/>
        </a:xfrm>
      </p:grpSpPr>
      <p:pic>
        <p:nvPicPr>
          <p:cNvPr id="94" name="Shape 94"/>
          <p:cNvPicPr preferRelativeResize="0"/>
          <p:nvPr/>
        </p:nvPicPr>
        <p:blipFill rotWithShape="1">
          <a:blip r:embed="rId3">
            <a:alphaModFix/>
          </a:blip>
          <a:srcRect/>
          <a:stretch/>
        </p:blipFill>
        <p:spPr>
          <a:xfrm>
            <a:off x="6984124" y="175998"/>
            <a:ext cx="4806950" cy="3234206"/>
          </a:xfrm>
          <a:prstGeom prst="rect">
            <a:avLst/>
          </a:prstGeom>
          <a:noFill/>
          <a:ln>
            <a:noFill/>
          </a:ln>
        </p:spPr>
      </p:pic>
      <p:pic>
        <p:nvPicPr>
          <p:cNvPr id="95" name="Shape 95"/>
          <p:cNvPicPr preferRelativeResize="0"/>
          <p:nvPr/>
        </p:nvPicPr>
        <p:blipFill rotWithShape="1">
          <a:blip r:embed="rId4">
            <a:alphaModFix/>
          </a:blip>
          <a:srcRect/>
          <a:stretch/>
        </p:blipFill>
        <p:spPr>
          <a:xfrm>
            <a:off x="7430815" y="3410204"/>
            <a:ext cx="4083706" cy="3354517"/>
          </a:xfrm>
          <a:prstGeom prst="rect">
            <a:avLst/>
          </a:prstGeom>
          <a:noFill/>
          <a:ln>
            <a:noFill/>
          </a:ln>
        </p:spPr>
      </p:pic>
      <p:graphicFrame>
        <p:nvGraphicFramePr>
          <p:cNvPr id="5" name="Shape 88"/>
          <p:cNvGraphicFramePr/>
          <p:nvPr/>
        </p:nvGraphicFramePr>
        <p:xfrm>
          <a:off x="150429" y="84058"/>
          <a:ext cx="6128975" cy="1599720"/>
        </p:xfrm>
        <a:graphic>
          <a:graphicData uri="http://schemas.openxmlformats.org/drawingml/2006/table">
            <a:tbl>
              <a:tblPr firstRow="1" bandRow="1">
                <a:noFill/>
              </a:tblPr>
              <a:tblGrid>
                <a:gridCol w="992775">
                  <a:extLst>
                    <a:ext uri="{9D8B030D-6E8A-4147-A177-3AD203B41FA5}">
                      <a16:colId xmlns:a16="http://schemas.microsoft.com/office/drawing/2014/main" val="20000"/>
                    </a:ext>
                  </a:extLst>
                </a:gridCol>
                <a:gridCol w="1458800">
                  <a:extLst>
                    <a:ext uri="{9D8B030D-6E8A-4147-A177-3AD203B41FA5}">
                      <a16:colId xmlns:a16="http://schemas.microsoft.com/office/drawing/2014/main" val="20001"/>
                    </a:ext>
                  </a:extLst>
                </a:gridCol>
                <a:gridCol w="1225800">
                  <a:extLst>
                    <a:ext uri="{9D8B030D-6E8A-4147-A177-3AD203B41FA5}">
                      <a16:colId xmlns:a16="http://schemas.microsoft.com/office/drawing/2014/main" val="20002"/>
                    </a:ext>
                  </a:extLst>
                </a:gridCol>
                <a:gridCol w="1225800">
                  <a:extLst>
                    <a:ext uri="{9D8B030D-6E8A-4147-A177-3AD203B41FA5}">
                      <a16:colId xmlns:a16="http://schemas.microsoft.com/office/drawing/2014/main" val="20003"/>
                    </a:ext>
                  </a:extLst>
                </a:gridCol>
                <a:gridCol w="1225800">
                  <a:extLst>
                    <a:ext uri="{9D8B030D-6E8A-4147-A177-3AD203B41FA5}">
                      <a16:colId xmlns:a16="http://schemas.microsoft.com/office/drawing/2014/main" val="20004"/>
                    </a:ext>
                  </a:extLst>
                </a:gridCol>
              </a:tblGrid>
              <a:tr h="258550">
                <a:tc gridSpan="5">
                  <a:txBody>
                    <a:bodyPr/>
                    <a:lstStyle/>
                    <a:p>
                      <a:pPr marL="0" marR="0" lvl="0" indent="0" algn="ctr" rtl="0">
                        <a:spcBef>
                          <a:spcPts val="0"/>
                        </a:spcBef>
                        <a:spcAft>
                          <a:spcPts val="0"/>
                        </a:spcAft>
                        <a:buNone/>
                      </a:pPr>
                      <a:r>
                        <a:rPr lang="en-GB" sz="1000" dirty="0"/>
                        <a:t>INDEX CALCULATION</a:t>
                      </a:r>
                      <a:endParaRPr sz="1000" dirty="0"/>
                    </a:p>
                  </a:txBody>
                  <a:tcPr marL="91450" marR="91450" marT="45725" marB="45725">
                    <a:lnL w="12700" cap="flat" cmpd="sng">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tcPr>
                </a:tc>
                <a:tc hMerge="1">
                  <a:txBody>
                    <a:bodyPr/>
                    <a:lstStyle/>
                    <a:p>
                      <a:pPr marL="0" marR="0" lvl="0" indent="0" algn="l" rtl="0">
                        <a:spcBef>
                          <a:spcPts val="0"/>
                        </a:spcBef>
                        <a:spcAft>
                          <a:spcPts val="0"/>
                        </a:spcAft>
                        <a:buNone/>
                      </a:pPr>
                      <a:endParaRPr sz="1000" dirty="0"/>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hMerge="1">
                  <a:txBody>
                    <a:bodyPr/>
                    <a:lstStyle/>
                    <a:p>
                      <a:pPr marL="0" marR="0" lvl="0" indent="0" algn="l" rtl="0">
                        <a:spcBef>
                          <a:spcPts val="0"/>
                        </a:spcBef>
                        <a:spcAft>
                          <a:spcPts val="0"/>
                        </a:spcAft>
                        <a:buNone/>
                      </a:pPr>
                      <a:endParaRPr sz="1000" dirty="0"/>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hMerge="1">
                  <a:txBody>
                    <a:bodyPr/>
                    <a:lstStyle/>
                    <a:p>
                      <a:pPr marL="0" marR="0" lvl="0" indent="0" algn="l" rtl="0">
                        <a:spcBef>
                          <a:spcPts val="0"/>
                        </a:spcBef>
                        <a:spcAft>
                          <a:spcPts val="0"/>
                        </a:spcAft>
                        <a:buNone/>
                      </a:pPr>
                      <a:endParaRPr sz="1000" dirty="0"/>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hMerge="1">
                  <a:txBody>
                    <a:bodyPr/>
                    <a:lstStyle/>
                    <a:p>
                      <a:pPr marL="0" marR="0" lvl="0" indent="0" algn="l" rtl="0">
                        <a:spcBef>
                          <a:spcPts val="0"/>
                        </a:spcBef>
                        <a:spcAft>
                          <a:spcPts val="0"/>
                        </a:spcAft>
                        <a:buNone/>
                      </a:pPr>
                      <a:endParaRPr sz="1200" dirty="0"/>
                    </a:p>
                  </a:txBody>
                  <a:tcPr marL="91450" marR="91450" marT="45725" marB="45725">
                    <a:lnL w="12700" cap="flat" cmpd="sng" algn="ctr">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0"/>
                  </a:ext>
                </a:extLst>
              </a:tr>
              <a:tr h="258550">
                <a:tc>
                  <a:txBody>
                    <a:bodyPr/>
                    <a:lstStyle/>
                    <a:p>
                      <a:pPr marL="0" marR="0" lvl="0" indent="0" algn="l" rtl="0">
                        <a:spcBef>
                          <a:spcPts val="0"/>
                        </a:spcBef>
                        <a:spcAft>
                          <a:spcPts val="0"/>
                        </a:spcAft>
                        <a:buNone/>
                      </a:pPr>
                      <a:r>
                        <a:rPr lang="en-GB" sz="1000" dirty="0"/>
                        <a:t>ITEM </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PRICE CHANGE % </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dirty="0"/>
                        <a:t>INDEX no.</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Weight</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200"/>
                        <a:t>Product</a:t>
                      </a:r>
                      <a:endParaRPr sz="12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1"/>
                  </a:ext>
                </a:extLst>
              </a:tr>
              <a:tr h="203200">
                <a:tc>
                  <a:txBody>
                    <a:bodyPr/>
                    <a:lstStyle/>
                    <a:p>
                      <a:pPr marL="0" marR="0" lvl="0" indent="0" algn="l" rtl="0">
                        <a:spcBef>
                          <a:spcPts val="0"/>
                        </a:spcBef>
                        <a:spcAft>
                          <a:spcPts val="0"/>
                        </a:spcAft>
                        <a:buNone/>
                      </a:pPr>
                      <a:r>
                        <a:rPr lang="en-GB" sz="1000"/>
                        <a:t>Bread </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dirty="0"/>
                        <a:t>+60%</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160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80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200"/>
                        <a:t>12800</a:t>
                      </a:r>
                      <a:endParaRPr sz="12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2"/>
                  </a:ext>
                </a:extLst>
              </a:tr>
              <a:tr h="214625">
                <a:tc>
                  <a:txBody>
                    <a:bodyPr/>
                    <a:lstStyle/>
                    <a:p>
                      <a:pPr marL="0" marR="0" lvl="0" indent="0" algn="l" rtl="0">
                        <a:spcBef>
                          <a:spcPts val="0"/>
                        </a:spcBef>
                        <a:spcAft>
                          <a:spcPts val="0"/>
                        </a:spcAft>
                        <a:buNone/>
                      </a:pPr>
                      <a:r>
                        <a:rPr lang="en-GB" sz="1000" dirty="0"/>
                        <a:t>Butter</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+10%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dirty="0"/>
                        <a:t>110</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20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200"/>
                        <a:t>2200</a:t>
                      </a:r>
                      <a:endParaRPr sz="12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3"/>
                  </a:ext>
                </a:extLst>
              </a:tr>
              <a:tr h="137150">
                <a:tc>
                  <a:txBody>
                    <a:bodyPr/>
                    <a:lstStyle/>
                    <a:p>
                      <a:pPr marL="0" marR="0" lvl="0" indent="0" algn="l" rtl="0">
                        <a:spcBef>
                          <a:spcPts val="0"/>
                        </a:spcBef>
                        <a:spcAft>
                          <a:spcPts val="0"/>
                        </a:spcAft>
                        <a:buNone/>
                      </a:pP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100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200"/>
                        <a:t>15000</a:t>
                      </a:r>
                      <a:endParaRPr sz="12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4"/>
                  </a:ext>
                </a:extLst>
              </a:tr>
              <a:tr h="135000">
                <a:tc gridSpan="5">
                  <a:txBody>
                    <a:bodyPr/>
                    <a:lstStyle/>
                    <a:p>
                      <a:pPr marL="0" marR="0" lvl="0" indent="0" algn="l" rtl="0">
                        <a:spcBef>
                          <a:spcPts val="0"/>
                        </a:spcBef>
                        <a:spcAft>
                          <a:spcPts val="0"/>
                        </a:spcAft>
                        <a:buNone/>
                      </a:pPr>
                      <a:r>
                        <a:rPr lang="en-GB" sz="1000" dirty="0"/>
                        <a:t>Weighted index = 15,000/ 100 = 150.  50% increase in price. </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5"/>
                  </a:ext>
                </a:extLst>
              </a:tr>
            </a:tbl>
          </a:graphicData>
        </a:graphic>
      </p:graphicFrame>
      <p:graphicFrame>
        <p:nvGraphicFramePr>
          <p:cNvPr id="6" name="Shape 86"/>
          <p:cNvGraphicFramePr/>
          <p:nvPr/>
        </p:nvGraphicFramePr>
        <p:xfrm>
          <a:off x="73572" y="1735471"/>
          <a:ext cx="6858000" cy="4876850"/>
        </p:xfrm>
        <a:graphic>
          <a:graphicData uri="http://schemas.openxmlformats.org/drawingml/2006/table">
            <a:tbl>
              <a:tblPr firstRow="1" bandRow="1">
                <a:noFill/>
              </a:tblPr>
              <a:tblGrid>
                <a:gridCol w="1030014">
                  <a:extLst>
                    <a:ext uri="{9D8B030D-6E8A-4147-A177-3AD203B41FA5}">
                      <a16:colId xmlns:a16="http://schemas.microsoft.com/office/drawing/2014/main" val="20000"/>
                    </a:ext>
                  </a:extLst>
                </a:gridCol>
                <a:gridCol w="5827986">
                  <a:extLst>
                    <a:ext uri="{9D8B030D-6E8A-4147-A177-3AD203B41FA5}">
                      <a16:colId xmlns:a16="http://schemas.microsoft.com/office/drawing/2014/main" val="20001"/>
                    </a:ext>
                  </a:extLst>
                </a:gridCol>
              </a:tblGrid>
              <a:tr h="127000">
                <a:tc gridSpan="2">
                  <a:txBody>
                    <a:bodyPr/>
                    <a:lstStyle/>
                    <a:p>
                      <a:pPr marL="0" marR="0" lvl="0" indent="0" algn="ctr" rtl="0">
                        <a:spcBef>
                          <a:spcPts val="0"/>
                        </a:spcBef>
                        <a:spcAft>
                          <a:spcPts val="0"/>
                        </a:spcAft>
                        <a:buNone/>
                      </a:pPr>
                      <a:r>
                        <a:rPr lang="en-GB" sz="1000" b="1" dirty="0">
                          <a:solidFill>
                            <a:schemeClr val="tx1"/>
                          </a:solidFill>
                        </a:rPr>
                        <a:t>CAUSES OF INFLATION</a:t>
                      </a:r>
                      <a:endParaRPr sz="1000" b="1" dirty="0">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0000"/>
                  </a:ext>
                </a:extLst>
              </a:tr>
              <a:tr h="273700">
                <a:tc>
                  <a:txBody>
                    <a:bodyPr/>
                    <a:lstStyle/>
                    <a:p>
                      <a:pPr marL="0" marR="0" lvl="0" indent="0" algn="l" rtl="0">
                        <a:spcBef>
                          <a:spcPts val="0"/>
                        </a:spcBef>
                        <a:spcAft>
                          <a:spcPts val="0"/>
                        </a:spcAft>
                        <a:buNone/>
                      </a:pPr>
                      <a:r>
                        <a:rPr lang="en-GB" sz="1000" b="1">
                          <a:solidFill>
                            <a:schemeClr val="tx1"/>
                          </a:solidFill>
                        </a:rPr>
                        <a:t>DEMAND-PULL </a:t>
                      </a:r>
                      <a:endParaRPr sz="1000" b="1">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a:t>Cut in interest rates – raising disposable income &amp; borrowing</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Increased money supply</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Higher wages – which will give rise to further cost push pressures</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Higher government spending </a:t>
                      </a:r>
                      <a:endParaRPr sz="1000"/>
                    </a:p>
                  </a:txBody>
                  <a:tcPr marL="91450" marR="91450" marT="45725" marB="45725">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rgbClr val="F2F2F2"/>
                    </a:solidFill>
                  </a:tcPr>
                </a:tc>
                <a:extLst>
                  <a:ext uri="{0D108BD9-81ED-4DB2-BD59-A6C34878D82A}">
                    <a16:rowId xmlns:a16="http://schemas.microsoft.com/office/drawing/2014/main" val="10001"/>
                  </a:ext>
                </a:extLst>
              </a:tr>
              <a:tr h="352250">
                <a:tc>
                  <a:txBody>
                    <a:bodyPr/>
                    <a:lstStyle/>
                    <a:p>
                      <a:pPr marL="0" marR="0" lvl="0" indent="0" algn="l" rtl="0">
                        <a:spcBef>
                          <a:spcPts val="0"/>
                        </a:spcBef>
                        <a:spcAft>
                          <a:spcPts val="0"/>
                        </a:spcAft>
                        <a:buNone/>
                      </a:pPr>
                      <a:r>
                        <a:rPr lang="en-GB" sz="1000" b="1">
                          <a:solidFill>
                            <a:schemeClr val="tx1"/>
                          </a:solidFill>
                        </a:rPr>
                        <a:t>COST-PUSH</a:t>
                      </a:r>
                      <a:endParaRPr sz="1000" b="1">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Higher wages – meaning that average total costs will rise</a:t>
                      </a:r>
                      <a:endParaRPr dirty="0"/>
                    </a:p>
                    <a:p>
                      <a:pPr marL="171450" marR="0" lvl="0" indent="-171450" algn="l" rtl="0">
                        <a:spcBef>
                          <a:spcPts val="0"/>
                        </a:spcBef>
                        <a:spcAft>
                          <a:spcPts val="0"/>
                        </a:spcAft>
                        <a:buClr>
                          <a:schemeClr val="dk1"/>
                        </a:buClr>
                        <a:buSzPts val="1000"/>
                        <a:buFont typeface="Arial"/>
                        <a:buChar char="•"/>
                      </a:pPr>
                      <a:r>
                        <a:rPr lang="en-GB" sz="1000" dirty="0"/>
                        <a:t>Depreciation in the exchange rate leading to W£IDEC</a:t>
                      </a:r>
                      <a:endParaRPr dirty="0"/>
                    </a:p>
                    <a:p>
                      <a:pPr marL="171450" marR="0" lvl="0" indent="-171450" algn="l" rtl="0">
                        <a:spcBef>
                          <a:spcPts val="0"/>
                        </a:spcBef>
                        <a:spcAft>
                          <a:spcPts val="0"/>
                        </a:spcAft>
                        <a:buClr>
                          <a:schemeClr val="dk1"/>
                        </a:buClr>
                        <a:buSzPts val="1000"/>
                        <a:buFont typeface="Arial"/>
                        <a:buChar char="•"/>
                      </a:pPr>
                      <a:r>
                        <a:rPr lang="en-GB" sz="1000" dirty="0"/>
                        <a:t>Increase in VAT </a:t>
                      </a:r>
                      <a:endParaRPr dirty="0"/>
                    </a:p>
                    <a:p>
                      <a:pPr marL="171450" marR="0" lvl="0" indent="-171450" algn="l" rtl="0">
                        <a:spcBef>
                          <a:spcPts val="0"/>
                        </a:spcBef>
                        <a:spcAft>
                          <a:spcPts val="0"/>
                        </a:spcAft>
                        <a:buClr>
                          <a:schemeClr val="dk1"/>
                        </a:buClr>
                        <a:buSzPts val="1000"/>
                        <a:buFont typeface="Arial"/>
                        <a:buChar char="•"/>
                      </a:pPr>
                      <a:r>
                        <a:rPr lang="en-GB" sz="1000" dirty="0"/>
                        <a:t>Inflation expectations which can become a self-fulfilling prophecy</a:t>
                      </a:r>
                      <a:endParaRPr dirty="0"/>
                    </a:p>
                    <a:p>
                      <a:pPr marL="171450" marR="0" lvl="0" indent="-171450" algn="l" rtl="0">
                        <a:spcBef>
                          <a:spcPts val="0"/>
                        </a:spcBef>
                        <a:spcAft>
                          <a:spcPts val="0"/>
                        </a:spcAft>
                        <a:buClr>
                          <a:schemeClr val="dk1"/>
                        </a:buClr>
                        <a:buSzPts val="1000"/>
                        <a:buFont typeface="Arial"/>
                        <a:buChar char="•"/>
                      </a:pPr>
                      <a:r>
                        <a:rPr lang="en-GB" sz="1000" dirty="0"/>
                        <a:t>Increased commodity prices – which means prices may be increased. </a:t>
                      </a:r>
                      <a:endParaRPr sz="1000" dirty="0"/>
                    </a:p>
                  </a:txBody>
                  <a:tcPr marL="91450" marR="91450" marT="45725" marB="45725">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2"/>
                  </a:ext>
                </a:extLst>
              </a:tr>
              <a:tr h="352250">
                <a:tc>
                  <a:txBody>
                    <a:bodyPr/>
                    <a:lstStyle/>
                    <a:p>
                      <a:pPr marL="0" marR="0" lvl="0" indent="0" algn="l" rtl="0">
                        <a:spcBef>
                          <a:spcPts val="0"/>
                        </a:spcBef>
                        <a:spcAft>
                          <a:spcPts val="0"/>
                        </a:spcAft>
                        <a:buNone/>
                      </a:pPr>
                      <a:r>
                        <a:rPr lang="en-GB" sz="1000" b="1">
                          <a:solidFill>
                            <a:schemeClr val="tx1"/>
                          </a:solidFill>
                        </a:rPr>
                        <a:t>EFFECTS</a:t>
                      </a:r>
                      <a:endParaRPr sz="1000" b="1">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Menu costs – costs incurred changing prices</a:t>
                      </a:r>
                      <a:endParaRPr dirty="0"/>
                    </a:p>
                    <a:p>
                      <a:pPr marL="171450" marR="0" lvl="0" indent="-171450" algn="l" rtl="0">
                        <a:spcBef>
                          <a:spcPts val="0"/>
                        </a:spcBef>
                        <a:spcAft>
                          <a:spcPts val="0"/>
                        </a:spcAft>
                        <a:buClr>
                          <a:schemeClr val="dk1"/>
                        </a:buClr>
                        <a:buSzPts val="1000"/>
                        <a:buFont typeface="Arial"/>
                        <a:buChar char="•"/>
                      </a:pPr>
                      <a:r>
                        <a:rPr lang="en-GB" sz="1000" dirty="0"/>
                        <a:t>Search (shoe leather) costs – switching costs</a:t>
                      </a:r>
                      <a:endParaRPr dirty="0"/>
                    </a:p>
                    <a:p>
                      <a:pPr marL="171450" marR="0" lvl="0" indent="-171450" algn="l" rtl="0">
                        <a:spcBef>
                          <a:spcPts val="0"/>
                        </a:spcBef>
                        <a:spcAft>
                          <a:spcPts val="0"/>
                        </a:spcAft>
                        <a:buClr>
                          <a:schemeClr val="dk1"/>
                        </a:buClr>
                        <a:buSzPts val="1000"/>
                        <a:buFont typeface="Arial"/>
                        <a:buChar char="•"/>
                      </a:pPr>
                      <a:r>
                        <a:rPr lang="en-GB" sz="1000" dirty="0"/>
                        <a:t>Reduced purchasing power of consumers as disposable incomes fall</a:t>
                      </a:r>
                      <a:endParaRPr dirty="0"/>
                    </a:p>
                    <a:p>
                      <a:pPr marL="171450" marR="0" lvl="0" indent="-171450" algn="l" rtl="0">
                        <a:spcBef>
                          <a:spcPts val="0"/>
                        </a:spcBef>
                        <a:spcAft>
                          <a:spcPts val="0"/>
                        </a:spcAft>
                        <a:buClr>
                          <a:schemeClr val="dk1"/>
                        </a:buClr>
                        <a:buSzPts val="1000"/>
                        <a:buFont typeface="Arial"/>
                        <a:buChar char="•"/>
                      </a:pPr>
                      <a:r>
                        <a:rPr lang="en-GB" sz="1000" dirty="0"/>
                        <a:t>Uncertainty &amp; lack of investment – due to </a:t>
                      </a:r>
                      <a:endParaRPr dirty="0"/>
                    </a:p>
                    <a:p>
                      <a:pPr marL="171450" marR="0" lvl="0" indent="-171450" algn="l" rtl="0">
                        <a:spcBef>
                          <a:spcPts val="0"/>
                        </a:spcBef>
                        <a:spcAft>
                          <a:spcPts val="0"/>
                        </a:spcAft>
                        <a:buClr>
                          <a:schemeClr val="dk1"/>
                        </a:buClr>
                        <a:buSzPts val="1000"/>
                        <a:buFont typeface="Arial"/>
                        <a:buChar char="•"/>
                      </a:pPr>
                      <a:r>
                        <a:rPr lang="en-GB" sz="1000" dirty="0"/>
                        <a:t>Psychological effects on consumers – inflation illusion (do people only consider nominal wealth &amp; income rather than real changes?)</a:t>
                      </a:r>
                      <a:endParaRPr dirty="0"/>
                    </a:p>
                    <a:p>
                      <a:pPr marL="171450" marR="0" lvl="0" indent="-171450" algn="l" rtl="0">
                        <a:spcBef>
                          <a:spcPts val="0"/>
                        </a:spcBef>
                        <a:spcAft>
                          <a:spcPts val="0"/>
                        </a:spcAft>
                        <a:buClr>
                          <a:schemeClr val="dk1"/>
                        </a:buClr>
                        <a:buSzPts val="1000"/>
                        <a:buFont typeface="Arial"/>
                        <a:buChar char="•"/>
                      </a:pPr>
                      <a:r>
                        <a:rPr lang="en-GB" sz="1000" dirty="0" err="1"/>
                        <a:t>Redistributional</a:t>
                      </a:r>
                      <a:r>
                        <a:rPr lang="en-GB" sz="1000" dirty="0"/>
                        <a:t> effects – borrowers benefit from inflation as the real value of debt falls &amp; lenders (savers) lose out as the real value of their loans or savings fall.  </a:t>
                      </a:r>
                      <a:endParaRPr dirty="0"/>
                    </a:p>
                    <a:p>
                      <a:pPr marL="171450" marR="0" lvl="0" indent="-171450" algn="l" rtl="0">
                        <a:spcBef>
                          <a:spcPts val="0"/>
                        </a:spcBef>
                        <a:spcAft>
                          <a:spcPts val="0"/>
                        </a:spcAft>
                        <a:buClr>
                          <a:schemeClr val="dk1"/>
                        </a:buClr>
                        <a:buSzPts val="1000"/>
                        <a:buFont typeface="Arial"/>
                        <a:buChar char="•"/>
                      </a:pPr>
                      <a:r>
                        <a:rPr lang="en-GB" sz="1000" dirty="0"/>
                        <a:t>Fiscal drag – as wages rise people are pushed into higher tax brackets on a progressive system.</a:t>
                      </a:r>
                      <a:endParaRPr dirty="0"/>
                    </a:p>
                    <a:p>
                      <a:pPr marL="171450" marR="0" lvl="0" indent="-171450" algn="l" rtl="0">
                        <a:spcBef>
                          <a:spcPts val="0"/>
                        </a:spcBef>
                        <a:spcAft>
                          <a:spcPts val="0"/>
                        </a:spcAft>
                        <a:buClr>
                          <a:schemeClr val="dk1"/>
                        </a:buClr>
                        <a:buSzPts val="1000"/>
                        <a:buFont typeface="Arial"/>
                        <a:buChar char="•"/>
                      </a:pPr>
                      <a:r>
                        <a:rPr lang="en-GB" sz="1000" dirty="0"/>
                        <a:t>Balance of payments effects – Imports may become more competitive due to domestic inflation &amp; exports will become less competitive in international markets.  The trade balance may then deteriorate, &amp; a depreciation of the exchange rate occurs.  </a:t>
                      </a:r>
                      <a:endParaRPr dirty="0"/>
                    </a:p>
                  </a:txBody>
                  <a:tcPr marL="91450" marR="91450" marT="45725" marB="45725">
                    <a:lnL w="12700" cap="flat" cmpd="sng" algn="ctr">
                      <a:solidFill>
                        <a:schemeClr val="tx1"/>
                      </a:solidFill>
                      <a:prstDash val="solid"/>
                      <a:round/>
                      <a:headEnd type="none" w="med" len="med"/>
                      <a:tailEnd type="none" w="med" len="med"/>
                    </a:lnL>
                    <a:solidFill>
                      <a:schemeClr val="lt1"/>
                    </a:solidFill>
                  </a:tcPr>
                </a:tc>
                <a:extLst>
                  <a:ext uri="{0D108BD9-81ED-4DB2-BD59-A6C34878D82A}">
                    <a16:rowId xmlns:a16="http://schemas.microsoft.com/office/drawing/2014/main" val="10003"/>
                  </a:ext>
                </a:extLst>
              </a:tr>
              <a:tr h="352250">
                <a:tc>
                  <a:txBody>
                    <a:bodyPr/>
                    <a:lstStyle/>
                    <a:p>
                      <a:pPr marL="0" marR="0" lvl="0" indent="0" algn="l" rtl="0">
                        <a:spcBef>
                          <a:spcPts val="0"/>
                        </a:spcBef>
                        <a:spcAft>
                          <a:spcPts val="0"/>
                        </a:spcAft>
                        <a:buNone/>
                      </a:pPr>
                      <a:r>
                        <a:rPr lang="en-GB" sz="1000" b="1" dirty="0">
                          <a:solidFill>
                            <a:schemeClr val="tx1"/>
                          </a:solidFill>
                        </a:rPr>
                        <a:t>EVALUATION </a:t>
                      </a:r>
                      <a:endParaRPr sz="1000" b="1" dirty="0">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If inflation is anticipated businesses &amp; consumers can plan for this so is this a problem if inflation is stable?</a:t>
                      </a:r>
                      <a:endParaRPr dirty="0"/>
                    </a:p>
                    <a:p>
                      <a:pPr marL="171450" marR="0" lvl="0" indent="-171450" algn="l" rtl="0">
                        <a:spcBef>
                          <a:spcPts val="0"/>
                        </a:spcBef>
                        <a:spcAft>
                          <a:spcPts val="0"/>
                        </a:spcAft>
                        <a:buClr>
                          <a:schemeClr val="dk1"/>
                        </a:buClr>
                        <a:buSzPts val="1000"/>
                        <a:buFont typeface="Arial"/>
                        <a:buChar char="•"/>
                      </a:pPr>
                      <a:r>
                        <a:rPr lang="en-GB" sz="1000" dirty="0"/>
                        <a:t>Can the inflation actually be controlled? In a globalised economy is this truly possible?</a:t>
                      </a:r>
                      <a:endParaRPr dirty="0"/>
                    </a:p>
                    <a:p>
                      <a:pPr marL="171450" marR="0" lvl="0" indent="-171450" algn="l" rtl="0">
                        <a:spcBef>
                          <a:spcPts val="0"/>
                        </a:spcBef>
                        <a:spcAft>
                          <a:spcPts val="0"/>
                        </a:spcAft>
                        <a:buClr>
                          <a:schemeClr val="dk1"/>
                        </a:buClr>
                        <a:buSzPts val="1000"/>
                        <a:buFont typeface="Arial"/>
                        <a:buChar char="•"/>
                      </a:pPr>
                      <a:r>
                        <a:rPr lang="en-GB" sz="1000" dirty="0"/>
                        <a:t>High demand pull inflation will bring higher employment levels &amp; perhaps higher firm profits.</a:t>
                      </a:r>
                      <a:endParaRPr dirty="0"/>
                    </a:p>
                    <a:p>
                      <a:pPr marL="171450" marR="0" lvl="0" indent="-171450" algn="l" rtl="0">
                        <a:spcBef>
                          <a:spcPts val="0"/>
                        </a:spcBef>
                        <a:spcAft>
                          <a:spcPts val="0"/>
                        </a:spcAft>
                        <a:buClr>
                          <a:schemeClr val="dk1"/>
                        </a:buClr>
                        <a:buSzPts val="1000"/>
                        <a:buFont typeface="Arial"/>
                        <a:buChar char="•"/>
                      </a:pPr>
                      <a:r>
                        <a:rPr lang="en-GB" sz="1000" dirty="0"/>
                        <a:t>Are real wages increasing?  If so, is there a problem?  </a:t>
                      </a:r>
                      <a:endParaRPr dirty="0"/>
                    </a:p>
                    <a:p>
                      <a:pPr marL="171450" marR="0" lvl="0" indent="-171450" algn="l" rtl="0">
                        <a:spcBef>
                          <a:spcPts val="0"/>
                        </a:spcBef>
                        <a:spcAft>
                          <a:spcPts val="0"/>
                        </a:spcAft>
                        <a:buClr>
                          <a:schemeClr val="dk1"/>
                        </a:buClr>
                        <a:buSzPts val="1000"/>
                        <a:buFont typeface="Arial"/>
                        <a:buChar char="•"/>
                      </a:pPr>
                      <a:r>
                        <a:rPr lang="en-GB" sz="1000" dirty="0"/>
                        <a:t>How severe are the effects of inflation?</a:t>
                      </a:r>
                      <a:endParaRPr dirty="0"/>
                    </a:p>
                    <a:p>
                      <a:pPr marL="171450" marR="0" lvl="0" indent="-171450" algn="l" rtl="0">
                        <a:spcBef>
                          <a:spcPts val="0"/>
                        </a:spcBef>
                        <a:spcAft>
                          <a:spcPts val="0"/>
                        </a:spcAft>
                        <a:buClr>
                          <a:schemeClr val="dk1"/>
                        </a:buClr>
                        <a:buSzPts val="1000"/>
                        <a:buFont typeface="Arial"/>
                        <a:buChar char="•"/>
                      </a:pPr>
                      <a:r>
                        <a:rPr lang="en-GB" sz="1000" dirty="0"/>
                        <a:t>How long is the anticipated duration?</a:t>
                      </a:r>
                      <a:endParaRPr dirty="0"/>
                    </a:p>
                    <a:p>
                      <a:pPr marL="171450" marR="0" lvl="0" indent="-171450" algn="l" rtl="0">
                        <a:spcBef>
                          <a:spcPts val="0"/>
                        </a:spcBef>
                        <a:spcAft>
                          <a:spcPts val="0"/>
                        </a:spcAft>
                        <a:buClr>
                          <a:schemeClr val="dk1"/>
                        </a:buClr>
                        <a:buSzPts val="1000"/>
                        <a:buFont typeface="Arial"/>
                        <a:buChar char="•"/>
                      </a:pPr>
                      <a:r>
                        <a:rPr lang="en-GB" sz="1000" dirty="0"/>
                        <a:t>Conflict with other macroeconomic objectives?</a:t>
                      </a:r>
                      <a:endParaRPr dirty="0"/>
                    </a:p>
                  </a:txBody>
                  <a:tcPr marL="91450" marR="91450" marT="45725" marB="45725">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8242156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Shape 83"/>
        <p:cNvGrpSpPr/>
        <p:nvPr/>
      </p:nvGrpSpPr>
      <p:grpSpPr>
        <a:xfrm>
          <a:off x="0" y="0"/>
          <a:ext cx="0" cy="0"/>
          <a:chOff x="0" y="0"/>
          <a:chExt cx="0" cy="0"/>
        </a:xfrm>
      </p:grpSpPr>
      <p:graphicFrame>
        <p:nvGraphicFramePr>
          <p:cNvPr id="84" name="Shape 84"/>
          <p:cNvGraphicFramePr/>
          <p:nvPr/>
        </p:nvGraphicFramePr>
        <p:xfrm>
          <a:off x="52550" y="85270"/>
          <a:ext cx="7725104" cy="1736230"/>
        </p:xfrm>
        <a:graphic>
          <a:graphicData uri="http://schemas.openxmlformats.org/drawingml/2006/table">
            <a:tbl>
              <a:tblPr firstRow="1" bandRow="1">
                <a:noFill/>
              </a:tblPr>
              <a:tblGrid>
                <a:gridCol w="1360671">
                  <a:extLst>
                    <a:ext uri="{9D8B030D-6E8A-4147-A177-3AD203B41FA5}">
                      <a16:colId xmlns:a16="http://schemas.microsoft.com/office/drawing/2014/main" val="20000"/>
                    </a:ext>
                  </a:extLst>
                </a:gridCol>
                <a:gridCol w="6364433">
                  <a:extLst>
                    <a:ext uri="{9D8B030D-6E8A-4147-A177-3AD203B41FA5}">
                      <a16:colId xmlns:a16="http://schemas.microsoft.com/office/drawing/2014/main" val="20001"/>
                    </a:ext>
                  </a:extLst>
                </a:gridCol>
              </a:tblGrid>
              <a:tr h="271375">
                <a:tc gridSpan="2">
                  <a:txBody>
                    <a:bodyPr/>
                    <a:lstStyle/>
                    <a:p>
                      <a:pPr marL="0" marR="0" lvl="0" indent="0" algn="ctr" rtl="0">
                        <a:spcBef>
                          <a:spcPts val="0"/>
                        </a:spcBef>
                        <a:spcAft>
                          <a:spcPts val="0"/>
                        </a:spcAft>
                        <a:buNone/>
                      </a:pPr>
                      <a:r>
                        <a:rPr lang="en-GB" sz="1100" b="1" dirty="0">
                          <a:solidFill>
                            <a:schemeClr val="bg1"/>
                          </a:solidFill>
                        </a:rPr>
                        <a:t>3.2.3.5. THE</a:t>
                      </a:r>
                      <a:r>
                        <a:rPr lang="en-GB" sz="1100" b="1" baseline="0" dirty="0">
                          <a:solidFill>
                            <a:schemeClr val="bg1"/>
                          </a:solidFill>
                        </a:rPr>
                        <a:t> BALANCE OF PAYMENTS ON CURRENT ACCOUNT</a:t>
                      </a:r>
                      <a:endParaRPr sz="1100" b="1" dirty="0">
                        <a:solidFill>
                          <a:schemeClr val="bg1"/>
                        </a:solidFill>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dk1"/>
                    </a:solidFill>
                  </a:tcPr>
                </a:tc>
                <a:tc hMerge="1">
                  <a:txBody>
                    <a:bodyPr/>
                    <a:lstStyle/>
                    <a:p>
                      <a:endParaRPr lang="en-GB"/>
                    </a:p>
                  </a:txBody>
                  <a:tcPr/>
                </a:tc>
                <a:extLst>
                  <a:ext uri="{0D108BD9-81ED-4DB2-BD59-A6C34878D82A}">
                    <a16:rowId xmlns:a16="http://schemas.microsoft.com/office/drawing/2014/main" val="3075195589"/>
                  </a:ext>
                </a:extLst>
              </a:tr>
              <a:tr h="271375">
                <a:tc gridSpan="2">
                  <a:txBody>
                    <a:bodyPr/>
                    <a:lstStyle/>
                    <a:p>
                      <a:pPr marL="0" marR="0" lvl="0" indent="0" algn="ctr" rtl="0">
                        <a:spcBef>
                          <a:spcPts val="0"/>
                        </a:spcBef>
                        <a:spcAft>
                          <a:spcPts val="0"/>
                        </a:spcAft>
                        <a:buNone/>
                      </a:pPr>
                      <a:r>
                        <a:rPr lang="en-GB" sz="1100" b="1" u="none" strike="noStrike" cap="none" dirty="0">
                          <a:solidFill>
                            <a:schemeClr val="lt1"/>
                          </a:solidFill>
                          <a:latin typeface="Calibri"/>
                          <a:ea typeface="Calibri"/>
                          <a:cs typeface="Calibri"/>
                          <a:sym typeface="Calibri"/>
                        </a:rPr>
                        <a:t>BALANCE OF PAYMENTS</a:t>
                      </a:r>
                      <a:endParaRPr sz="1100" b="1" dirty="0"/>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dk1"/>
                    </a:solidFill>
                  </a:tcPr>
                </a:tc>
                <a:tc hMerge="1">
                  <a:txBody>
                    <a:bodyPr/>
                    <a:lstStyle/>
                    <a:p>
                      <a:endParaRPr lang="en-US"/>
                    </a:p>
                  </a:txBody>
                  <a:tcPr/>
                </a:tc>
                <a:extLst>
                  <a:ext uri="{0D108BD9-81ED-4DB2-BD59-A6C34878D82A}">
                    <a16:rowId xmlns:a16="http://schemas.microsoft.com/office/drawing/2014/main" val="10000"/>
                  </a:ext>
                </a:extLst>
              </a:tr>
              <a:tr h="197300">
                <a:tc gridSpan="2">
                  <a:txBody>
                    <a:bodyPr/>
                    <a:lstStyle/>
                    <a:p>
                      <a:pPr marL="0" marR="0" lvl="0" indent="0" algn="l" rtl="0">
                        <a:spcBef>
                          <a:spcPts val="0"/>
                        </a:spcBef>
                        <a:spcAft>
                          <a:spcPts val="0"/>
                        </a:spcAft>
                        <a:buNone/>
                      </a:pPr>
                      <a:r>
                        <a:rPr lang="en-GB" sz="1000" u="none" strike="noStrike" cap="none"/>
                        <a:t>The balance of payments is the record of a country’s transactions / trade with the rest of the world.</a:t>
                      </a:r>
                      <a:endParaRPr/>
                    </a:p>
                  </a:txBody>
                  <a:tcPr marL="91450" marR="91450" marT="45725" marB="45725">
                    <a:lnT w="12700" cmpd="sng">
                      <a:noFill/>
                      <a:prstDash val="solid"/>
                    </a:lnT>
                    <a:solidFill>
                      <a:srgbClr val="DDEAF6"/>
                    </a:solidFill>
                  </a:tcPr>
                </a:tc>
                <a:tc hMerge="1">
                  <a:txBody>
                    <a:bodyPr/>
                    <a:lstStyle/>
                    <a:p>
                      <a:endParaRPr lang="en-US"/>
                    </a:p>
                  </a:txBody>
                  <a:tcPr/>
                </a:tc>
                <a:extLst>
                  <a:ext uri="{0D108BD9-81ED-4DB2-BD59-A6C34878D82A}">
                    <a16:rowId xmlns:a16="http://schemas.microsoft.com/office/drawing/2014/main" val="10001"/>
                  </a:ext>
                </a:extLst>
              </a:tr>
              <a:tr h="553380">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rPr>
                        <a:t>THE BALANCE OF PAYMENTS CONSISTS OF:</a:t>
                      </a:r>
                      <a:endParaRPr sz="1000" b="1" dirty="0">
                        <a:solidFill>
                          <a:schemeClr val="tx1"/>
                        </a:solidFill>
                      </a:endParaRPr>
                    </a:p>
                  </a:txBody>
                  <a:tcPr marL="91450" marR="91450" marT="45725" marB="45725">
                    <a:solidFill>
                      <a:schemeClr val="bg1"/>
                    </a:solidFill>
                  </a:tcPr>
                </a:tc>
                <a:tc>
                  <a:txBody>
                    <a:bodyPr/>
                    <a:lstStyle/>
                    <a:p>
                      <a:pPr marL="0" marR="0" lvl="0" indent="0" algn="l" rtl="0">
                        <a:spcBef>
                          <a:spcPts val="0"/>
                        </a:spcBef>
                        <a:spcAft>
                          <a:spcPts val="0"/>
                        </a:spcAft>
                        <a:buNone/>
                      </a:pPr>
                      <a:r>
                        <a:rPr lang="en-GB" sz="1000" b="1" dirty="0"/>
                        <a:t>1.  Current Account </a:t>
                      </a:r>
                      <a:r>
                        <a:rPr lang="en-GB" sz="1000" dirty="0"/>
                        <a:t>(trade in goods, services + investment incomes + transfers</a:t>
                      </a:r>
                      <a:r>
                        <a:rPr lang="en-GB" sz="1000" b="1" dirty="0"/>
                        <a:t>)</a:t>
                      </a:r>
                      <a:endParaRPr sz="1000" dirty="0"/>
                    </a:p>
                    <a:p>
                      <a:pPr marL="0" marR="0" lvl="0" indent="0" algn="l" rtl="0">
                        <a:spcBef>
                          <a:spcPts val="0"/>
                        </a:spcBef>
                        <a:spcAft>
                          <a:spcPts val="0"/>
                        </a:spcAft>
                        <a:buNone/>
                      </a:pPr>
                      <a:r>
                        <a:rPr lang="en-GB" sz="1000" b="1" dirty="0"/>
                        <a:t>2.  Capital Account / Financial Account</a:t>
                      </a:r>
                      <a:r>
                        <a:rPr lang="en-GB" sz="1000" dirty="0"/>
                        <a:t> (capital and financial flows, net investment, portfolio investment)</a:t>
                      </a:r>
                      <a:endParaRPr dirty="0"/>
                    </a:p>
                    <a:p>
                      <a:pPr marL="0" marR="0" lvl="0" indent="0" algn="l" rtl="0">
                        <a:spcBef>
                          <a:spcPts val="0"/>
                        </a:spcBef>
                        <a:spcAft>
                          <a:spcPts val="0"/>
                        </a:spcAft>
                        <a:buNone/>
                      </a:pPr>
                      <a:r>
                        <a:rPr lang="en-GB" sz="1000" b="1" dirty="0"/>
                        <a:t>3.  Errors and omissions</a:t>
                      </a:r>
                      <a:r>
                        <a:rPr lang="en-GB" sz="1000" dirty="0"/>
                        <a:t>. It is hard to collect all data so some is missed out.</a:t>
                      </a:r>
                      <a:endParaRPr dirty="0"/>
                    </a:p>
                  </a:txBody>
                  <a:tcPr marL="91450" marR="91450" marT="45725" marB="45725">
                    <a:solidFill>
                      <a:srgbClr val="F2F2F2"/>
                    </a:solidFill>
                  </a:tcPr>
                </a:tc>
                <a:extLst>
                  <a:ext uri="{0D108BD9-81ED-4DB2-BD59-A6C34878D82A}">
                    <a16:rowId xmlns:a16="http://schemas.microsoft.com/office/drawing/2014/main" val="10002"/>
                  </a:ext>
                </a:extLst>
              </a:tr>
              <a:tr h="2973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rPr>
                        <a:t>WHY IT BALANCES</a:t>
                      </a:r>
                      <a:endParaRPr sz="1000" b="1" dirty="0">
                        <a:solidFill>
                          <a:schemeClr val="tx1"/>
                        </a:solidFill>
                      </a:endParaRPr>
                    </a:p>
                  </a:txBody>
                  <a:tcPr marL="91450" marR="91450" marT="45725" marB="45725">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In theory there should be a balancing between capital and current / financial account. If there is a current account deficit, there should be a surplus on the capital / financial account.</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bl>
          </a:graphicData>
        </a:graphic>
      </p:graphicFrame>
      <p:graphicFrame>
        <p:nvGraphicFramePr>
          <p:cNvPr id="85" name="Shape 85"/>
          <p:cNvGraphicFramePr/>
          <p:nvPr/>
        </p:nvGraphicFramePr>
        <p:xfrm>
          <a:off x="52551" y="1821500"/>
          <a:ext cx="7746125" cy="4905265"/>
        </p:xfrm>
        <a:graphic>
          <a:graphicData uri="http://schemas.openxmlformats.org/drawingml/2006/table">
            <a:tbl>
              <a:tblPr firstRow="1" bandRow="1">
                <a:noFill/>
              </a:tblPr>
              <a:tblGrid>
                <a:gridCol w="1072056">
                  <a:extLst>
                    <a:ext uri="{9D8B030D-6E8A-4147-A177-3AD203B41FA5}">
                      <a16:colId xmlns:a16="http://schemas.microsoft.com/office/drawing/2014/main" val="20000"/>
                    </a:ext>
                  </a:extLst>
                </a:gridCol>
                <a:gridCol w="6674069">
                  <a:extLst>
                    <a:ext uri="{9D8B030D-6E8A-4147-A177-3AD203B41FA5}">
                      <a16:colId xmlns:a16="http://schemas.microsoft.com/office/drawing/2014/main" val="20001"/>
                    </a:ext>
                  </a:extLst>
                </a:gridCol>
              </a:tblGrid>
              <a:tr h="217400">
                <a:tc gridSpan="2">
                  <a:txBody>
                    <a:bodyPr/>
                    <a:lstStyle/>
                    <a:p>
                      <a:pPr marL="0" marR="0" lvl="0" indent="0" algn="ctr" rtl="0">
                        <a:spcBef>
                          <a:spcPts val="0"/>
                        </a:spcBef>
                        <a:spcAft>
                          <a:spcPts val="0"/>
                        </a:spcAft>
                        <a:buNone/>
                      </a:pPr>
                      <a:r>
                        <a:rPr lang="en-GB" sz="1100" b="1" dirty="0">
                          <a:solidFill>
                            <a:schemeClr val="lt1"/>
                          </a:solidFill>
                          <a:latin typeface="Calibri"/>
                          <a:ea typeface="Calibri"/>
                          <a:cs typeface="Calibri"/>
                          <a:sym typeface="Calibri"/>
                        </a:rPr>
                        <a:t>BALANCE OF PAYMENTS – THE CURRENT ACCOUNT (CA)</a:t>
                      </a:r>
                      <a:endParaRPr sz="11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45900">
                <a:tc gridSpan="2">
                  <a:txBody>
                    <a:bodyPr/>
                    <a:lstStyle/>
                    <a:p>
                      <a:pPr marL="0" marR="0" lvl="0" indent="0" algn="l" rtl="0">
                        <a:spcBef>
                          <a:spcPts val="0"/>
                        </a:spcBef>
                        <a:spcAft>
                          <a:spcPts val="0"/>
                        </a:spcAft>
                        <a:buNone/>
                      </a:pPr>
                      <a:r>
                        <a:rPr lang="en-GB" sz="1000"/>
                        <a:t>Measures the inflow and outflow of goods, services and investment incomes.</a:t>
                      </a:r>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8606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tx1"/>
                          </a:solidFill>
                        </a:rPr>
                        <a:t>COMPONENTS OF THE CA</a:t>
                      </a:r>
                      <a:endParaRPr sz="1000" b="1">
                        <a:solidFill>
                          <a:schemeClr val="tx1"/>
                        </a:solidFill>
                      </a:endParaRPr>
                    </a:p>
                  </a:txBody>
                  <a:tcPr marL="91450" marR="91450" marT="45725" marB="45725">
                    <a:solidFill>
                      <a:schemeClr val="bg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dirty="0"/>
                        <a:t>Trade in goods</a:t>
                      </a:r>
                      <a:endParaRPr dirty="0"/>
                    </a:p>
                    <a:p>
                      <a:pPr marL="228600" marR="0" lvl="0" indent="-228600" algn="l" rtl="0">
                        <a:spcBef>
                          <a:spcPts val="0"/>
                        </a:spcBef>
                        <a:spcAft>
                          <a:spcPts val="0"/>
                        </a:spcAft>
                        <a:buClr>
                          <a:schemeClr val="dk1"/>
                        </a:buClr>
                        <a:buSzPts val="1000"/>
                        <a:buFont typeface="Calibri"/>
                        <a:buAutoNum type="arabicPeriod"/>
                      </a:pPr>
                      <a:r>
                        <a:rPr lang="en-GB" sz="1000" dirty="0"/>
                        <a:t>Trade in services</a:t>
                      </a:r>
                      <a:endParaRPr dirty="0"/>
                    </a:p>
                    <a:p>
                      <a:pPr marL="228600" marR="0" lvl="0" indent="-228600" algn="l" rtl="0">
                        <a:spcBef>
                          <a:spcPts val="0"/>
                        </a:spcBef>
                        <a:spcAft>
                          <a:spcPts val="0"/>
                        </a:spcAft>
                        <a:buClr>
                          <a:schemeClr val="dk1"/>
                        </a:buClr>
                        <a:buSzPts val="1000"/>
                        <a:buFont typeface="Calibri"/>
                        <a:buAutoNum type="arabicPeriod"/>
                      </a:pPr>
                      <a:r>
                        <a:rPr lang="en-GB" sz="1000" dirty="0"/>
                        <a:t>Primary income (e.g. UK earnings from direct investment, shares, debt, bonds)</a:t>
                      </a:r>
                      <a:endParaRPr dirty="0"/>
                    </a:p>
                    <a:p>
                      <a:pPr marL="228600" marR="0" lvl="0" indent="-228600" algn="l" rtl="0">
                        <a:spcBef>
                          <a:spcPts val="0"/>
                        </a:spcBef>
                        <a:spcAft>
                          <a:spcPts val="0"/>
                        </a:spcAft>
                        <a:buClr>
                          <a:schemeClr val="dk1"/>
                        </a:buClr>
                        <a:buSzPts val="1000"/>
                        <a:buFont typeface="Calibri"/>
                        <a:buAutoNum type="arabicPeriod"/>
                      </a:pPr>
                      <a:r>
                        <a:rPr lang="en-GB" sz="1000" dirty="0"/>
                        <a:t>Secondary income (e.g. General government transfers)</a:t>
                      </a:r>
                      <a:endParaRPr dirty="0"/>
                    </a:p>
                    <a:p>
                      <a:pPr marL="0" marR="0" lvl="0" indent="0" algn="l" rtl="0">
                        <a:spcBef>
                          <a:spcPts val="0"/>
                        </a:spcBef>
                        <a:spcAft>
                          <a:spcPts val="0"/>
                        </a:spcAft>
                        <a:buClr>
                          <a:schemeClr val="dk1"/>
                        </a:buClr>
                        <a:buSzPts val="1000"/>
                        <a:buFont typeface="Calibri"/>
                        <a:buNone/>
                      </a:pPr>
                      <a:r>
                        <a:rPr lang="en-GB" sz="1000" dirty="0"/>
                        <a:t>The </a:t>
                      </a:r>
                      <a:r>
                        <a:rPr lang="en-GB" sz="1000" b="1" dirty="0"/>
                        <a:t>TRADE BALANCE </a:t>
                      </a:r>
                      <a:r>
                        <a:rPr lang="en-GB" sz="1000" dirty="0"/>
                        <a:t>measures, 1&amp;2, the trade in goods – the trade in services. </a:t>
                      </a:r>
                      <a:endParaRPr sz="1000" dirty="0"/>
                    </a:p>
                  </a:txBody>
                  <a:tcPr marL="91450" marR="91450" marT="45725" marB="45725">
                    <a:solidFill>
                      <a:srgbClr val="F2F2F2"/>
                    </a:solidFill>
                  </a:tcPr>
                </a:tc>
                <a:extLst>
                  <a:ext uri="{0D108BD9-81ED-4DB2-BD59-A6C34878D82A}">
                    <a16:rowId xmlns:a16="http://schemas.microsoft.com/office/drawing/2014/main" val="10002"/>
                  </a:ext>
                </a:extLst>
              </a:tr>
              <a:tr h="2586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tx1"/>
                          </a:solidFill>
                        </a:rPr>
                        <a:t>CA DEFICIT</a:t>
                      </a:r>
                      <a:endParaRPr>
                        <a:solidFill>
                          <a:schemeClr val="tx1"/>
                        </a:solidFill>
                      </a:endParaRPr>
                    </a:p>
                  </a:txBody>
                  <a:tcPr marL="91450" marR="91450" marT="45725" marB="45725">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a:t>Where the value of imports &amp; investment outflows is greater than the value of exports &amp; investment inflows</a:t>
                      </a:r>
                      <a:endParaRPr sz="1000" b="0"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r h="21515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tx1"/>
                          </a:solidFill>
                        </a:rPr>
                        <a:t>CA SURPLUS</a:t>
                      </a:r>
                      <a:endParaRPr sz="1000" b="1">
                        <a:solidFill>
                          <a:schemeClr val="tx1"/>
                        </a:solidFill>
                      </a:endParaRPr>
                    </a:p>
                  </a:txBody>
                  <a:tcPr marL="91450" marR="91450" marT="45725" marB="45725">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Where the value of exports &amp; investment inflows is greater than the value of imports investment outflows.</a:t>
                      </a:r>
                      <a:endParaRPr sz="10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4"/>
                  </a:ext>
                </a:extLst>
              </a:tr>
              <a:tr h="16291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tx1"/>
                          </a:solidFill>
                        </a:rPr>
                        <a:t>CAUSES OF A CA DEFICIT</a:t>
                      </a:r>
                      <a:endParaRPr sz="1000" b="1">
                        <a:solidFill>
                          <a:schemeClr val="tx1"/>
                        </a:solidFill>
                      </a:endParaRPr>
                    </a:p>
                  </a:txBody>
                  <a:tcPr marL="91450" marR="91450" marT="45725" marB="45725">
                    <a:solidFill>
                      <a:schemeClr val="bg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1" dirty="0"/>
                        <a:t>Overvalued exchange rates (SUPPLY SIDE)</a:t>
                      </a:r>
                      <a:r>
                        <a:rPr lang="en-GB" sz="1000" dirty="0"/>
                        <a:t>. An overvalued exchange rate means exports are more expensive, but imports are cheaper. This encourages domestic consumers to buy imports. It also makes it hard for exporters because they are relatively uncompetitive. </a:t>
                      </a:r>
                      <a:endParaRPr dirty="0"/>
                    </a:p>
                    <a:p>
                      <a:pPr marL="228600" marR="0" lvl="0" indent="-228600" algn="l" rtl="0">
                        <a:spcBef>
                          <a:spcPts val="0"/>
                        </a:spcBef>
                        <a:spcAft>
                          <a:spcPts val="0"/>
                        </a:spcAft>
                        <a:buClr>
                          <a:schemeClr val="dk1"/>
                        </a:buClr>
                        <a:buSzPts val="1000"/>
                        <a:buFont typeface="Calibri"/>
                        <a:buAutoNum type="arabicPeriod"/>
                      </a:pPr>
                      <a:r>
                        <a:rPr lang="en-GB" sz="1000" b="1" dirty="0"/>
                        <a:t>High consumer spending (DEMAND SIDE)</a:t>
                      </a:r>
                      <a:r>
                        <a:rPr lang="en-GB" sz="1000" dirty="0"/>
                        <a:t>. If there is rapid growth in consumer spending, then there tends to be an increase in imports causing a deterioration in the current account. </a:t>
                      </a:r>
                      <a:endParaRPr dirty="0"/>
                    </a:p>
                    <a:p>
                      <a:pPr marL="228600" marR="0" lvl="0" indent="-228600" algn="l" rtl="0">
                        <a:spcBef>
                          <a:spcPts val="0"/>
                        </a:spcBef>
                        <a:spcAft>
                          <a:spcPts val="0"/>
                        </a:spcAft>
                        <a:buClr>
                          <a:schemeClr val="dk1"/>
                        </a:buClr>
                        <a:buSzPts val="1000"/>
                        <a:buFont typeface="Calibri"/>
                        <a:buAutoNum type="arabicPeriod"/>
                      </a:pPr>
                      <a:r>
                        <a:rPr lang="en-GB" sz="1000" b="1" dirty="0"/>
                        <a:t>Unbalanced economy</a:t>
                      </a:r>
                      <a:r>
                        <a:rPr lang="en-GB" sz="1000" b="0" dirty="0"/>
                        <a:t> </a:t>
                      </a:r>
                      <a:r>
                        <a:rPr lang="en-GB" sz="1000" b="1" dirty="0"/>
                        <a:t>(DEMAND SIDE).</a:t>
                      </a:r>
                      <a:r>
                        <a:rPr lang="en-GB" sz="1000" dirty="0"/>
                        <a:t> An economy focused on consumer spending rather than investment and exports will tend to have a bigger current account deficit.</a:t>
                      </a:r>
                      <a:endParaRPr dirty="0"/>
                    </a:p>
                    <a:p>
                      <a:pPr marL="228600" marR="0" lvl="0" indent="-228600" algn="l" rtl="0">
                        <a:spcBef>
                          <a:spcPts val="0"/>
                        </a:spcBef>
                        <a:spcAft>
                          <a:spcPts val="0"/>
                        </a:spcAft>
                        <a:buClr>
                          <a:schemeClr val="dk1"/>
                        </a:buClr>
                        <a:buSzPts val="1000"/>
                        <a:buFont typeface="Calibri"/>
                        <a:buAutoNum type="arabicPeriod"/>
                      </a:pPr>
                      <a:r>
                        <a:rPr lang="en-GB" sz="1000" b="1" dirty="0"/>
                        <a:t>Competitiveness (SUPPLY SIDE).</a:t>
                      </a:r>
                      <a:r>
                        <a:rPr lang="en-GB" sz="1000" dirty="0"/>
                        <a:t> Less competitive export firms will mean less exports abroad.</a:t>
                      </a:r>
                      <a:endParaRPr dirty="0"/>
                    </a:p>
                    <a:p>
                      <a:pPr marL="228600" marR="0" lvl="0" indent="-228600" algn="l" rtl="0">
                        <a:spcBef>
                          <a:spcPts val="0"/>
                        </a:spcBef>
                        <a:spcAft>
                          <a:spcPts val="0"/>
                        </a:spcAft>
                        <a:buClr>
                          <a:schemeClr val="dk1"/>
                        </a:buClr>
                        <a:buSzPts val="1000"/>
                        <a:buFont typeface="Calibri"/>
                        <a:buAutoNum type="arabicPeriod"/>
                      </a:pPr>
                      <a:r>
                        <a:rPr lang="en-GB" sz="1000" b="1" dirty="0"/>
                        <a:t>Growing deficit in investment incomes .</a:t>
                      </a:r>
                      <a:r>
                        <a:rPr lang="en-GB" sz="1000" dirty="0"/>
                        <a:t> The UK has a deficit in trade in goods. But, since 2011 the current account deficit has been increased due to a fall in direct investment income.</a:t>
                      </a:r>
                      <a:endParaRPr dirty="0"/>
                    </a:p>
                  </a:txBody>
                  <a:tcPr marL="91450" marR="91450" marT="45725" marB="45725">
                    <a:solidFill>
                      <a:srgbClr val="DDEAF6"/>
                    </a:solidFill>
                  </a:tcPr>
                </a:tc>
                <a:extLst>
                  <a:ext uri="{0D108BD9-81ED-4DB2-BD59-A6C34878D82A}">
                    <a16:rowId xmlns:a16="http://schemas.microsoft.com/office/drawing/2014/main" val="10005"/>
                  </a:ext>
                </a:extLst>
              </a:tr>
              <a:tr h="7069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tx1"/>
                          </a:solidFill>
                        </a:rPr>
                        <a:t>CONSEQUENCES OF CA DEFICIT</a:t>
                      </a:r>
                      <a:endParaRPr sz="1000" b="1">
                        <a:solidFill>
                          <a:schemeClr val="tx1"/>
                        </a:solidFill>
                      </a:endParaRPr>
                    </a:p>
                  </a:txBody>
                  <a:tcPr marL="91450" marR="91450" marT="45725" marB="45725">
                    <a:solidFill>
                      <a:schemeClr val="bg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dirty="0"/>
                        <a:t>TRADE DEFICIT will mean imports &gt; exports which will reduce AD.</a:t>
                      </a:r>
                      <a:endParaRPr dirty="0"/>
                    </a:p>
                    <a:p>
                      <a:pPr marL="228600" marR="0" lvl="0" indent="-228600" algn="l" rtl="0">
                        <a:spcBef>
                          <a:spcPts val="0"/>
                        </a:spcBef>
                        <a:spcAft>
                          <a:spcPts val="0"/>
                        </a:spcAft>
                        <a:buClr>
                          <a:schemeClr val="dk1"/>
                        </a:buClr>
                        <a:buSzPts val="1000"/>
                        <a:buFont typeface="Calibri"/>
                        <a:buAutoNum type="arabicPeriod"/>
                      </a:pPr>
                      <a:r>
                        <a:rPr lang="en-GB" sz="1000" dirty="0"/>
                        <a:t>Lower AD will mean reduced economic growth.</a:t>
                      </a:r>
                      <a:endParaRPr dirty="0"/>
                    </a:p>
                    <a:p>
                      <a:pPr marL="228600" marR="0" lvl="0" indent="-228600" algn="l" rtl="0">
                        <a:spcBef>
                          <a:spcPts val="0"/>
                        </a:spcBef>
                        <a:spcAft>
                          <a:spcPts val="0"/>
                        </a:spcAft>
                        <a:buClr>
                          <a:schemeClr val="dk1"/>
                        </a:buClr>
                        <a:buSzPts val="1000"/>
                        <a:buFont typeface="Calibri"/>
                        <a:buAutoNum type="arabicPeriod"/>
                      </a:pPr>
                      <a:r>
                        <a:rPr lang="en-GB" sz="1000" dirty="0"/>
                        <a:t>Less demand for exports will cause a DEPRECIATION in the EXCHANGE RATE – W£IDEC – STAGFLATION!</a:t>
                      </a:r>
                      <a:endParaRPr dirty="0"/>
                    </a:p>
                    <a:p>
                      <a:pPr marL="228600" marR="0" lvl="0" indent="-228600" algn="l" rtl="0">
                        <a:spcBef>
                          <a:spcPts val="0"/>
                        </a:spcBef>
                        <a:spcAft>
                          <a:spcPts val="0"/>
                        </a:spcAft>
                        <a:buClr>
                          <a:schemeClr val="dk1"/>
                        </a:buClr>
                        <a:buSzPts val="1000"/>
                        <a:buFont typeface="Calibri"/>
                        <a:buAutoNum type="arabicPeriod"/>
                      </a:pPr>
                      <a:r>
                        <a:rPr lang="en-GB" sz="1000" dirty="0"/>
                        <a:t>Debt burden – if this becomes unsustainable, it may cause a CURRENCY CRISIS &amp; ECONOMIC CRISIS. </a:t>
                      </a:r>
                      <a:endParaRPr sz="1000" dirty="0"/>
                    </a:p>
                  </a:txBody>
                  <a:tcPr marL="91450" marR="91450" marT="45725" marB="45725">
                    <a:solidFill>
                      <a:srgbClr val="F2F2F2"/>
                    </a:solidFill>
                  </a:tcPr>
                </a:tc>
                <a:extLst>
                  <a:ext uri="{0D108BD9-81ED-4DB2-BD59-A6C34878D82A}">
                    <a16:rowId xmlns:a16="http://schemas.microsoft.com/office/drawing/2014/main" val="10006"/>
                  </a:ext>
                </a:extLst>
              </a:tr>
              <a:tr h="5532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rPr>
                        <a:t>EVALUATION</a:t>
                      </a:r>
                      <a:endParaRPr dirty="0">
                        <a:solidFill>
                          <a:schemeClr val="tx1"/>
                        </a:solidFill>
                      </a:endParaRPr>
                    </a:p>
                  </a:txBody>
                  <a:tcPr marL="91450" marR="91450" marT="45725" marB="45725">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Does a deficit really matter?  </a:t>
                      </a:r>
                      <a:endParaRPr dirty="0"/>
                    </a:p>
                    <a:p>
                      <a:pPr marL="171450" marR="0" lvl="0" indent="-171450" algn="l" rtl="0">
                        <a:spcBef>
                          <a:spcPts val="0"/>
                        </a:spcBef>
                        <a:spcAft>
                          <a:spcPts val="0"/>
                        </a:spcAft>
                        <a:buClr>
                          <a:schemeClr val="dk1"/>
                        </a:buClr>
                        <a:buSzPts val="1000"/>
                        <a:buFont typeface="Arial"/>
                        <a:buChar char="•"/>
                      </a:pPr>
                      <a:r>
                        <a:rPr lang="en-GB" sz="1000" dirty="0"/>
                        <a:t>If it is caused by DEMAND SIDE factors resulting from high GDP growth, it shouldn’t matter.  </a:t>
                      </a:r>
                      <a:endParaRPr dirty="0"/>
                    </a:p>
                    <a:p>
                      <a:pPr marL="171450" marR="0" lvl="0" indent="-171450" algn="l" rtl="0">
                        <a:spcBef>
                          <a:spcPts val="0"/>
                        </a:spcBef>
                        <a:spcAft>
                          <a:spcPts val="0"/>
                        </a:spcAft>
                        <a:buClr>
                          <a:schemeClr val="dk1"/>
                        </a:buClr>
                        <a:buSzPts val="1000"/>
                        <a:buFont typeface="Arial"/>
                        <a:buChar char="•"/>
                      </a:pPr>
                      <a:r>
                        <a:rPr lang="en-GB" sz="1000" dirty="0"/>
                        <a:t>How is it funded? Via short-term speculative investment or Long-term? </a:t>
                      </a:r>
                      <a:endParaRPr sz="1000" dirty="0"/>
                    </a:p>
                    <a:p>
                      <a:pPr marL="171450" marR="0" lvl="0" indent="-171450" algn="l" rtl="0">
                        <a:spcBef>
                          <a:spcPts val="0"/>
                        </a:spcBef>
                        <a:spcAft>
                          <a:spcPts val="0"/>
                        </a:spcAft>
                        <a:buClr>
                          <a:schemeClr val="dk1"/>
                        </a:buClr>
                        <a:buSzPts val="1000"/>
                        <a:buFont typeface="Arial"/>
                        <a:buChar char="•"/>
                      </a:pPr>
                      <a:r>
                        <a:rPr lang="en-GB" sz="1000" dirty="0"/>
                        <a:t>Where does the CA deficit feature in importance of macroeconomic objectives?</a:t>
                      </a:r>
                      <a:endParaRPr sz="1000" dirty="0"/>
                    </a:p>
                  </a:txBody>
                  <a:tcPr marL="91450" marR="91450" marT="45725" marB="45725">
                    <a:solidFill>
                      <a:srgbClr val="DDEAF6"/>
                    </a:solidFill>
                  </a:tcPr>
                </a:tc>
                <a:extLst>
                  <a:ext uri="{0D108BD9-81ED-4DB2-BD59-A6C34878D82A}">
                    <a16:rowId xmlns:a16="http://schemas.microsoft.com/office/drawing/2014/main" val="10007"/>
                  </a:ext>
                </a:extLst>
              </a:tr>
            </a:tbl>
          </a:graphicData>
        </a:graphic>
      </p:graphicFrame>
      <p:graphicFrame>
        <p:nvGraphicFramePr>
          <p:cNvPr id="86" name="Shape 86"/>
          <p:cNvGraphicFramePr/>
          <p:nvPr/>
        </p:nvGraphicFramePr>
        <p:xfrm>
          <a:off x="7798676" y="3304744"/>
          <a:ext cx="4291641" cy="2560475"/>
        </p:xfrm>
        <a:graphic>
          <a:graphicData uri="http://schemas.openxmlformats.org/drawingml/2006/table">
            <a:tbl>
              <a:tblPr firstRow="1" bandRow="1">
                <a:noFill/>
              </a:tblPr>
              <a:tblGrid>
                <a:gridCol w="208300">
                  <a:extLst>
                    <a:ext uri="{9D8B030D-6E8A-4147-A177-3AD203B41FA5}">
                      <a16:colId xmlns:a16="http://schemas.microsoft.com/office/drawing/2014/main" val="20000"/>
                    </a:ext>
                  </a:extLst>
                </a:gridCol>
                <a:gridCol w="4083341">
                  <a:extLst>
                    <a:ext uri="{9D8B030D-6E8A-4147-A177-3AD203B41FA5}">
                      <a16:colId xmlns:a16="http://schemas.microsoft.com/office/drawing/2014/main" val="20001"/>
                    </a:ext>
                  </a:extLst>
                </a:gridCol>
              </a:tblGrid>
              <a:tr h="243975">
                <a:tc gridSpan="2">
                  <a:txBody>
                    <a:bodyPr/>
                    <a:lstStyle/>
                    <a:p>
                      <a:pPr marL="0" marR="0" lvl="0" indent="0" algn="ctr" rtl="0">
                        <a:spcBef>
                          <a:spcPts val="0"/>
                        </a:spcBef>
                        <a:spcAft>
                          <a:spcPts val="0"/>
                        </a:spcAft>
                        <a:buNone/>
                      </a:pPr>
                      <a:r>
                        <a:rPr lang="en-GB" sz="1000" b="1" dirty="0">
                          <a:solidFill>
                            <a:schemeClr val="tx1"/>
                          </a:solidFill>
                          <a:latin typeface="Calibri"/>
                          <a:ea typeface="Calibri"/>
                          <a:cs typeface="Calibri"/>
                          <a:sym typeface="Calibri"/>
                        </a:rPr>
                        <a:t>DOES THE CURRENT ACCOUNT DEFICIT MATTER?</a:t>
                      </a:r>
                      <a:endParaRPr sz="1000" b="1" dirty="0">
                        <a:solidFill>
                          <a:schemeClr val="tx1"/>
                        </a:solidFill>
                        <a:latin typeface="Calibri"/>
                        <a:ea typeface="Calibri"/>
                        <a:cs typeface="Calibri"/>
                        <a:sym typeface="Calibri"/>
                      </a:endParaRPr>
                    </a:p>
                  </a:txBody>
                  <a:tcPr marL="91450" marR="91450" marT="45725" marB="45725">
                    <a:solidFill>
                      <a:schemeClr val="bg1"/>
                    </a:solidFill>
                  </a:tcPr>
                </a:tc>
                <a:tc hMerge="1">
                  <a:txBody>
                    <a:bodyPr/>
                    <a:lstStyle/>
                    <a:p>
                      <a:endParaRPr lang="en-US"/>
                    </a:p>
                  </a:txBody>
                  <a:tcPr/>
                </a:tc>
                <a:extLst>
                  <a:ext uri="{0D108BD9-81ED-4DB2-BD59-A6C34878D82A}">
                    <a16:rowId xmlns:a16="http://schemas.microsoft.com/office/drawing/2014/main" val="10000"/>
                  </a:ext>
                </a:extLst>
              </a:tr>
              <a:tr h="7672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tx1"/>
                          </a:solidFill>
                        </a:rPr>
                        <a:t>YES</a:t>
                      </a:r>
                      <a:endParaRPr>
                        <a:solidFill>
                          <a:schemeClr val="tx1"/>
                        </a:solidFill>
                      </a:endParaRPr>
                    </a:p>
                  </a:txBody>
                  <a:tcPr marL="91450" marR="91450" marT="45725" marB="45725">
                    <a:solidFill>
                      <a:schemeClr val="bg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It is a sign of </a:t>
                      </a:r>
                      <a:r>
                        <a:rPr lang="en-GB" sz="1000" b="0" i="0" dirty="0" err="1">
                          <a:solidFill>
                            <a:schemeClr val="dk1"/>
                          </a:solidFill>
                          <a:latin typeface="Calibri"/>
                          <a:ea typeface="Calibri"/>
                          <a:cs typeface="Calibri"/>
                          <a:sym typeface="Calibri"/>
                        </a:rPr>
                        <a:t>uncompetitiveness</a:t>
                      </a:r>
                      <a:r>
                        <a:rPr lang="en-GB" sz="1000" b="0" i="0" dirty="0">
                          <a:solidFill>
                            <a:schemeClr val="dk1"/>
                          </a:solidFill>
                          <a:latin typeface="Calibri"/>
                          <a:ea typeface="Calibri"/>
                          <a:cs typeface="Calibri"/>
                          <a:sym typeface="Calibri"/>
                        </a:rPr>
                        <a:t>, which will lead to lower economic growth and poorer prospects in the long run.</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If capital / financial flows dry up, it could lead to depreciation in the exchange rate and a fall in living standards</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It is a sign of an unbalanced economy.</a:t>
                      </a:r>
                      <a:endParaRPr dirty="0"/>
                    </a:p>
                  </a:txBody>
                  <a:tcPr marL="91450" marR="91450" marT="45725" marB="45725">
                    <a:solidFill>
                      <a:srgbClr val="F2F2F2"/>
                    </a:solidFill>
                  </a:tcPr>
                </a:tc>
                <a:extLst>
                  <a:ext uri="{0D108BD9-81ED-4DB2-BD59-A6C34878D82A}">
                    <a16:rowId xmlns:a16="http://schemas.microsoft.com/office/drawing/2014/main" val="10001"/>
                  </a:ext>
                </a:extLst>
              </a:tr>
              <a:tr h="630250">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rPr>
                        <a:t>NO</a:t>
                      </a:r>
                      <a:endParaRPr dirty="0">
                        <a:solidFill>
                          <a:schemeClr val="tx1"/>
                        </a:solidFill>
                      </a:endParaRPr>
                    </a:p>
                  </a:txBody>
                  <a:tcPr marL="91450" marR="91450" marT="45725" marB="45725">
                    <a:solidFill>
                      <a:schemeClr val="bg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 UK has had a persistent deficit since the mid 1980s. Countries with large current account surplus have not necessarily done better, e.g. Japan had a long period of stagnation.</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In an era of globalisation, financial flows are easier to attract and therefore the deficit is financed by these capital inflows.</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If the current account was too large, there should be a depreciation in the exchange rate to restore the balance. A current account deficit is a bigger concern in a fixed exchange rate (like Euro) because there is no option of depreciation</a:t>
                      </a:r>
                      <a:r>
                        <a:rPr lang="en-GB" sz="1000" b="1" i="0" dirty="0">
                          <a:solidFill>
                            <a:schemeClr val="dk1"/>
                          </a:solidFill>
                          <a:latin typeface="Calibri"/>
                          <a:ea typeface="Calibri"/>
                          <a:cs typeface="Calibri"/>
                          <a:sym typeface="Calibri"/>
                        </a:rPr>
                        <a:t>.</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2"/>
                  </a:ext>
                </a:extLst>
              </a:tr>
            </a:tbl>
          </a:graphicData>
        </a:graphic>
      </p:graphicFrame>
      <p:pic>
        <p:nvPicPr>
          <p:cNvPr id="87" name="Shape 87"/>
          <p:cNvPicPr preferRelativeResize="0"/>
          <p:nvPr/>
        </p:nvPicPr>
        <p:blipFill rotWithShape="1">
          <a:blip r:embed="rId3">
            <a:alphaModFix/>
          </a:blip>
          <a:srcRect/>
          <a:stretch/>
        </p:blipFill>
        <p:spPr>
          <a:xfrm>
            <a:off x="7798677" y="153888"/>
            <a:ext cx="4289318" cy="3102461"/>
          </a:xfrm>
          <a:prstGeom prst="rect">
            <a:avLst/>
          </a:prstGeom>
          <a:noFill/>
          <a:ln>
            <a:noFill/>
          </a:ln>
        </p:spPr>
      </p:pic>
      <p:sp>
        <p:nvSpPr>
          <p:cNvPr id="89" name="Shape 89"/>
          <p:cNvSpPr txBox="1"/>
          <p:nvPr/>
        </p:nvSpPr>
        <p:spPr>
          <a:xfrm>
            <a:off x="7604894" y="153888"/>
            <a:ext cx="4483100" cy="30777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400" b="1" i="0" u="sng" strike="noStrike" cap="none" dirty="0">
                <a:solidFill>
                  <a:schemeClr val="dk1"/>
                </a:solidFill>
                <a:latin typeface="Calibri"/>
                <a:ea typeface="Calibri"/>
                <a:cs typeface="Calibri"/>
                <a:sym typeface="Calibri"/>
              </a:rPr>
              <a:t>DTS Impact of CA deficit</a:t>
            </a:r>
            <a:endParaRPr sz="1400" b="1" i="0" u="sng"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06857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Shape 99"/>
        <p:cNvGrpSpPr/>
        <p:nvPr/>
      </p:nvGrpSpPr>
      <p:grpSpPr>
        <a:xfrm>
          <a:off x="0" y="0"/>
          <a:ext cx="0" cy="0"/>
          <a:chOff x="0" y="0"/>
          <a:chExt cx="0" cy="0"/>
        </a:xfrm>
      </p:grpSpPr>
      <p:graphicFrame>
        <p:nvGraphicFramePr>
          <p:cNvPr id="100" name="Shape 100"/>
          <p:cNvGraphicFramePr/>
          <p:nvPr/>
        </p:nvGraphicFramePr>
        <p:xfrm>
          <a:off x="66750" y="92800"/>
          <a:ext cx="5841400" cy="2294425"/>
        </p:xfrm>
        <a:graphic>
          <a:graphicData uri="http://schemas.openxmlformats.org/drawingml/2006/table">
            <a:tbl>
              <a:tblPr firstRow="1" firstCol="1" bandRow="1">
                <a:noFill/>
              </a:tblPr>
              <a:tblGrid>
                <a:gridCol w="1382200">
                  <a:extLst>
                    <a:ext uri="{9D8B030D-6E8A-4147-A177-3AD203B41FA5}">
                      <a16:colId xmlns:a16="http://schemas.microsoft.com/office/drawing/2014/main" val="20000"/>
                    </a:ext>
                  </a:extLst>
                </a:gridCol>
                <a:gridCol w="4459200">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200" b="1" dirty="0">
                          <a:latin typeface="Calibri"/>
                          <a:ea typeface="Calibri"/>
                          <a:cs typeface="Calibri"/>
                          <a:sym typeface="Calibri"/>
                        </a:rPr>
                        <a:t>3.2.3.5. POSSIBLE CONFLICT BETWEEN MACROECONOMIC POLICY OBJECTIVES</a:t>
                      </a:r>
                      <a:endParaRPr sz="1200" b="1" dirty="0">
                        <a:latin typeface="Calibri"/>
                        <a:ea typeface="Calibri"/>
                        <a:cs typeface="Calibri"/>
                        <a:sym typeface="Calibri"/>
                      </a:endParaRPr>
                    </a:p>
                  </a:txBody>
                  <a:tcPr marL="68575" marR="68575" marT="0" marB="0">
                    <a:solidFill>
                      <a:schemeClr val="bg1"/>
                    </a:solidFill>
                  </a:tcPr>
                </a:tc>
                <a:tc hMerge="1">
                  <a:txBody>
                    <a:bodyPr/>
                    <a:lstStyle/>
                    <a:p>
                      <a:endParaRPr lang="en-GB"/>
                    </a:p>
                  </a:txBody>
                  <a:tcPr/>
                </a:tc>
                <a:extLst>
                  <a:ext uri="{0D108BD9-81ED-4DB2-BD59-A6C34878D82A}">
                    <a16:rowId xmlns:a16="http://schemas.microsoft.com/office/drawing/2014/main" val="2858392390"/>
                  </a:ext>
                </a:extLst>
              </a:tr>
              <a:tr h="203275">
                <a:tc gridSpan="2">
                  <a:txBody>
                    <a:bodyPr/>
                    <a:lstStyle/>
                    <a:p>
                      <a:pPr marL="0" marR="0" lvl="0" indent="0" algn="ctr" rtl="0">
                        <a:spcBef>
                          <a:spcPts val="0"/>
                        </a:spcBef>
                        <a:spcAft>
                          <a:spcPts val="0"/>
                        </a:spcAft>
                        <a:buNone/>
                      </a:pPr>
                      <a:r>
                        <a:rPr lang="en-GB" sz="1200" b="1" dirty="0">
                          <a:solidFill>
                            <a:schemeClr val="tx1"/>
                          </a:solidFill>
                          <a:latin typeface="Calibri"/>
                          <a:ea typeface="Calibri"/>
                          <a:cs typeface="Calibri"/>
                          <a:sym typeface="Calibri"/>
                        </a:rPr>
                        <a:t>2- MACROECONOMIC OBJECTIVES </a:t>
                      </a:r>
                      <a:r>
                        <a:rPr lang="en-GB" sz="1200" b="1" dirty="0">
                          <a:latin typeface="Calibri"/>
                          <a:ea typeface="Calibri"/>
                          <a:cs typeface="Calibri"/>
                          <a:sym typeface="Calibri"/>
                        </a:rPr>
                        <a:t>- CIGARS</a:t>
                      </a:r>
                      <a:endParaRPr sz="1200" b="1" dirty="0">
                        <a:latin typeface="Calibri"/>
                        <a:ea typeface="Calibri"/>
                        <a:cs typeface="Calibri"/>
                        <a:sym typeface="Calibri"/>
                      </a:endParaRPr>
                    </a:p>
                  </a:txBody>
                  <a:tcPr marL="68575" marR="68575" marT="0" marB="0">
                    <a:solidFill>
                      <a:schemeClr val="bg1"/>
                    </a:solidFill>
                  </a:tcPr>
                </a:tc>
                <a:tc hMerge="1">
                  <a:txBody>
                    <a:bodyPr/>
                    <a:lstStyle/>
                    <a:p>
                      <a:endParaRPr lang="en-US"/>
                    </a:p>
                  </a:txBody>
                  <a:tcPr/>
                </a:tc>
                <a:extLst>
                  <a:ext uri="{0D108BD9-81ED-4DB2-BD59-A6C34878D82A}">
                    <a16:rowId xmlns:a16="http://schemas.microsoft.com/office/drawing/2014/main" val="10000"/>
                  </a:ext>
                </a:extLst>
              </a:tr>
              <a:tr h="3495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CURRENT ACCOUNT</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dirty="0">
                          <a:solidFill>
                            <a:schemeClr val="dk1"/>
                          </a:solidFill>
                        </a:rPr>
                        <a:t>The focus here should be on ensuring international competitiveness &amp; ensuring that a current account deficit does not become too large.   </a:t>
                      </a:r>
                      <a:endParaRPr dirty="0"/>
                    </a:p>
                  </a:txBody>
                  <a:tcPr marL="68575" marR="68575" marT="0" marB="0">
                    <a:solidFill>
                      <a:srgbClr val="DDEAF6"/>
                    </a:solidFill>
                  </a:tcPr>
                </a:tc>
                <a:extLst>
                  <a:ext uri="{0D108BD9-81ED-4DB2-BD59-A6C34878D82A}">
                    <a16:rowId xmlns:a16="http://schemas.microsoft.com/office/drawing/2014/main" val="10001"/>
                  </a:ext>
                </a:extLst>
              </a:tr>
              <a:tr h="3495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INFLATION</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dirty="0">
                          <a:solidFill>
                            <a:schemeClr val="dk1"/>
                          </a:solidFill>
                        </a:rPr>
                        <a:t>Inflation should be low &amp; stable.  The Bank of England works to a medium term target of 2% inflation on the CPI.  </a:t>
                      </a:r>
                      <a:endParaRPr sz="1000" b="0" dirty="0">
                        <a:solidFill>
                          <a:schemeClr val="dk1"/>
                        </a:solidFill>
                      </a:endParaRPr>
                    </a:p>
                  </a:txBody>
                  <a:tcPr marL="68575" marR="68575" marT="0" marB="0">
                    <a:solidFill>
                      <a:srgbClr val="F2F2F2"/>
                    </a:solidFill>
                  </a:tcPr>
                </a:tc>
                <a:extLst>
                  <a:ext uri="{0D108BD9-81ED-4DB2-BD59-A6C34878D82A}">
                    <a16:rowId xmlns:a16="http://schemas.microsoft.com/office/drawing/2014/main" val="10002"/>
                  </a:ext>
                </a:extLst>
              </a:tr>
              <a:tr h="274375">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GROWTH </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82296" marR="0" lvl="0" indent="0" algn="l" rtl="0">
                        <a:lnSpc>
                          <a:spcPct val="80000"/>
                        </a:lnSpc>
                        <a:spcBef>
                          <a:spcPts val="0"/>
                        </a:spcBef>
                        <a:spcAft>
                          <a:spcPts val="0"/>
                        </a:spcAft>
                        <a:buClr>
                          <a:schemeClr val="dk1"/>
                        </a:buClr>
                        <a:buSzPts val="1000"/>
                        <a:buFont typeface="Noto Sans Symbols"/>
                        <a:buNone/>
                      </a:pPr>
                      <a:r>
                        <a:rPr lang="en-GB" sz="1000" b="0" dirty="0"/>
                        <a:t>GDP Growth &amp; the benefits that this brings.  However, the costs should be carefully managed. </a:t>
                      </a:r>
                      <a:endParaRPr sz="1000" b="0" dirty="0"/>
                    </a:p>
                  </a:txBody>
                  <a:tcPr marL="68575" marR="68575" marT="0" marB="0">
                    <a:solidFill>
                      <a:srgbClr val="DDEAF6"/>
                    </a:solidFill>
                  </a:tcPr>
                </a:tc>
                <a:extLst>
                  <a:ext uri="{0D108BD9-81ED-4DB2-BD59-A6C34878D82A}">
                    <a16:rowId xmlns:a16="http://schemas.microsoft.com/office/drawing/2014/main" val="10003"/>
                  </a:ext>
                </a:extLst>
              </a:tr>
              <a:tr h="1775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ADVANCES IN PRODUCTIVITY</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Employment should be high &amp; ideally their should be productivity &amp; real wage growth.   </a:t>
                      </a:r>
                      <a:endParaRPr sz="10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4"/>
                  </a:ext>
                </a:extLst>
              </a:tr>
              <a:tr h="1936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RATE OF UNEMPLOYMENT</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Government policies help to correct inequalities of wealth &amp; income.  </a:t>
                      </a:r>
                      <a:endParaRPr sz="1000" b="0"/>
                    </a:p>
                  </a:txBody>
                  <a:tcPr marL="68575" marR="68575" marT="0" marB="0">
                    <a:solidFill>
                      <a:srgbClr val="DDEAF6"/>
                    </a:solidFill>
                  </a:tcPr>
                </a:tc>
                <a:extLst>
                  <a:ext uri="{0D108BD9-81ED-4DB2-BD59-A6C34878D82A}">
                    <a16:rowId xmlns:a16="http://schemas.microsoft.com/office/drawing/2014/main" val="10005"/>
                  </a:ext>
                </a:extLst>
              </a:tr>
              <a:tr h="1936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STABLE</a:t>
                      </a:r>
                      <a:r>
                        <a:rPr lang="en-GB" sz="1000" b="1" baseline="0" dirty="0">
                          <a:solidFill>
                            <a:schemeClr val="tx1"/>
                          </a:solidFill>
                          <a:latin typeface="Calibri"/>
                          <a:ea typeface="Calibri"/>
                          <a:cs typeface="Calibri"/>
                          <a:sym typeface="Calibri"/>
                        </a:rPr>
                        <a:t> GOVERNMENT FINANCES</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t>The government should seek to pursue sustainable policies </a:t>
                      </a:r>
                      <a:endParaRPr sz="1000" b="0" dirty="0"/>
                    </a:p>
                  </a:txBody>
                  <a:tcPr marL="68575" marR="68575" marT="0" marB="0">
                    <a:solidFill>
                      <a:srgbClr val="F2F2F2"/>
                    </a:solidFill>
                  </a:tcPr>
                </a:tc>
                <a:extLst>
                  <a:ext uri="{0D108BD9-81ED-4DB2-BD59-A6C34878D82A}">
                    <a16:rowId xmlns:a16="http://schemas.microsoft.com/office/drawing/2014/main" val="10006"/>
                  </a:ext>
                </a:extLst>
              </a:tr>
            </a:tbl>
          </a:graphicData>
        </a:graphic>
      </p:graphicFrame>
      <p:graphicFrame>
        <p:nvGraphicFramePr>
          <p:cNvPr id="103" name="Shape 103"/>
          <p:cNvGraphicFramePr/>
          <p:nvPr/>
        </p:nvGraphicFramePr>
        <p:xfrm>
          <a:off x="67563" y="2387225"/>
          <a:ext cx="5849660" cy="3352850"/>
        </p:xfrm>
        <a:graphic>
          <a:graphicData uri="http://schemas.openxmlformats.org/drawingml/2006/table">
            <a:tbl>
              <a:tblPr firstRow="1" bandRow="1">
                <a:noFill/>
              </a:tblPr>
              <a:tblGrid>
                <a:gridCol w="1256272">
                  <a:extLst>
                    <a:ext uri="{9D8B030D-6E8A-4147-A177-3AD203B41FA5}">
                      <a16:colId xmlns:a16="http://schemas.microsoft.com/office/drawing/2014/main" val="20000"/>
                    </a:ext>
                  </a:extLst>
                </a:gridCol>
                <a:gridCol w="4593388">
                  <a:extLst>
                    <a:ext uri="{9D8B030D-6E8A-4147-A177-3AD203B41FA5}">
                      <a16:colId xmlns:a16="http://schemas.microsoft.com/office/drawing/2014/main" val="20001"/>
                    </a:ext>
                  </a:extLst>
                </a:gridCol>
              </a:tblGrid>
              <a:tr h="127000">
                <a:tc gridSpan="2">
                  <a:txBody>
                    <a:bodyPr/>
                    <a:lstStyle/>
                    <a:p>
                      <a:pPr marL="0" marR="0" lvl="0" indent="0" algn="ctr" rtl="0">
                        <a:spcBef>
                          <a:spcPts val="0"/>
                        </a:spcBef>
                        <a:spcAft>
                          <a:spcPts val="0"/>
                        </a:spcAft>
                        <a:buNone/>
                      </a:pPr>
                      <a:r>
                        <a:rPr lang="en-GB" sz="1000" b="1" dirty="0">
                          <a:solidFill>
                            <a:schemeClr val="tx1"/>
                          </a:solidFill>
                        </a:rPr>
                        <a:t>ANALYSIS OF MACROECONOMIC OBJECTIVES</a:t>
                      </a:r>
                      <a:endParaRPr sz="1000" b="1" dirty="0">
                        <a:solidFill>
                          <a:schemeClr val="tx1"/>
                        </a:solidFill>
                      </a:endParaRPr>
                    </a:p>
                  </a:txBody>
                  <a:tcPr marL="91450" marR="91450" marT="45725" marB="45725">
                    <a:solidFill>
                      <a:schemeClr val="bg1"/>
                    </a:solidFill>
                  </a:tcPr>
                </a:tc>
                <a:tc hMerge="1">
                  <a:txBody>
                    <a:bodyPr/>
                    <a:lstStyle/>
                    <a:p>
                      <a:endParaRPr lang="en-US"/>
                    </a:p>
                  </a:txBody>
                  <a:tcPr/>
                </a:tc>
                <a:extLst>
                  <a:ext uri="{0D108BD9-81ED-4DB2-BD59-A6C34878D82A}">
                    <a16:rowId xmlns:a16="http://schemas.microsoft.com/office/drawing/2014/main" val="10000"/>
                  </a:ext>
                </a:extLst>
              </a:tr>
              <a:tr h="273700">
                <a:tc>
                  <a:txBody>
                    <a:bodyPr/>
                    <a:lstStyle/>
                    <a:p>
                      <a:pPr marL="0" marR="0" lvl="0" indent="0" algn="l" rtl="0">
                        <a:spcBef>
                          <a:spcPts val="0"/>
                        </a:spcBef>
                        <a:spcAft>
                          <a:spcPts val="0"/>
                        </a:spcAft>
                        <a:buNone/>
                      </a:pPr>
                      <a:r>
                        <a:rPr lang="en-GB" sz="1000" b="1">
                          <a:solidFill>
                            <a:schemeClr val="tx1"/>
                          </a:solidFill>
                        </a:rPr>
                        <a:t>BENEFITS OF ECONOMIC GROWTH</a:t>
                      </a:r>
                      <a:endParaRPr sz="1000" b="1">
                        <a:solidFill>
                          <a:schemeClr val="tx1"/>
                        </a:solidFill>
                      </a:endParaRPr>
                    </a:p>
                  </a:txBody>
                  <a:tcPr marL="91450" marR="91450" marT="45725" marB="45725">
                    <a:solidFill>
                      <a:schemeClr val="bg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dirty="0"/>
                        <a:t>Higher average income </a:t>
                      </a:r>
                      <a:endParaRPr sz="1000" dirty="0"/>
                    </a:p>
                    <a:p>
                      <a:pPr marL="171450" marR="0" lvl="0" indent="-171450" algn="l" rtl="0">
                        <a:lnSpc>
                          <a:spcPct val="100000"/>
                        </a:lnSpc>
                        <a:spcBef>
                          <a:spcPts val="0"/>
                        </a:spcBef>
                        <a:spcAft>
                          <a:spcPts val="0"/>
                        </a:spcAft>
                        <a:buClr>
                          <a:schemeClr val="dk1"/>
                        </a:buClr>
                        <a:buSzPts val="1000"/>
                        <a:buFont typeface="Arial"/>
                        <a:buChar char="•"/>
                      </a:pPr>
                      <a:r>
                        <a:rPr lang="en-GB" sz="1000" dirty="0"/>
                        <a:t>Lower unemployment </a:t>
                      </a:r>
                      <a:endParaRPr sz="1000" dirty="0"/>
                    </a:p>
                    <a:p>
                      <a:pPr marL="171450" marR="0" lvl="0" indent="-171450" algn="l" rtl="0">
                        <a:lnSpc>
                          <a:spcPct val="100000"/>
                        </a:lnSpc>
                        <a:spcBef>
                          <a:spcPts val="0"/>
                        </a:spcBef>
                        <a:spcAft>
                          <a:spcPts val="0"/>
                        </a:spcAft>
                        <a:buClr>
                          <a:schemeClr val="dk1"/>
                        </a:buClr>
                        <a:buSzPts val="1000"/>
                        <a:buFont typeface="Arial"/>
                        <a:buChar char="•"/>
                      </a:pPr>
                      <a:r>
                        <a:rPr lang="en-GB" sz="1000" dirty="0"/>
                        <a:t>Lower government borrowing</a:t>
                      </a:r>
                      <a:endParaRPr sz="1000" dirty="0"/>
                    </a:p>
                    <a:p>
                      <a:pPr marL="171450" marR="0" lvl="0" indent="-171450" algn="l" rtl="0">
                        <a:lnSpc>
                          <a:spcPct val="100000"/>
                        </a:lnSpc>
                        <a:spcBef>
                          <a:spcPts val="0"/>
                        </a:spcBef>
                        <a:spcAft>
                          <a:spcPts val="0"/>
                        </a:spcAft>
                        <a:buClr>
                          <a:schemeClr val="dk1"/>
                        </a:buClr>
                        <a:buSzPts val="1000"/>
                        <a:buFont typeface="Arial"/>
                        <a:buChar char="•"/>
                      </a:pPr>
                      <a:r>
                        <a:rPr lang="en-GB" sz="1000" dirty="0"/>
                        <a:t>Improved public services</a:t>
                      </a:r>
                      <a:endParaRPr sz="1000" dirty="0"/>
                    </a:p>
                    <a:p>
                      <a:pPr marL="171450" marR="0" lvl="0" indent="-171450" algn="l" rtl="0">
                        <a:lnSpc>
                          <a:spcPct val="100000"/>
                        </a:lnSpc>
                        <a:spcBef>
                          <a:spcPts val="0"/>
                        </a:spcBef>
                        <a:spcAft>
                          <a:spcPts val="0"/>
                        </a:spcAft>
                        <a:buClr>
                          <a:schemeClr val="dk1"/>
                        </a:buClr>
                        <a:buSzPts val="1000"/>
                        <a:buFont typeface="Arial"/>
                        <a:buChar char="•"/>
                      </a:pPr>
                      <a:r>
                        <a:rPr lang="en-GB" sz="1000" dirty="0"/>
                        <a:t>Money can be spent on protecting the environment</a:t>
                      </a:r>
                      <a:endParaRPr sz="1000" dirty="0"/>
                    </a:p>
                    <a:p>
                      <a:pPr marL="171450" marR="0" lvl="0" indent="-171450" algn="l" rtl="0">
                        <a:lnSpc>
                          <a:spcPct val="100000"/>
                        </a:lnSpc>
                        <a:spcBef>
                          <a:spcPts val="0"/>
                        </a:spcBef>
                        <a:spcAft>
                          <a:spcPts val="0"/>
                        </a:spcAft>
                        <a:buClr>
                          <a:schemeClr val="dk1"/>
                        </a:buClr>
                        <a:buSzPts val="1000"/>
                        <a:buFont typeface="Arial"/>
                        <a:buChar char="•"/>
                      </a:pPr>
                      <a:r>
                        <a:rPr lang="en-GB" sz="1000" dirty="0"/>
                        <a:t>Increased investment</a:t>
                      </a:r>
                      <a:endParaRPr sz="1000" dirty="0"/>
                    </a:p>
                    <a:p>
                      <a:pPr marL="171450" marR="0" lvl="0" indent="-171450" algn="l" rtl="0">
                        <a:lnSpc>
                          <a:spcPct val="100000"/>
                        </a:lnSpc>
                        <a:spcBef>
                          <a:spcPts val="0"/>
                        </a:spcBef>
                        <a:spcAft>
                          <a:spcPts val="0"/>
                        </a:spcAft>
                        <a:buClr>
                          <a:schemeClr val="dk1"/>
                        </a:buClr>
                        <a:buSzPts val="1000"/>
                        <a:buFont typeface="Arial"/>
                        <a:buChar char="•"/>
                      </a:pPr>
                      <a:r>
                        <a:rPr lang="en-GB" sz="1000" dirty="0"/>
                        <a:t>Increased research &amp; development</a:t>
                      </a:r>
                      <a:endParaRPr sz="1000" dirty="0"/>
                    </a:p>
                  </a:txBody>
                  <a:tcPr marL="91450" marR="91450" marT="45725" marB="45725"/>
                </a:tc>
                <a:extLst>
                  <a:ext uri="{0D108BD9-81ED-4DB2-BD59-A6C34878D82A}">
                    <a16:rowId xmlns:a16="http://schemas.microsoft.com/office/drawing/2014/main" val="10001"/>
                  </a:ext>
                </a:extLst>
              </a:tr>
              <a:tr h="352250">
                <a:tc>
                  <a:txBody>
                    <a:bodyPr/>
                    <a:lstStyle/>
                    <a:p>
                      <a:pPr marL="0" marR="0" lvl="0" indent="0" algn="l" rtl="0">
                        <a:spcBef>
                          <a:spcPts val="0"/>
                        </a:spcBef>
                        <a:spcAft>
                          <a:spcPts val="0"/>
                        </a:spcAft>
                        <a:buNone/>
                      </a:pPr>
                      <a:r>
                        <a:rPr lang="en-GB" sz="1000" b="1" dirty="0">
                          <a:solidFill>
                            <a:schemeClr val="tx1"/>
                          </a:solidFill>
                        </a:rPr>
                        <a:t>SIMULTANEOUS ACHIEVEMENT OF OBJECTIVES</a:t>
                      </a:r>
                      <a:endParaRPr sz="1000" b="1" dirty="0">
                        <a:solidFill>
                          <a:schemeClr val="tx1"/>
                        </a:solidFill>
                      </a:endParaRPr>
                    </a:p>
                  </a:txBody>
                  <a:tcPr marL="91450" marR="91450" marT="45725" marB="45725">
                    <a:solidFill>
                      <a:schemeClr val="bg1"/>
                    </a:solidFill>
                  </a:tcPr>
                </a:tc>
                <a:tc>
                  <a:txBody>
                    <a:bodyPr/>
                    <a:lstStyle/>
                    <a:p>
                      <a:pPr marL="0" marR="0" lvl="0" indent="0" algn="l" rtl="0">
                        <a:spcBef>
                          <a:spcPts val="0"/>
                        </a:spcBef>
                        <a:spcAft>
                          <a:spcPts val="0"/>
                        </a:spcAft>
                        <a:buClr>
                          <a:schemeClr val="dk1"/>
                        </a:buClr>
                        <a:buSzPts val="1000"/>
                        <a:buFont typeface="Calibri"/>
                        <a:buNone/>
                      </a:pPr>
                      <a:r>
                        <a:rPr lang="en-GB" sz="1000" dirty="0"/>
                        <a:t>Economic growth will also help to keep employment high.</a:t>
                      </a:r>
                      <a:endParaRPr dirty="0"/>
                    </a:p>
                    <a:p>
                      <a:pPr marL="0" marR="0" lvl="0" indent="0" algn="l" rtl="0">
                        <a:spcBef>
                          <a:spcPts val="0"/>
                        </a:spcBef>
                        <a:spcAft>
                          <a:spcPts val="0"/>
                        </a:spcAft>
                        <a:buClr>
                          <a:schemeClr val="dk1"/>
                        </a:buClr>
                        <a:buSzPts val="1000"/>
                        <a:buFont typeface="Calibri"/>
                        <a:buNone/>
                      </a:pPr>
                      <a:r>
                        <a:rPr lang="en-GB" sz="1000" dirty="0"/>
                        <a:t>Investment may help to boost productivity &amp; therefore international competitiveness.  This will boost the supply side of the economy. </a:t>
                      </a:r>
                      <a:endParaRPr dirty="0"/>
                    </a:p>
                  </a:txBody>
                  <a:tcPr marL="91450" marR="91450" marT="45725" marB="45725">
                    <a:solidFill>
                      <a:schemeClr val="bg1"/>
                    </a:solidFill>
                  </a:tcPr>
                </a:tc>
                <a:extLst>
                  <a:ext uri="{0D108BD9-81ED-4DB2-BD59-A6C34878D82A}">
                    <a16:rowId xmlns:a16="http://schemas.microsoft.com/office/drawing/2014/main" val="10002"/>
                  </a:ext>
                </a:extLst>
              </a:tr>
              <a:tr h="375125">
                <a:tc>
                  <a:txBody>
                    <a:bodyPr/>
                    <a:lstStyle/>
                    <a:p>
                      <a:pPr marL="0" marR="0" lvl="0" indent="0" algn="l" rtl="0">
                        <a:spcBef>
                          <a:spcPts val="0"/>
                        </a:spcBef>
                        <a:spcAft>
                          <a:spcPts val="0"/>
                        </a:spcAft>
                        <a:buNone/>
                      </a:pPr>
                      <a:r>
                        <a:rPr lang="en-GB" sz="1000" b="1" dirty="0">
                          <a:solidFill>
                            <a:schemeClr val="tx1"/>
                          </a:solidFill>
                        </a:rPr>
                        <a:t>CONFLICT</a:t>
                      </a:r>
                      <a:r>
                        <a:rPr lang="en-GB" sz="1000" b="1" baseline="0" dirty="0">
                          <a:solidFill>
                            <a:schemeClr val="tx1"/>
                          </a:solidFill>
                        </a:rPr>
                        <a:t>ING ECONOMIC OBJECTIVES</a:t>
                      </a:r>
                      <a:endParaRPr sz="1000" b="1" dirty="0">
                        <a:solidFill>
                          <a:schemeClr val="tx1"/>
                        </a:solidFill>
                      </a:endParaRPr>
                    </a:p>
                  </a:txBody>
                  <a:tcPr marL="91450" marR="91450" marT="45725" marB="45725">
                    <a:solidFill>
                      <a:schemeClr val="bg1"/>
                    </a:solidFill>
                  </a:tcPr>
                </a:tc>
                <a:tc>
                  <a:txBody>
                    <a:bodyPr/>
                    <a:lstStyle/>
                    <a:p>
                      <a:pPr marL="0" marR="0" lvl="0" indent="0" algn="l" rtl="0">
                        <a:spcBef>
                          <a:spcPts val="0"/>
                        </a:spcBef>
                        <a:spcAft>
                          <a:spcPts val="0"/>
                        </a:spcAft>
                        <a:buNone/>
                      </a:pPr>
                      <a:r>
                        <a:rPr lang="en-GB" sz="1000" dirty="0"/>
                        <a:t>Economic growth often conflicts with inflation, damage to the environment &amp; rising inequality. </a:t>
                      </a:r>
                    </a:p>
                    <a:p>
                      <a:pPr marL="0" marR="0" lvl="0" indent="0" algn="l" rtl="0">
                        <a:spcBef>
                          <a:spcPts val="0"/>
                        </a:spcBef>
                        <a:spcAft>
                          <a:spcPts val="0"/>
                        </a:spcAft>
                        <a:buNone/>
                      </a:pPr>
                      <a:r>
                        <a:rPr lang="en-GB" sz="1000" dirty="0"/>
                        <a:t>Meanwhile, short run pursuit</a:t>
                      </a:r>
                      <a:r>
                        <a:rPr lang="en-GB" sz="1000" baseline="0" dirty="0"/>
                        <a:t> of economic growth may lead to debt build up which leads to boom/ bust economic cycles.</a:t>
                      </a:r>
                    </a:p>
                    <a:p>
                      <a:pPr marL="0" marR="0" lvl="0" indent="0" algn="l" rtl="0">
                        <a:spcBef>
                          <a:spcPts val="0"/>
                        </a:spcBef>
                        <a:spcAft>
                          <a:spcPts val="0"/>
                        </a:spcAft>
                        <a:buNone/>
                      </a:pPr>
                      <a:r>
                        <a:rPr lang="en-GB" sz="1000" baseline="0" dirty="0"/>
                        <a:t>However, recessions are a real opportunity for implementing change. “Never let a good crisis go to waste.”</a:t>
                      </a:r>
                    </a:p>
                  </a:txBody>
                  <a:tcPr marL="91450" marR="91450" marT="45725" marB="45725"/>
                </a:tc>
                <a:extLst>
                  <a:ext uri="{0D108BD9-81ED-4DB2-BD59-A6C34878D82A}">
                    <a16:rowId xmlns:a16="http://schemas.microsoft.com/office/drawing/2014/main" val="10003"/>
                  </a:ext>
                </a:extLst>
              </a:tr>
              <a:tr h="375125">
                <a:tc>
                  <a:txBody>
                    <a:bodyPr/>
                    <a:lstStyle/>
                    <a:p>
                      <a:pPr marL="0" marR="0" lvl="0" indent="0" algn="l" rtl="0">
                        <a:spcBef>
                          <a:spcPts val="0"/>
                        </a:spcBef>
                        <a:spcAft>
                          <a:spcPts val="0"/>
                        </a:spcAft>
                        <a:buNone/>
                      </a:pPr>
                      <a:r>
                        <a:rPr lang="en-GB" sz="1000" b="1" dirty="0">
                          <a:solidFill>
                            <a:schemeClr val="tx1"/>
                          </a:solidFill>
                        </a:rPr>
                        <a:t>OUTPUT</a:t>
                      </a:r>
                      <a:r>
                        <a:rPr lang="en-GB" sz="1000" b="1" baseline="0" dirty="0">
                          <a:solidFill>
                            <a:schemeClr val="tx1"/>
                          </a:solidFill>
                        </a:rPr>
                        <a:t> GAPS </a:t>
                      </a:r>
                      <a:endParaRPr sz="1000" b="1" dirty="0">
                        <a:solidFill>
                          <a:schemeClr val="tx1"/>
                        </a:solidFill>
                      </a:endParaRPr>
                    </a:p>
                  </a:txBody>
                  <a:tcPr marL="91450" marR="91450" marT="45725" marB="45725">
                    <a:solidFill>
                      <a:schemeClr val="bg1"/>
                    </a:solidFill>
                  </a:tcPr>
                </a:tc>
                <a:tc>
                  <a:txBody>
                    <a:bodyPr/>
                    <a:lstStyle/>
                    <a:p>
                      <a:pPr marL="0" marR="0" lvl="0" indent="0" algn="l" rtl="0">
                        <a:spcBef>
                          <a:spcPts val="0"/>
                        </a:spcBef>
                        <a:spcAft>
                          <a:spcPts val="0"/>
                        </a:spcAft>
                        <a:buNone/>
                      </a:pPr>
                      <a:r>
                        <a:rPr lang="en-GB" sz="1000" baseline="0" dirty="0"/>
                        <a:t>Negative output gaps will increase unemployment &amp; lead to disinflationary or even deflationary pressures. </a:t>
                      </a:r>
                    </a:p>
                  </a:txBody>
                  <a:tcPr marL="91450" marR="91450" marT="45725" marB="45725"/>
                </a:tc>
                <a:extLst>
                  <a:ext uri="{0D108BD9-81ED-4DB2-BD59-A6C34878D82A}">
                    <a16:rowId xmlns:a16="http://schemas.microsoft.com/office/drawing/2014/main" val="3716457747"/>
                  </a:ext>
                </a:extLst>
              </a:tr>
            </a:tbl>
          </a:graphicData>
        </a:graphic>
      </p:graphicFrame>
      <p:graphicFrame>
        <p:nvGraphicFramePr>
          <p:cNvPr id="6" name="Shape 100"/>
          <p:cNvGraphicFramePr/>
          <p:nvPr/>
        </p:nvGraphicFramePr>
        <p:xfrm>
          <a:off x="6030865" y="4331487"/>
          <a:ext cx="5841400" cy="2294425"/>
        </p:xfrm>
        <a:graphic>
          <a:graphicData uri="http://schemas.openxmlformats.org/drawingml/2006/table">
            <a:tbl>
              <a:tblPr firstRow="1" firstCol="1" bandRow="1">
                <a:noFill/>
              </a:tblPr>
              <a:tblGrid>
                <a:gridCol w="1382200">
                  <a:extLst>
                    <a:ext uri="{9D8B030D-6E8A-4147-A177-3AD203B41FA5}">
                      <a16:colId xmlns:a16="http://schemas.microsoft.com/office/drawing/2014/main" val="20000"/>
                    </a:ext>
                  </a:extLst>
                </a:gridCol>
                <a:gridCol w="4459200">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200" b="1" dirty="0">
                          <a:latin typeface="Calibri"/>
                          <a:ea typeface="Calibri"/>
                          <a:cs typeface="Calibri"/>
                          <a:sym typeface="Calibri"/>
                        </a:rPr>
                        <a:t>3.2.3.5. POSSIBLE CONFLICT BETWEEN MACROECONOMIC POLICY OBJECTIVES</a:t>
                      </a:r>
                      <a:endParaRPr sz="1200" b="1" dirty="0">
                        <a:latin typeface="Calibri"/>
                        <a:ea typeface="Calibri"/>
                        <a:cs typeface="Calibri"/>
                        <a:sym typeface="Calibri"/>
                      </a:endParaRPr>
                    </a:p>
                  </a:txBody>
                  <a:tcPr marL="68575" marR="68575" marT="0" marB="0">
                    <a:solidFill>
                      <a:schemeClr val="bg1"/>
                    </a:solidFill>
                  </a:tcPr>
                </a:tc>
                <a:tc hMerge="1">
                  <a:txBody>
                    <a:bodyPr/>
                    <a:lstStyle/>
                    <a:p>
                      <a:endParaRPr lang="en-GB"/>
                    </a:p>
                  </a:txBody>
                  <a:tcPr/>
                </a:tc>
                <a:extLst>
                  <a:ext uri="{0D108BD9-81ED-4DB2-BD59-A6C34878D82A}">
                    <a16:rowId xmlns:a16="http://schemas.microsoft.com/office/drawing/2014/main" val="2858392390"/>
                  </a:ext>
                </a:extLst>
              </a:tr>
              <a:tr h="203275">
                <a:tc gridSpan="2">
                  <a:txBody>
                    <a:bodyPr/>
                    <a:lstStyle/>
                    <a:p>
                      <a:pPr marL="0" marR="0" lvl="0" indent="0" algn="ctr" rtl="0">
                        <a:spcBef>
                          <a:spcPts val="0"/>
                        </a:spcBef>
                        <a:spcAft>
                          <a:spcPts val="0"/>
                        </a:spcAft>
                        <a:buNone/>
                      </a:pPr>
                      <a:r>
                        <a:rPr lang="en-GB" sz="1200" b="1" dirty="0">
                          <a:solidFill>
                            <a:schemeClr val="tx1"/>
                          </a:solidFill>
                          <a:latin typeface="Calibri"/>
                          <a:ea typeface="Calibri"/>
                          <a:cs typeface="Calibri"/>
                          <a:sym typeface="Calibri"/>
                        </a:rPr>
                        <a:t>2- MACROECONOMIC OBJECTIVES </a:t>
                      </a:r>
                      <a:r>
                        <a:rPr lang="en-GB" sz="1200" b="1" dirty="0">
                          <a:latin typeface="Calibri"/>
                          <a:ea typeface="Calibri"/>
                          <a:cs typeface="Calibri"/>
                          <a:sym typeface="Calibri"/>
                        </a:rPr>
                        <a:t>- CIGARS</a:t>
                      </a:r>
                      <a:endParaRPr sz="1200" b="1" dirty="0">
                        <a:latin typeface="Calibri"/>
                        <a:ea typeface="Calibri"/>
                        <a:cs typeface="Calibri"/>
                        <a:sym typeface="Calibri"/>
                      </a:endParaRPr>
                    </a:p>
                  </a:txBody>
                  <a:tcPr marL="68575" marR="68575" marT="0" marB="0">
                    <a:solidFill>
                      <a:schemeClr val="bg1"/>
                    </a:solidFill>
                  </a:tcPr>
                </a:tc>
                <a:tc hMerge="1">
                  <a:txBody>
                    <a:bodyPr/>
                    <a:lstStyle/>
                    <a:p>
                      <a:endParaRPr lang="en-US"/>
                    </a:p>
                  </a:txBody>
                  <a:tcPr/>
                </a:tc>
                <a:extLst>
                  <a:ext uri="{0D108BD9-81ED-4DB2-BD59-A6C34878D82A}">
                    <a16:rowId xmlns:a16="http://schemas.microsoft.com/office/drawing/2014/main" val="10000"/>
                  </a:ext>
                </a:extLst>
              </a:tr>
              <a:tr h="3495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CURRENT ACCOUNT</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dirty="0">
                          <a:solidFill>
                            <a:schemeClr val="dk1"/>
                          </a:solidFill>
                        </a:rPr>
                        <a:t>The focus here should be on ensuring international competitiveness &amp; ensuring that a current account deficit does not become too large.   </a:t>
                      </a:r>
                      <a:endParaRPr dirty="0"/>
                    </a:p>
                  </a:txBody>
                  <a:tcPr marL="68575" marR="68575" marT="0" marB="0">
                    <a:solidFill>
                      <a:srgbClr val="DDEAF6"/>
                    </a:solidFill>
                  </a:tcPr>
                </a:tc>
                <a:extLst>
                  <a:ext uri="{0D108BD9-81ED-4DB2-BD59-A6C34878D82A}">
                    <a16:rowId xmlns:a16="http://schemas.microsoft.com/office/drawing/2014/main" val="10001"/>
                  </a:ext>
                </a:extLst>
              </a:tr>
              <a:tr h="3495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INFLATION</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dirty="0">
                          <a:solidFill>
                            <a:schemeClr val="dk1"/>
                          </a:solidFill>
                        </a:rPr>
                        <a:t>Inflation should be low &amp; stable.  The Bank of England works to a medium term target of 2% inflation on the CPI.  </a:t>
                      </a:r>
                      <a:endParaRPr sz="1000" b="0" dirty="0">
                        <a:solidFill>
                          <a:schemeClr val="dk1"/>
                        </a:solidFill>
                      </a:endParaRPr>
                    </a:p>
                  </a:txBody>
                  <a:tcPr marL="68575" marR="68575" marT="0" marB="0">
                    <a:solidFill>
                      <a:srgbClr val="F2F2F2"/>
                    </a:solidFill>
                  </a:tcPr>
                </a:tc>
                <a:extLst>
                  <a:ext uri="{0D108BD9-81ED-4DB2-BD59-A6C34878D82A}">
                    <a16:rowId xmlns:a16="http://schemas.microsoft.com/office/drawing/2014/main" val="10002"/>
                  </a:ext>
                </a:extLst>
              </a:tr>
              <a:tr h="274375">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GROWTH </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82296" marR="0" lvl="0" indent="0" algn="l" rtl="0">
                        <a:lnSpc>
                          <a:spcPct val="80000"/>
                        </a:lnSpc>
                        <a:spcBef>
                          <a:spcPts val="0"/>
                        </a:spcBef>
                        <a:spcAft>
                          <a:spcPts val="0"/>
                        </a:spcAft>
                        <a:buClr>
                          <a:schemeClr val="dk1"/>
                        </a:buClr>
                        <a:buSzPts val="1000"/>
                        <a:buFont typeface="Noto Sans Symbols"/>
                        <a:buNone/>
                      </a:pPr>
                      <a:r>
                        <a:rPr lang="en-GB" sz="1000" b="0" dirty="0"/>
                        <a:t>GDP Growth &amp; the benefits that this brings.  However, the costs should be carefully managed. </a:t>
                      </a:r>
                      <a:endParaRPr sz="1000" b="0" dirty="0"/>
                    </a:p>
                  </a:txBody>
                  <a:tcPr marL="68575" marR="68575" marT="0" marB="0">
                    <a:solidFill>
                      <a:srgbClr val="DDEAF6"/>
                    </a:solidFill>
                  </a:tcPr>
                </a:tc>
                <a:extLst>
                  <a:ext uri="{0D108BD9-81ED-4DB2-BD59-A6C34878D82A}">
                    <a16:rowId xmlns:a16="http://schemas.microsoft.com/office/drawing/2014/main" val="10003"/>
                  </a:ext>
                </a:extLst>
              </a:tr>
              <a:tr h="1775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ADVANCES IN PRODUCTIVITY</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Employment should be high &amp; ideally their should be productivity &amp; real wage growth.   </a:t>
                      </a:r>
                      <a:endParaRPr sz="10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4"/>
                  </a:ext>
                </a:extLst>
              </a:tr>
              <a:tr h="1936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RATE OF UNEMPLOYMENT</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Government policies help to correct inequalities of wealth &amp; income.  </a:t>
                      </a:r>
                      <a:endParaRPr sz="1000" b="0"/>
                    </a:p>
                  </a:txBody>
                  <a:tcPr marL="68575" marR="68575" marT="0" marB="0">
                    <a:solidFill>
                      <a:srgbClr val="DDEAF6"/>
                    </a:solidFill>
                  </a:tcPr>
                </a:tc>
                <a:extLst>
                  <a:ext uri="{0D108BD9-81ED-4DB2-BD59-A6C34878D82A}">
                    <a16:rowId xmlns:a16="http://schemas.microsoft.com/office/drawing/2014/main" val="10005"/>
                  </a:ext>
                </a:extLst>
              </a:tr>
              <a:tr h="1936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STABLE</a:t>
                      </a:r>
                      <a:r>
                        <a:rPr lang="en-GB" sz="1000" b="1" baseline="0" dirty="0">
                          <a:solidFill>
                            <a:schemeClr val="tx1"/>
                          </a:solidFill>
                          <a:latin typeface="Calibri"/>
                          <a:ea typeface="Calibri"/>
                          <a:cs typeface="Calibri"/>
                          <a:sym typeface="Calibri"/>
                        </a:rPr>
                        <a:t> GOVERNMENT FINANCES</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t>The government should seek to pursue sustainable policies </a:t>
                      </a:r>
                      <a:endParaRPr sz="1000" b="0" dirty="0"/>
                    </a:p>
                  </a:txBody>
                  <a:tcPr marL="68575" marR="68575" marT="0" marB="0">
                    <a:solidFill>
                      <a:srgbClr val="F2F2F2"/>
                    </a:solidFill>
                  </a:tcPr>
                </a:tc>
                <a:extLst>
                  <a:ext uri="{0D108BD9-81ED-4DB2-BD59-A6C34878D82A}">
                    <a16:rowId xmlns:a16="http://schemas.microsoft.com/office/drawing/2014/main" val="10006"/>
                  </a:ext>
                </a:extLst>
              </a:tr>
            </a:tbl>
          </a:graphicData>
        </a:graphic>
      </p:graphicFrame>
      <p:graphicFrame>
        <p:nvGraphicFramePr>
          <p:cNvPr id="2" name="Table 1"/>
          <p:cNvGraphicFramePr>
            <a:graphicFrameLocks noGrp="1"/>
          </p:cNvGraphicFramePr>
          <p:nvPr/>
        </p:nvGraphicFramePr>
        <p:xfrm>
          <a:off x="6030865" y="92800"/>
          <a:ext cx="5849660" cy="1920250"/>
        </p:xfrm>
        <a:graphic>
          <a:graphicData uri="http://schemas.openxmlformats.org/drawingml/2006/table">
            <a:tbl>
              <a:tblPr firstRow="1" bandRow="1">
                <a:noFill/>
              </a:tblPr>
              <a:tblGrid>
                <a:gridCol w="1256272">
                  <a:extLst>
                    <a:ext uri="{9D8B030D-6E8A-4147-A177-3AD203B41FA5}">
                      <a16:colId xmlns:a16="http://schemas.microsoft.com/office/drawing/2014/main" val="935718752"/>
                    </a:ext>
                  </a:extLst>
                </a:gridCol>
                <a:gridCol w="4593388">
                  <a:extLst>
                    <a:ext uri="{9D8B030D-6E8A-4147-A177-3AD203B41FA5}">
                      <a16:colId xmlns:a16="http://schemas.microsoft.com/office/drawing/2014/main" val="2811098756"/>
                    </a:ext>
                  </a:extLst>
                </a:gridCol>
              </a:tblGrid>
              <a:tr h="368300">
                <a:tc>
                  <a:txBody>
                    <a:bodyPr/>
                    <a:lstStyle/>
                    <a:p>
                      <a:pPr marL="0" marR="0" lvl="0" indent="0" algn="l" rtl="0">
                        <a:spcBef>
                          <a:spcPts val="0"/>
                        </a:spcBef>
                        <a:spcAft>
                          <a:spcPts val="0"/>
                        </a:spcAft>
                        <a:buNone/>
                      </a:pPr>
                      <a:r>
                        <a:rPr lang="en-GB" sz="1000" b="1" dirty="0">
                          <a:solidFill>
                            <a:schemeClr val="tx1"/>
                          </a:solidFill>
                        </a:rPr>
                        <a:t>EVALUATION</a:t>
                      </a:r>
                      <a:endParaRPr sz="1000" b="1" dirty="0">
                        <a:solidFill>
                          <a:schemeClr val="tx1"/>
                        </a:solidFill>
                      </a:endParaRPr>
                    </a:p>
                  </a:txBody>
                  <a:tcPr marL="91450" marR="91450" marT="45725" marB="45725">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Do all governments necessarily have the same ultimate objective?/ Does the time scale and the economic situation affect the relative importance?  </a:t>
                      </a:r>
                      <a:r>
                        <a:rPr lang="en-GB" sz="1000" b="0" i="0" dirty="0">
                          <a:solidFill>
                            <a:schemeClr val="dk1"/>
                          </a:solidFill>
                          <a:latin typeface="Calibri"/>
                          <a:ea typeface="Calibri"/>
                          <a:cs typeface="Calibri"/>
                          <a:sym typeface="Calibri"/>
                        </a:rPr>
                        <a:t>For LEDCs, a small increase in income can generate huge gains in utility.</a:t>
                      </a:r>
                      <a:endParaRPr dirty="0"/>
                    </a:p>
                    <a:p>
                      <a:pPr marL="171450" marR="0" lvl="0" indent="-171450" algn="l" rtl="0">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Is economic growth a ‘sufficient’ objective or merely a necessary</a:t>
                      </a:r>
                      <a:br>
                        <a:rPr lang="en-GB" sz="1000" i="0" dirty="0">
                          <a:solidFill>
                            <a:schemeClr val="dk1"/>
                          </a:solidFill>
                          <a:latin typeface="Calibri"/>
                          <a:ea typeface="Calibri"/>
                          <a:cs typeface="Calibri"/>
                          <a:sym typeface="Calibri"/>
                        </a:rPr>
                      </a:br>
                      <a:r>
                        <a:rPr lang="en-GB" sz="1000" i="0" dirty="0">
                          <a:solidFill>
                            <a:schemeClr val="dk1"/>
                          </a:solidFill>
                          <a:latin typeface="Calibri"/>
                          <a:ea typeface="Calibri"/>
                          <a:cs typeface="Calibri"/>
                          <a:sym typeface="Calibri"/>
                        </a:rPr>
                        <a:t>step towards some other objective, e.g. improved standard of</a:t>
                      </a:r>
                      <a:br>
                        <a:rPr lang="en-GB" sz="1000" i="0" dirty="0">
                          <a:solidFill>
                            <a:schemeClr val="dk1"/>
                          </a:solidFill>
                          <a:latin typeface="Calibri"/>
                          <a:ea typeface="Calibri"/>
                          <a:cs typeface="Calibri"/>
                          <a:sym typeface="Calibri"/>
                        </a:rPr>
                      </a:br>
                      <a:r>
                        <a:rPr lang="en-GB" sz="1000" i="0" dirty="0">
                          <a:solidFill>
                            <a:schemeClr val="dk1"/>
                          </a:solidFill>
                          <a:latin typeface="Calibri"/>
                          <a:ea typeface="Calibri"/>
                          <a:cs typeface="Calibri"/>
                          <a:sym typeface="Calibri"/>
                        </a:rPr>
                        <a:t>living, improved physical quality of life indicators, happiness?</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It also depends upon the nature of economic growth. E.g. must not create too many negative externalities &amp; the distribution of economic growth – who benefits from the economic growth. If growth benefits primarily the richest in society, growth may do little to overcome poverty. </a:t>
                      </a:r>
                      <a:endParaRPr dirty="0"/>
                    </a:p>
                    <a:p>
                      <a:pPr marL="171450" marR="0" lvl="0" indent="-171450" algn="l" rtl="0">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Why is economic growth the principal objective for a government, instead of the others? </a:t>
                      </a:r>
                      <a:endParaRPr sz="1000" b="0" i="0" dirty="0">
                        <a:solidFill>
                          <a:schemeClr val="dk1"/>
                        </a:solidFill>
                        <a:latin typeface="Calibri"/>
                        <a:ea typeface="Calibri"/>
                        <a:cs typeface="Calibri"/>
                        <a:sym typeface="Calibri"/>
                      </a:endParaRPr>
                    </a:p>
                  </a:txBody>
                  <a:tcPr marL="91450" marR="91450" marT="45725" marB="45725">
                    <a:solidFill>
                      <a:schemeClr val="bg1"/>
                    </a:solidFill>
                  </a:tcPr>
                </a:tc>
                <a:extLst>
                  <a:ext uri="{0D108BD9-81ED-4DB2-BD59-A6C34878D82A}">
                    <a16:rowId xmlns:a16="http://schemas.microsoft.com/office/drawing/2014/main" val="453429051"/>
                  </a:ext>
                </a:extLst>
              </a:tr>
            </a:tbl>
          </a:graphicData>
        </a:graphic>
      </p:graphicFrame>
    </p:spTree>
    <p:extLst>
      <p:ext uri="{BB962C8B-B14F-4D97-AF65-F5344CB8AC3E}">
        <p14:creationId xmlns:p14="http://schemas.microsoft.com/office/powerpoint/2010/main" val="27757258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Shape 99"/>
        <p:cNvGrpSpPr/>
        <p:nvPr/>
      </p:nvGrpSpPr>
      <p:grpSpPr>
        <a:xfrm>
          <a:off x="0" y="0"/>
          <a:ext cx="0" cy="0"/>
          <a:chOff x="0" y="0"/>
          <a:chExt cx="0" cy="0"/>
        </a:xfrm>
      </p:grpSpPr>
      <p:graphicFrame>
        <p:nvGraphicFramePr>
          <p:cNvPr id="8" name="Table 7"/>
          <p:cNvGraphicFramePr>
            <a:graphicFrameLocks noGrp="1"/>
          </p:cNvGraphicFramePr>
          <p:nvPr/>
        </p:nvGraphicFramePr>
        <p:xfrm>
          <a:off x="191812" y="150781"/>
          <a:ext cx="6148554" cy="6324700"/>
        </p:xfrm>
        <a:graphic>
          <a:graphicData uri="http://schemas.openxmlformats.org/drawingml/2006/table">
            <a:tbl>
              <a:tblPr firstRow="1" bandRow="1">
                <a:noFill/>
              </a:tblPr>
              <a:tblGrid>
                <a:gridCol w="1497568">
                  <a:extLst>
                    <a:ext uri="{9D8B030D-6E8A-4147-A177-3AD203B41FA5}">
                      <a16:colId xmlns:a16="http://schemas.microsoft.com/office/drawing/2014/main" val="20000"/>
                    </a:ext>
                  </a:extLst>
                </a:gridCol>
                <a:gridCol w="4650986">
                  <a:extLst>
                    <a:ext uri="{9D8B030D-6E8A-4147-A177-3AD203B41FA5}">
                      <a16:colId xmlns:a16="http://schemas.microsoft.com/office/drawing/2014/main" val="20001"/>
                    </a:ext>
                  </a:extLst>
                </a:gridCol>
              </a:tblGrid>
              <a:tr h="218400">
                <a:tc gridSpan="2">
                  <a:txBody>
                    <a:bodyPr/>
                    <a:lstStyle/>
                    <a:p>
                      <a:pPr marL="0" marR="0" lvl="0" indent="0" algn="ctr" rtl="0">
                        <a:spcBef>
                          <a:spcPts val="0"/>
                        </a:spcBef>
                        <a:spcAft>
                          <a:spcPts val="0"/>
                        </a:spcAft>
                        <a:buNone/>
                      </a:pPr>
                      <a:r>
                        <a:rPr lang="en-GB" sz="1400" b="1" i="0" dirty="0">
                          <a:solidFill>
                            <a:schemeClr val="dk1"/>
                          </a:solidFill>
                          <a:latin typeface="Calibri" panose="020F0502020204030204" pitchFamily="34" charset="0"/>
                          <a:ea typeface="Calibri"/>
                          <a:cs typeface="Calibri" panose="020F0502020204030204" pitchFamily="34" charset="0"/>
                          <a:sym typeface="Calibri"/>
                        </a:rPr>
                        <a:t>3.2.4.</a:t>
                      </a:r>
                      <a:r>
                        <a:rPr lang="en-GB" sz="1400" b="1" i="0" baseline="0" dirty="0">
                          <a:solidFill>
                            <a:schemeClr val="dk1"/>
                          </a:solidFill>
                          <a:latin typeface="Calibri" panose="020F0502020204030204" pitchFamily="34" charset="0"/>
                          <a:ea typeface="Calibri"/>
                          <a:cs typeface="Calibri" panose="020F0502020204030204" pitchFamily="34" charset="0"/>
                          <a:sym typeface="Calibri"/>
                        </a:rPr>
                        <a:t> MACROECONOMIC POLICY</a:t>
                      </a:r>
                      <a:endParaRPr sz="1400" b="1"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endParaRPr lang="en-GB"/>
                    </a:p>
                  </a:txBody>
                  <a:tcPr/>
                </a:tc>
                <a:extLst>
                  <a:ext uri="{0D108BD9-81ED-4DB2-BD59-A6C34878D82A}">
                    <a16:rowId xmlns:a16="http://schemas.microsoft.com/office/drawing/2014/main" val="3625995758"/>
                  </a:ext>
                </a:extLst>
              </a:tr>
              <a:tr h="218400">
                <a:tc gridSpan="2">
                  <a:txBody>
                    <a:bodyPr/>
                    <a:lstStyle/>
                    <a:p>
                      <a:pPr marL="0" marR="0" lvl="0" indent="0" algn="ctr" rtl="0">
                        <a:spcBef>
                          <a:spcPts val="0"/>
                        </a:spcBef>
                        <a:spcAft>
                          <a:spcPts val="0"/>
                        </a:spcAft>
                        <a:buNone/>
                      </a:pPr>
                      <a:r>
                        <a:rPr lang="en-GB" sz="1100" b="1" i="0" dirty="0">
                          <a:solidFill>
                            <a:schemeClr val="dk1"/>
                          </a:solidFill>
                          <a:latin typeface="Calibri" panose="020F0502020204030204" pitchFamily="34" charset="0"/>
                          <a:ea typeface="Calibri"/>
                          <a:cs typeface="Calibri" panose="020F0502020204030204" pitchFamily="34" charset="0"/>
                          <a:sym typeface="Calibri"/>
                        </a:rPr>
                        <a:t>3.2.4.1. MONETARY POLICY (MP)</a:t>
                      </a:r>
                      <a:endParaRPr sz="1100" b="1"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18400">
                <a:tc gridSpan="2">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Involves using interest rates,</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the supply of money &amp; credit, &amp; the exchange rate.</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40000"/>
                        <a:lumOff val="60000"/>
                      </a:schemeClr>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1"/>
                  </a:ext>
                </a:extLst>
              </a:tr>
              <a:tr h="218400">
                <a:tc>
                  <a:txBody>
                    <a:bodyPr/>
                    <a:lstStyle/>
                    <a:p>
                      <a:pPr marL="0" marR="0" lvl="0" indent="0" algn="l" rtl="0">
                        <a:spcBef>
                          <a:spcPts val="0"/>
                        </a:spcBef>
                        <a:spcAft>
                          <a:spcPts val="0"/>
                        </a:spcAft>
                        <a:buClr>
                          <a:schemeClr val="dk1"/>
                        </a:buClr>
                        <a:buSzPts val="1000"/>
                        <a:buFont typeface="Arial"/>
                        <a:buNone/>
                      </a:pPr>
                      <a:r>
                        <a:rPr lang="en-GB" sz="1000" b="1" i="0" dirty="0">
                          <a:solidFill>
                            <a:schemeClr val="tx1"/>
                          </a:solidFill>
                          <a:latin typeface="Calibri" panose="020F0502020204030204" pitchFamily="34" charset="0"/>
                          <a:ea typeface="Calibri"/>
                          <a:cs typeface="Calibri" panose="020F0502020204030204" pitchFamily="34" charset="0"/>
                          <a:sym typeface="Calibri"/>
                        </a:rPr>
                        <a:t>MONEY</a:t>
                      </a:r>
                      <a:r>
                        <a:rPr lang="en-GB" sz="1000" b="1" i="0" baseline="0" dirty="0">
                          <a:solidFill>
                            <a:schemeClr val="tx1"/>
                          </a:solidFill>
                          <a:latin typeface="Calibri" panose="020F0502020204030204" pitchFamily="34" charset="0"/>
                          <a:ea typeface="Calibri"/>
                          <a:cs typeface="Calibri" panose="020F0502020204030204" pitchFamily="34" charset="0"/>
                          <a:sym typeface="Calibri"/>
                        </a:rPr>
                        <a:t> SUPPLY</a:t>
                      </a:r>
                      <a:endParaRPr sz="1000" b="1" i="0" dirty="0">
                        <a:solidFill>
                          <a:schemeClr val="tx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a:txBody>
                    <a:bodyPr/>
                    <a:lstStyle/>
                    <a:p>
                      <a:r>
                        <a:rPr lang="en-GB" sz="1000" dirty="0"/>
                        <a:t>The total amount of money circulating</a:t>
                      </a:r>
                      <a:r>
                        <a:rPr lang="en-GB" sz="1000" baseline="0" dirty="0"/>
                        <a:t> in an economy. </a:t>
                      </a:r>
                    </a:p>
                    <a:p>
                      <a:r>
                        <a:rPr lang="en-GB" sz="1000" dirty="0"/>
                        <a:t>This</a:t>
                      </a:r>
                      <a:r>
                        <a:rPr lang="en-GB" sz="1000" baseline="0" dirty="0"/>
                        <a:t> includes </a:t>
                      </a:r>
                      <a:r>
                        <a:rPr lang="en-GB" sz="1000" b="1" baseline="0" dirty="0"/>
                        <a:t>NARROW</a:t>
                      </a:r>
                      <a:r>
                        <a:rPr lang="en-GB" sz="1000" baseline="0" dirty="0"/>
                        <a:t> &amp; </a:t>
                      </a:r>
                      <a:r>
                        <a:rPr lang="en-GB" sz="1000" b="1" baseline="0" dirty="0"/>
                        <a:t>BROAD</a:t>
                      </a:r>
                      <a:r>
                        <a:rPr lang="en-GB" sz="1000" baseline="0" dirty="0"/>
                        <a:t> money.  </a:t>
                      </a:r>
                      <a:r>
                        <a:rPr lang="en-GB" sz="1000" b="1" baseline="0" dirty="0"/>
                        <a:t>NARROW</a:t>
                      </a:r>
                      <a:r>
                        <a:rPr lang="en-GB" sz="1000" baseline="0" dirty="0"/>
                        <a:t> money refers to the notes &amp; coins in circulation &amp; other money equivalents e.g. bank deposits.  </a:t>
                      </a:r>
                      <a:r>
                        <a:rPr lang="en-GB" sz="1000" b="1" baseline="0" dirty="0"/>
                        <a:t>BROAD</a:t>
                      </a:r>
                      <a:r>
                        <a:rPr lang="en-GB" sz="1000" baseline="0" dirty="0"/>
                        <a:t> money is the total amount of money held by households &amp; companies in an economy.  </a:t>
                      </a:r>
                      <a:endParaRPr lang="en-GB" sz="1000" dirty="0"/>
                    </a:p>
                  </a:txBody>
                  <a:tcPr marL="91450" marR="91450" marT="45725" marB="45725">
                    <a:solidFill>
                      <a:schemeClr val="bg1"/>
                    </a:solidFill>
                  </a:tcPr>
                </a:tc>
                <a:extLst>
                  <a:ext uri="{0D108BD9-81ED-4DB2-BD59-A6C34878D82A}">
                    <a16:rowId xmlns:a16="http://schemas.microsoft.com/office/drawing/2014/main" val="10002"/>
                  </a:ext>
                </a:extLst>
              </a:tr>
              <a:tr h="218400">
                <a:tc>
                  <a:txBody>
                    <a:bodyPr/>
                    <a:lstStyle/>
                    <a:p>
                      <a:pPr marL="0" marR="0" lvl="0" indent="0" algn="l"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INTEREST</a:t>
                      </a:r>
                      <a:r>
                        <a:rPr lang="en-GB" sz="1000" b="1" baseline="0" dirty="0">
                          <a:solidFill>
                            <a:schemeClr val="tx1"/>
                          </a:solidFill>
                          <a:latin typeface="Calibri" panose="020F0502020204030204" pitchFamily="34" charset="0"/>
                          <a:cs typeface="Calibri" panose="020F0502020204030204" pitchFamily="34" charset="0"/>
                        </a:rPr>
                        <a:t> RATE</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Represents the cost of borrowing &amp; the reward for saving.</a:t>
                      </a:r>
                    </a:p>
                  </a:txBody>
                  <a:tcPr marL="91450" marR="91450" marT="45725" marB="45725">
                    <a:solidFill>
                      <a:schemeClr val="accent1">
                        <a:lumMod val="40000"/>
                        <a:lumOff val="60000"/>
                      </a:schemeClr>
                    </a:solidFill>
                  </a:tcPr>
                </a:tc>
                <a:extLst>
                  <a:ext uri="{0D108BD9-81ED-4DB2-BD59-A6C34878D82A}">
                    <a16:rowId xmlns:a16="http://schemas.microsoft.com/office/drawing/2014/main" val="10003"/>
                  </a:ext>
                </a:extLst>
              </a:tr>
              <a:tr h="850258">
                <a:tc>
                  <a:txBody>
                    <a:bodyPr/>
                    <a:lstStyle/>
                    <a:p>
                      <a:pPr marL="0" marR="0" lvl="0" indent="0" algn="l"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OTHER MONETARY POLICY OPTIONS</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1" i="0" dirty="0">
                          <a:solidFill>
                            <a:schemeClr val="dk1"/>
                          </a:solidFill>
                          <a:latin typeface="Calibri" panose="020F0502020204030204" pitchFamily="34" charset="0"/>
                          <a:ea typeface="Calibri"/>
                          <a:cs typeface="Calibri" panose="020F0502020204030204" pitchFamily="34" charset="0"/>
                          <a:sym typeface="Calibri"/>
                        </a:rPr>
                        <a:t>CREDIT AVAILABILITY –</a:t>
                      </a: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 </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As the Bank regulator, they can determine the amount of credit availability for mortgages, consumer credit and business loans. </a:t>
                      </a:r>
                      <a:endParaRPr lang="en-GB" sz="1000" b="1" i="0" dirty="0">
                        <a:solidFill>
                          <a:schemeClr val="dk1"/>
                        </a:solidFill>
                        <a:latin typeface="Calibri" panose="020F0502020204030204" pitchFamily="34" charset="0"/>
                        <a:ea typeface="Calibri"/>
                        <a:cs typeface="Calibri" panose="020F0502020204030204" pitchFamily="34" charset="0"/>
                        <a:sym typeface="Calibri"/>
                      </a:endParaRPr>
                    </a:p>
                    <a:p>
                      <a:pPr marL="0" marR="0" lvl="0" indent="0" algn="l" rtl="0">
                        <a:spcBef>
                          <a:spcPts val="0"/>
                        </a:spcBef>
                        <a:spcAft>
                          <a:spcPts val="0"/>
                        </a:spcAft>
                        <a:buClr>
                          <a:schemeClr val="dk1"/>
                        </a:buClr>
                        <a:buSzPts val="1000"/>
                        <a:buFont typeface="Arial"/>
                        <a:buNone/>
                      </a:pPr>
                      <a:r>
                        <a:rPr lang="en-GB" sz="1000" b="1" i="0" dirty="0">
                          <a:solidFill>
                            <a:schemeClr val="dk1"/>
                          </a:solidFill>
                          <a:latin typeface="Calibri" panose="020F0502020204030204" pitchFamily="34" charset="0"/>
                          <a:ea typeface="Calibri"/>
                          <a:cs typeface="Calibri" panose="020F0502020204030204" pitchFamily="34" charset="0"/>
                          <a:sym typeface="Calibri"/>
                        </a:rPr>
                        <a:t>QUANATITATIVE EASING</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this involves printing currency which is then distributed to banks &amp; pension funds in return for UK government bonds.  It has the same impact as reducing interest rates as money supply increases &amp; bond yields decrease. </a:t>
                      </a:r>
                    </a:p>
                    <a:p>
                      <a:pPr marL="0" marR="0" lvl="0" indent="0" algn="l" rtl="0">
                        <a:spcBef>
                          <a:spcPts val="0"/>
                        </a:spcBef>
                        <a:spcAft>
                          <a:spcPts val="0"/>
                        </a:spcAft>
                        <a:buClr>
                          <a:schemeClr val="dk1"/>
                        </a:buClr>
                        <a:buSzPts val="1000"/>
                        <a:buFont typeface="Arial"/>
                        <a:buNone/>
                      </a:pP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FORWARD GUIDANCE– </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reflects verbal assurances from the governor of the Bank of England about the intended direction of monetary policy. This is said to help to boost investor &amp; consumer confidence</a:t>
                      </a:r>
                    </a:p>
                    <a:p>
                      <a:pPr marL="0" marR="0" lvl="0" indent="0" algn="l" rtl="0">
                        <a:spcBef>
                          <a:spcPts val="0"/>
                        </a:spcBef>
                        <a:spcAft>
                          <a:spcPts val="0"/>
                        </a:spcAft>
                        <a:buClr>
                          <a:schemeClr val="dk1"/>
                        </a:buClr>
                        <a:buSzPts val="1000"/>
                        <a:buFont typeface="Arial"/>
                        <a:buNone/>
                      </a:pP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RESERVE REQUIREMENT</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reflects the Central Bank’s regulation that determines the minimum amount of reserves that commercial banks must hold.  </a:t>
                      </a:r>
                    </a:p>
                  </a:txBody>
                  <a:tcPr marL="91450" marR="91450" marT="45725" marB="45725">
                    <a:solidFill>
                      <a:schemeClr val="bg1"/>
                    </a:solidFill>
                  </a:tcPr>
                </a:tc>
                <a:extLst>
                  <a:ext uri="{0D108BD9-81ED-4DB2-BD59-A6C34878D82A}">
                    <a16:rowId xmlns:a16="http://schemas.microsoft.com/office/drawing/2014/main" val="10004"/>
                  </a:ext>
                </a:extLst>
              </a:tr>
              <a:tr h="218400">
                <a:tc>
                  <a:txBody>
                    <a:bodyPr/>
                    <a:lstStyle/>
                    <a:p>
                      <a:pPr marL="0" marR="0" lvl="0" indent="0" algn="l"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AIMS</a:t>
                      </a:r>
                      <a:r>
                        <a:rPr lang="en-GB" sz="1000" b="1" baseline="0" dirty="0">
                          <a:solidFill>
                            <a:schemeClr val="tx1"/>
                          </a:solidFill>
                          <a:latin typeface="Calibri" panose="020F0502020204030204" pitchFamily="34" charset="0"/>
                          <a:cs typeface="Calibri" panose="020F0502020204030204" pitchFamily="34" charset="0"/>
                        </a:rPr>
                        <a:t> OF MP</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dirty="0">
                          <a:solidFill>
                            <a:schemeClr val="dk1"/>
                          </a:solidFill>
                          <a:latin typeface="Calibri" panose="020F0502020204030204" pitchFamily="34" charset="0"/>
                          <a:ea typeface="Calibri"/>
                          <a:cs typeface="Calibri" panose="020F0502020204030204" pitchFamily="34" charset="0"/>
                          <a:sym typeface="Calibri"/>
                        </a:rPr>
                        <a:t>Low inflation – CPI target is 2% +/-</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by 1%. With lower inflation business investment is more likely to increase. </a:t>
                      </a:r>
                      <a:endParaRPr lang="en-GB" sz="1000" b="0" i="0" dirty="0">
                        <a:solidFill>
                          <a:schemeClr val="dk1"/>
                        </a:solidFill>
                        <a:latin typeface="Calibri" panose="020F0502020204030204" pitchFamily="34" charset="0"/>
                        <a:ea typeface="Calibri"/>
                        <a:cs typeface="Calibri" panose="020F0502020204030204" pitchFamily="34" charset="0"/>
                        <a:sym typeface="Calibri"/>
                      </a:endParaRP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dirty="0">
                          <a:solidFill>
                            <a:schemeClr val="dk1"/>
                          </a:solidFill>
                          <a:latin typeface="Calibri" panose="020F0502020204030204" pitchFamily="34" charset="0"/>
                          <a:ea typeface="Calibri"/>
                          <a:cs typeface="Calibri" panose="020F0502020204030204" pitchFamily="34" charset="0"/>
                          <a:sym typeface="Calibri"/>
                        </a:rPr>
                        <a:t>Stable</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economic growth -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40000"/>
                        <a:lumOff val="60000"/>
                      </a:schemeClr>
                    </a:solidFill>
                  </a:tcPr>
                </a:tc>
                <a:extLst>
                  <a:ext uri="{0D108BD9-81ED-4DB2-BD59-A6C34878D82A}">
                    <a16:rowId xmlns:a16="http://schemas.microsoft.com/office/drawing/2014/main" val="10005"/>
                  </a:ext>
                </a:extLst>
              </a:tr>
              <a:tr h="218400">
                <a:tc>
                  <a:txBody>
                    <a:bodyPr/>
                    <a:lstStyle/>
                    <a:p>
                      <a:pPr marL="0" marR="0" lvl="0" indent="0" algn="l"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EXPANSIONARY</a:t>
                      </a:r>
                      <a:r>
                        <a:rPr lang="en-GB" sz="1000" b="1" baseline="0" dirty="0">
                          <a:solidFill>
                            <a:schemeClr val="tx1"/>
                          </a:solidFill>
                          <a:latin typeface="Calibri" panose="020F0502020204030204" pitchFamily="34" charset="0"/>
                          <a:cs typeface="Calibri" panose="020F0502020204030204" pitchFamily="34" charset="0"/>
                        </a:rPr>
                        <a:t> (LOOSE) MONETARY POLICY</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Here</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interest rates are reduced to stimulate Aggregate Demand, increasing consumption, borrowing &amp; investment.  This will also cause a depreciation in the currency: W£IDEC. </a:t>
                      </a:r>
                      <a:endParaRPr lang="en-GB"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6"/>
                  </a:ext>
                </a:extLst>
              </a:tr>
              <a:tr h="218400">
                <a:tc>
                  <a:txBody>
                    <a:bodyPr/>
                    <a:lstStyle/>
                    <a:p>
                      <a:pPr marL="0" marR="0" lvl="0" indent="0" algn="l"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CONTRACTIONARY</a:t>
                      </a:r>
                      <a:r>
                        <a:rPr lang="en-GB" sz="1000" b="1" baseline="0" dirty="0">
                          <a:solidFill>
                            <a:schemeClr val="tx1"/>
                          </a:solidFill>
                          <a:latin typeface="Calibri" panose="020F0502020204030204" pitchFamily="34" charset="0"/>
                          <a:cs typeface="Calibri" panose="020F0502020204030204" pitchFamily="34" charset="0"/>
                        </a:rPr>
                        <a:t> (TIGHT) MONETARY POLICY</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Interest rates will be increased, reduce Aggregate Demand, decreasing consumption, borrowing &amp; investment.  This will cause an appreciation in the exchange rate: SPICED.  This could be accompanied by an increase in reserve requirement ratios to further reduce lending &amp; improve banking sector liquidity.  </a:t>
                      </a:r>
                    </a:p>
                  </a:txBody>
                  <a:tcPr marL="91450" marR="91450" marT="45725" marB="45725">
                    <a:solidFill>
                      <a:schemeClr val="accent1">
                        <a:lumMod val="40000"/>
                        <a:lumOff val="60000"/>
                      </a:schemeClr>
                    </a:solidFill>
                  </a:tcPr>
                </a:tc>
                <a:extLst>
                  <a:ext uri="{0D108BD9-81ED-4DB2-BD59-A6C34878D82A}">
                    <a16:rowId xmlns:a16="http://schemas.microsoft.com/office/drawing/2014/main" val="10007"/>
                  </a:ext>
                </a:extLst>
              </a:tr>
              <a:tr h="218400">
                <a:tc>
                  <a:txBody>
                    <a:bodyPr/>
                    <a:lstStyle/>
                    <a:p>
                      <a:pPr marL="0" marR="0" lvl="0" indent="0" algn="l"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HOW MP WORKS</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228600" marR="0" lvl="0" indent="-228600" algn="l" rtl="0">
                        <a:spcBef>
                          <a:spcPts val="0"/>
                        </a:spcBef>
                        <a:spcAft>
                          <a:spcPts val="0"/>
                        </a:spcAft>
                        <a:buClr>
                          <a:schemeClr val="dk1"/>
                        </a:buClr>
                        <a:buSzPts val="1000"/>
                        <a:buFont typeface="+mj-lt"/>
                        <a:buAutoNum type="arabicPeriod"/>
                      </a:pPr>
                      <a:r>
                        <a:rPr lang="en-GB" sz="1000" b="0" i="0" dirty="0">
                          <a:solidFill>
                            <a:schemeClr val="dk1"/>
                          </a:solidFill>
                          <a:latin typeface="Calibri" panose="020F0502020204030204" pitchFamily="34" charset="0"/>
                          <a:ea typeface="Calibri"/>
                          <a:cs typeface="Calibri" panose="020F0502020204030204" pitchFamily="34" charset="0"/>
                          <a:sym typeface="Calibri"/>
                        </a:rPr>
                        <a:t>MP</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is set by the Central Bank</a:t>
                      </a:r>
                    </a:p>
                    <a:p>
                      <a:pPr marL="228600" marR="0" lvl="0" indent="-228600" algn="l" rtl="0">
                        <a:spcBef>
                          <a:spcPts val="0"/>
                        </a:spcBef>
                        <a:spcAft>
                          <a:spcPts val="0"/>
                        </a:spcAft>
                        <a:buClr>
                          <a:schemeClr val="dk1"/>
                        </a:buClr>
                        <a:buSzPts val="1000"/>
                        <a:buFont typeface="+mj-lt"/>
                        <a:buAutoNum type="arabicPeriod"/>
                      </a:pP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They have independence from the government but try to met the CPI inflation target of 2% +/- 1%.  </a:t>
                      </a:r>
                    </a:p>
                    <a:p>
                      <a:pPr marL="228600" marR="0" lvl="0" indent="-228600" algn="l" rtl="0">
                        <a:spcBef>
                          <a:spcPts val="0"/>
                        </a:spcBef>
                        <a:spcAft>
                          <a:spcPts val="0"/>
                        </a:spcAft>
                        <a:buClr>
                          <a:schemeClr val="dk1"/>
                        </a:buClr>
                        <a:buSzPts val="1000"/>
                        <a:buFont typeface="+mj-lt"/>
                        <a:buAutoNum type="arabicPeriod"/>
                      </a:pP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They set the base rate</a:t>
                      </a:r>
                    </a:p>
                    <a:p>
                      <a:pPr marL="228600" marR="0" lvl="0" indent="-228600" algn="l" rtl="0">
                        <a:spcBef>
                          <a:spcPts val="0"/>
                        </a:spcBef>
                        <a:spcAft>
                          <a:spcPts val="0"/>
                        </a:spcAft>
                        <a:buClr>
                          <a:schemeClr val="dk1"/>
                        </a:buClr>
                        <a:buSzPts val="1000"/>
                        <a:buFont typeface="+mj-lt"/>
                        <a:buAutoNum type="arabicPeriod"/>
                      </a:pP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Base rate changes which affects the savings &amp; borrowing rates for consumers &amp; businesses.</a:t>
                      </a:r>
                    </a:p>
                    <a:p>
                      <a:pPr marL="228600" marR="0" lvl="0" indent="-228600" algn="l" rtl="0">
                        <a:spcBef>
                          <a:spcPts val="0"/>
                        </a:spcBef>
                        <a:spcAft>
                          <a:spcPts val="0"/>
                        </a:spcAft>
                        <a:buClr>
                          <a:schemeClr val="dk1"/>
                        </a:buClr>
                        <a:buSzPts val="1000"/>
                        <a:buFont typeface="+mj-lt"/>
                        <a:buAutoNum type="arabicPeriod"/>
                      </a:pP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This then influences consumption, investment &amp; savings activity.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8"/>
                  </a:ext>
                </a:extLst>
              </a:tr>
            </a:tbl>
          </a:graphicData>
        </a:graphic>
      </p:graphicFrame>
      <p:graphicFrame>
        <p:nvGraphicFramePr>
          <p:cNvPr id="9" name="Table 8"/>
          <p:cNvGraphicFramePr>
            <a:graphicFrameLocks noGrp="1"/>
          </p:cNvGraphicFramePr>
          <p:nvPr/>
        </p:nvGraphicFramePr>
        <p:xfrm>
          <a:off x="6340366" y="150781"/>
          <a:ext cx="5696303" cy="5631677"/>
        </p:xfrm>
        <a:graphic>
          <a:graphicData uri="http://schemas.openxmlformats.org/drawingml/2006/table">
            <a:tbl>
              <a:tblPr firstRow="1" bandRow="1">
                <a:noFill/>
              </a:tblPr>
              <a:tblGrid>
                <a:gridCol w="1018796">
                  <a:extLst>
                    <a:ext uri="{9D8B030D-6E8A-4147-A177-3AD203B41FA5}">
                      <a16:colId xmlns:a16="http://schemas.microsoft.com/office/drawing/2014/main" val="20000"/>
                    </a:ext>
                  </a:extLst>
                </a:gridCol>
                <a:gridCol w="4677507">
                  <a:extLst>
                    <a:ext uri="{9D8B030D-6E8A-4147-A177-3AD203B41FA5}">
                      <a16:colId xmlns:a16="http://schemas.microsoft.com/office/drawing/2014/main" val="20001"/>
                    </a:ext>
                  </a:extLst>
                </a:gridCol>
              </a:tblGrid>
              <a:tr h="297627">
                <a:tc gridSpan="2">
                  <a:txBody>
                    <a:bodyPr/>
                    <a:lstStyle/>
                    <a:p>
                      <a:pPr marL="0" marR="0" lvl="0" indent="0" algn="ctr" rtl="0">
                        <a:spcBef>
                          <a:spcPts val="0"/>
                        </a:spcBef>
                        <a:spcAft>
                          <a:spcPts val="0"/>
                        </a:spcAft>
                        <a:buNone/>
                      </a:pPr>
                      <a:r>
                        <a:rPr lang="en-GB" sz="1100" b="1" i="0" dirty="0">
                          <a:solidFill>
                            <a:schemeClr val="dk1"/>
                          </a:solidFill>
                          <a:latin typeface="Calibri" panose="020F0502020204030204" pitchFamily="34" charset="0"/>
                          <a:ea typeface="Calibri"/>
                          <a:cs typeface="Calibri" panose="020F0502020204030204" pitchFamily="34" charset="0"/>
                          <a:sym typeface="Calibri"/>
                        </a:rPr>
                        <a:t>BANK OF</a:t>
                      </a:r>
                      <a:r>
                        <a:rPr lang="en-GB" sz="1100" b="1" i="0" baseline="0" dirty="0">
                          <a:solidFill>
                            <a:schemeClr val="dk1"/>
                          </a:solidFill>
                          <a:latin typeface="Calibri" panose="020F0502020204030204" pitchFamily="34" charset="0"/>
                          <a:ea typeface="Calibri"/>
                          <a:cs typeface="Calibri" panose="020F0502020204030204" pitchFamily="34" charset="0"/>
                          <a:sym typeface="Calibri"/>
                        </a:rPr>
                        <a:t> ENGLAND </a:t>
                      </a:r>
                      <a:r>
                        <a:rPr lang="en-GB" sz="1100" b="1" i="0" dirty="0">
                          <a:solidFill>
                            <a:schemeClr val="dk1"/>
                          </a:solidFill>
                          <a:latin typeface="Calibri" panose="020F0502020204030204" pitchFamily="34" charset="0"/>
                          <a:ea typeface="Calibri"/>
                          <a:cs typeface="Calibri" panose="020F0502020204030204" pitchFamily="34" charset="0"/>
                          <a:sym typeface="Calibri"/>
                        </a:rPr>
                        <a:t>MONETARY POLICY COMMITTEE (MP)</a:t>
                      </a:r>
                      <a:endParaRPr sz="1100" b="1"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18400">
                <a:tc gridSpan="2">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tx1"/>
                          </a:solidFill>
                          <a:effectLst/>
                          <a:latin typeface="+mn-lt"/>
                          <a:ea typeface="+mn-ea"/>
                          <a:cs typeface="+mn-cs"/>
                          <a:sym typeface="Arial"/>
                        </a:rPr>
                        <a:t>The</a:t>
                      </a:r>
                      <a:r>
                        <a:rPr lang="en-GB" sz="1000" b="0" i="0" u="none" strike="noStrike" cap="none" baseline="0" dirty="0">
                          <a:solidFill>
                            <a:schemeClr val="tx1"/>
                          </a:solidFill>
                          <a:effectLst/>
                          <a:latin typeface="+mn-lt"/>
                          <a:ea typeface="+mn-ea"/>
                          <a:cs typeface="+mn-cs"/>
                          <a:sym typeface="Arial"/>
                        </a:rPr>
                        <a:t> Committee of members from the Bank of England who determine monetary policy for the UK economy through interest &amp; exchange rates &amp; the money supply.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1"/>
                  </a:ext>
                </a:extLst>
              </a:tr>
              <a:tr h="218400">
                <a:tc>
                  <a:txBody>
                    <a:bodyPr/>
                    <a:lstStyle/>
                    <a:p>
                      <a:pPr marL="0" marR="0" lvl="0" indent="0" algn="l"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2% CPI</a:t>
                      </a:r>
                      <a:r>
                        <a:rPr lang="en-GB" sz="1000" b="1" baseline="0" dirty="0">
                          <a:solidFill>
                            <a:schemeClr val="tx1"/>
                          </a:solidFill>
                          <a:latin typeface="Calibri" panose="020F0502020204030204" pitchFamily="34" charset="0"/>
                          <a:cs typeface="Calibri" panose="020F0502020204030204" pitchFamily="34" charset="0"/>
                        </a:rPr>
                        <a:t> TARGET</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The MPC targets a</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CPI Inflation rate of 2%  +/- 1%.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40000"/>
                        <a:lumOff val="60000"/>
                      </a:schemeClr>
                    </a:solidFill>
                  </a:tcPr>
                </a:tc>
                <a:extLst>
                  <a:ext uri="{0D108BD9-81ED-4DB2-BD59-A6C34878D82A}">
                    <a16:rowId xmlns:a16="http://schemas.microsoft.com/office/drawing/2014/main" val="10002"/>
                  </a:ext>
                </a:extLst>
              </a:tr>
              <a:tr h="218400">
                <a:tc>
                  <a:txBody>
                    <a:bodyPr/>
                    <a:lstStyle/>
                    <a:p>
                      <a:pPr marL="0" marR="0" lvl="0" indent="0" algn="l"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ARGUMENTS</a:t>
                      </a:r>
                      <a:r>
                        <a:rPr lang="en-GB" sz="1000" b="1" baseline="0" dirty="0">
                          <a:solidFill>
                            <a:schemeClr val="tx1"/>
                          </a:solidFill>
                          <a:latin typeface="Calibri" panose="020F0502020204030204" pitchFamily="34" charset="0"/>
                          <a:cs typeface="Calibri" panose="020F0502020204030204" pitchFamily="34" charset="0"/>
                        </a:rPr>
                        <a:t> IN FAVOUR OF INFLATION TARGET</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j-lt"/>
                          <a:ea typeface="+mn-ea"/>
                          <a:cs typeface="+mn-cs"/>
                          <a:sym typeface="Arial"/>
                        </a:rPr>
                        <a:t>Importance of controlling inflationary expectations and the impact of these expectations on wage and price-setting</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To try to control demand pressures within an economy</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The various causes of inflation and whether it is feasible to target inflation caused by, for</a:t>
                      </a:r>
                      <a:br>
                        <a:rPr lang="en-GB" sz="1000" b="0" i="0" u="none" strike="noStrike" cap="none" dirty="0">
                          <a:solidFill>
                            <a:schemeClr val="tx1"/>
                          </a:solidFill>
                          <a:effectLst/>
                          <a:latin typeface="+mn-lt"/>
                          <a:ea typeface="+mn-ea"/>
                          <a:cs typeface="+mn-cs"/>
                          <a:sym typeface="Arial"/>
                        </a:rPr>
                      </a:br>
                      <a:r>
                        <a:rPr lang="en-GB" sz="1000" b="0" i="0" u="none" strike="noStrike" cap="none" dirty="0">
                          <a:solidFill>
                            <a:schemeClr val="tx1"/>
                          </a:solidFill>
                          <a:effectLst/>
                          <a:latin typeface="+mn-lt"/>
                          <a:ea typeface="+mn-ea"/>
                          <a:cs typeface="+mn-cs"/>
                          <a:sym typeface="Arial"/>
                        </a:rPr>
                        <a:t>example, cost-push pressures.</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Can a monetary authority not compensate for the factors outside their control? Just because certain contributing factors can’t be controlled, does this mean that all intervention is meaningless?</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3"/>
                  </a:ext>
                </a:extLst>
              </a:tr>
              <a:tr h="218400">
                <a:tc>
                  <a:txBody>
                    <a:bodyPr/>
                    <a:lstStyle/>
                    <a:p>
                      <a:pPr marL="0" marR="0" lvl="0" indent="0" algn="l"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ARGUMENTS AGAINST AN INFLATION TARGET</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Does the setting of a target in itself serve any purpose?</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The difference between having a target that is unattainable and not having a target</a:t>
                      </a:r>
                      <a:r>
                        <a:rPr lang="en-GB" sz="1000" b="0" i="0" u="none" strike="noStrike" cap="none" baseline="0" dirty="0">
                          <a:solidFill>
                            <a:schemeClr val="tx1"/>
                          </a:solidFill>
                          <a:effectLst/>
                          <a:latin typeface="+mn-lt"/>
                          <a:ea typeface="+mn-ea"/>
                          <a:cs typeface="+mn-cs"/>
                          <a:sym typeface="Arial"/>
                        </a:rPr>
                        <a:t> </a:t>
                      </a:r>
                      <a:r>
                        <a:rPr lang="en-GB" sz="1000" b="0" i="0" u="none" strike="noStrike" cap="none" dirty="0">
                          <a:solidFill>
                            <a:schemeClr val="tx1"/>
                          </a:solidFill>
                          <a:effectLst/>
                          <a:latin typeface="+mn-lt"/>
                          <a:ea typeface="+mn-ea"/>
                          <a:cs typeface="+mn-cs"/>
                          <a:sym typeface="Arial"/>
                        </a:rPr>
                        <a:t>at all.</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There are a wide range</a:t>
                      </a:r>
                      <a:r>
                        <a:rPr lang="en-GB" sz="1000" b="0" i="0" u="none" strike="noStrike" cap="none" baseline="0" dirty="0">
                          <a:solidFill>
                            <a:schemeClr val="tx1"/>
                          </a:solidFill>
                          <a:effectLst/>
                          <a:latin typeface="+mn-lt"/>
                          <a:ea typeface="+mn-ea"/>
                          <a:cs typeface="+mn-cs"/>
                          <a:sym typeface="Arial"/>
                        </a:rPr>
                        <a:t> of factors outside of the control of the monetary authorities due to fluctuating commodity prices, globalisation &amp; exchange rate changes.  </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Would core inflation be a better target?  This measures the long run trend in the price level and excludes the more volatile goods such as food and energy prices which the MPC cannot control anyway.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40000"/>
                        <a:lumOff val="60000"/>
                      </a:schemeClr>
                    </a:solidFill>
                  </a:tcPr>
                </a:tc>
                <a:extLst>
                  <a:ext uri="{0D108BD9-81ED-4DB2-BD59-A6C34878D82A}">
                    <a16:rowId xmlns:a16="http://schemas.microsoft.com/office/drawing/2014/main" val="10004"/>
                  </a:ext>
                </a:extLst>
              </a:tr>
              <a:tr h="218400">
                <a:tc>
                  <a:txBody>
                    <a:bodyPr/>
                    <a:lstStyle/>
                    <a:p>
                      <a:pPr marL="0" marR="0" lvl="0" indent="0" algn="l"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EVALUATION OF INFLATION</a:t>
                      </a:r>
                      <a:r>
                        <a:rPr lang="en-GB" sz="1000" b="1" baseline="0" dirty="0">
                          <a:solidFill>
                            <a:schemeClr val="tx1"/>
                          </a:solidFill>
                          <a:latin typeface="Calibri" panose="020F0502020204030204" pitchFamily="34" charset="0"/>
                          <a:cs typeface="Calibri" panose="020F0502020204030204" pitchFamily="34" charset="0"/>
                        </a:rPr>
                        <a:t> TARGETTING</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Potential conflicts in terms of inflationary targets and other macroeconomic objectives.</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Just because a target cannot be achieved, does this make its existence a waste of time?</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What purpose does an inflation target serve? Does it matter if it is not met?</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Differing relative importance of outside factors over time.</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The extent to which the Monetary Policy Committee can realistically be expected to see far enough into the future to realistically be able to set the correct level of interest rates.</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How successful has inflation targeting been &amp; who determines what</a:t>
                      </a:r>
                      <a:r>
                        <a:rPr lang="en-GB" sz="1000" b="0" i="0" u="none" strike="noStrike" cap="none" baseline="0" dirty="0">
                          <a:solidFill>
                            <a:schemeClr val="tx1"/>
                          </a:solidFill>
                          <a:effectLst/>
                          <a:latin typeface="+mn-lt"/>
                          <a:ea typeface="+mn-ea"/>
                          <a:cs typeface="+mn-cs"/>
                          <a:sym typeface="Arial"/>
                        </a:rPr>
                        <a:t> success really means?</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How credible is the MPC?</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1776757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093874" y="103426"/>
            <a:ext cx="3762045" cy="3446772"/>
          </a:xfrm>
          <a:prstGeom prst="rect">
            <a:avLst/>
          </a:prstGeom>
        </p:spPr>
      </p:pic>
      <p:pic>
        <p:nvPicPr>
          <p:cNvPr id="4" name="Picture 3"/>
          <p:cNvPicPr>
            <a:picLocks noChangeAspect="1"/>
          </p:cNvPicPr>
          <p:nvPr/>
        </p:nvPicPr>
        <p:blipFill>
          <a:blip r:embed="rId3"/>
          <a:stretch>
            <a:fillRect/>
          </a:stretch>
        </p:blipFill>
        <p:spPr>
          <a:xfrm>
            <a:off x="8146424" y="3550198"/>
            <a:ext cx="3656943" cy="3074111"/>
          </a:xfrm>
          <a:prstGeom prst="rect">
            <a:avLst/>
          </a:prstGeom>
        </p:spPr>
      </p:pic>
      <p:sp>
        <p:nvSpPr>
          <p:cNvPr id="6" name="TextBox 5"/>
          <p:cNvSpPr txBox="1"/>
          <p:nvPr/>
        </p:nvSpPr>
        <p:spPr>
          <a:xfrm>
            <a:off x="2737943" y="222099"/>
            <a:ext cx="2506718" cy="307777"/>
          </a:xfrm>
          <a:prstGeom prst="rect">
            <a:avLst/>
          </a:prstGeom>
          <a:noFill/>
        </p:spPr>
        <p:txBody>
          <a:bodyPr wrap="square" rtlCol="0">
            <a:spAutoFit/>
          </a:bodyPr>
          <a:lstStyle/>
          <a:p>
            <a:r>
              <a:rPr lang="en-GB" u="sng" dirty="0"/>
              <a:t>How Monetary Policy works. </a:t>
            </a:r>
          </a:p>
        </p:txBody>
      </p:sp>
      <p:sp>
        <p:nvSpPr>
          <p:cNvPr id="7" name="TextBox 6"/>
          <p:cNvSpPr txBox="1"/>
          <p:nvPr/>
        </p:nvSpPr>
        <p:spPr>
          <a:xfrm>
            <a:off x="8788945" y="6481514"/>
            <a:ext cx="2769477" cy="246221"/>
          </a:xfrm>
          <a:prstGeom prst="rect">
            <a:avLst/>
          </a:prstGeom>
          <a:noFill/>
        </p:spPr>
        <p:txBody>
          <a:bodyPr wrap="square" rtlCol="0">
            <a:spAutoFit/>
          </a:bodyPr>
          <a:lstStyle/>
          <a:p>
            <a:r>
              <a:rPr lang="en-GB" sz="1000" u="sng" dirty="0"/>
              <a:t>Impact of Contractionary Monetary policy. </a:t>
            </a:r>
          </a:p>
        </p:txBody>
      </p:sp>
      <p:pic>
        <p:nvPicPr>
          <p:cNvPr id="8" name="Picture 7"/>
          <p:cNvPicPr>
            <a:picLocks noChangeAspect="1"/>
          </p:cNvPicPr>
          <p:nvPr/>
        </p:nvPicPr>
        <p:blipFill rotWithShape="1">
          <a:blip r:embed="rId4"/>
          <a:srcRect t="1457" b="2268"/>
          <a:stretch/>
        </p:blipFill>
        <p:spPr>
          <a:xfrm>
            <a:off x="329884" y="919248"/>
            <a:ext cx="7322835" cy="4261932"/>
          </a:xfrm>
          <a:prstGeom prst="rect">
            <a:avLst/>
          </a:prstGeom>
        </p:spPr>
      </p:pic>
    </p:spTree>
    <p:extLst>
      <p:ext uri="{BB962C8B-B14F-4D97-AF65-F5344CB8AC3E}">
        <p14:creationId xmlns:p14="http://schemas.microsoft.com/office/powerpoint/2010/main" val="36414918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6705599" y="109073"/>
          <a:ext cx="5391808" cy="2072700"/>
        </p:xfrm>
        <a:graphic>
          <a:graphicData uri="http://schemas.openxmlformats.org/drawingml/2006/table">
            <a:tbl>
              <a:tblPr firstRow="1" bandRow="1">
                <a:noFill/>
              </a:tblPr>
              <a:tblGrid>
                <a:gridCol w="1797270">
                  <a:extLst>
                    <a:ext uri="{9D8B030D-6E8A-4147-A177-3AD203B41FA5}">
                      <a16:colId xmlns:a16="http://schemas.microsoft.com/office/drawing/2014/main" val="20000"/>
                    </a:ext>
                  </a:extLst>
                </a:gridCol>
                <a:gridCol w="3594538">
                  <a:extLst>
                    <a:ext uri="{9D8B030D-6E8A-4147-A177-3AD203B41FA5}">
                      <a16:colId xmlns:a16="http://schemas.microsoft.com/office/drawing/2014/main" val="20001"/>
                    </a:ext>
                  </a:extLst>
                </a:gridCol>
              </a:tblGrid>
              <a:tr h="0">
                <a:tc gridSpan="2">
                  <a:txBody>
                    <a:bodyPr/>
                    <a:lstStyle/>
                    <a:p>
                      <a:pPr marL="0" marR="0" lvl="0" indent="0" algn="ctr" rtl="0">
                        <a:spcBef>
                          <a:spcPts val="0"/>
                        </a:spcBef>
                        <a:spcAft>
                          <a:spcPts val="0"/>
                        </a:spcAft>
                        <a:buNone/>
                      </a:pPr>
                      <a:r>
                        <a:rPr lang="en-GB" sz="1000" b="1" i="0" dirty="0">
                          <a:solidFill>
                            <a:schemeClr val="dk1"/>
                          </a:solidFill>
                          <a:latin typeface="Calibri" panose="020F0502020204030204" pitchFamily="34" charset="0"/>
                          <a:ea typeface="Calibri"/>
                          <a:cs typeface="Calibri" panose="020F0502020204030204" pitchFamily="34" charset="0"/>
                          <a:sym typeface="Calibri"/>
                        </a:rPr>
                        <a:t>LIQUIDITY</a:t>
                      </a: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 PREFERENCE SCHEDULE</a:t>
                      </a:r>
                      <a:endParaRPr sz="1000" b="1"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endParaRPr lang="en-GB"/>
                    </a:p>
                  </a:txBody>
                  <a:tcPr/>
                </a:tc>
                <a:extLst>
                  <a:ext uri="{0D108BD9-81ED-4DB2-BD59-A6C34878D82A}">
                    <a16:rowId xmlns:a16="http://schemas.microsoft.com/office/drawing/2014/main" val="10000"/>
                  </a:ext>
                </a:extLst>
              </a:tr>
              <a:tr h="218400">
                <a:tc gridSpan="2">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Is the demand for money</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which is downward sloping because the higher the rate of interest, the more households &amp; firms will wish to hold non-money assets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tc hMerge="1">
                  <a:txBody>
                    <a:bodyPr/>
                    <a:lstStyle/>
                    <a:p>
                      <a:endParaRPr lang="en-GB"/>
                    </a:p>
                  </a:txBody>
                  <a:tcPr/>
                </a:tc>
                <a:extLst>
                  <a:ext uri="{0D108BD9-81ED-4DB2-BD59-A6C34878D82A}">
                    <a16:rowId xmlns:a16="http://schemas.microsoft.com/office/drawing/2014/main" val="10001"/>
                  </a:ext>
                </a:extLst>
              </a:tr>
              <a:tr h="218400">
                <a:tc gridSpan="2">
                  <a:txBody>
                    <a:bodyPr/>
                    <a:lstStyle/>
                    <a:p>
                      <a:pPr marL="0" marR="0" lvl="0" indent="0" algn="l" rtl="0">
                        <a:spcBef>
                          <a:spcPts val="0"/>
                        </a:spcBef>
                        <a:spcAft>
                          <a:spcPts val="0"/>
                        </a:spcAft>
                        <a:buClr>
                          <a:schemeClr val="dk1"/>
                        </a:buClr>
                        <a:buSzPts val="1000"/>
                        <a:buFont typeface="Arial"/>
                        <a:buNone/>
                      </a:pPr>
                      <a:r>
                        <a:rPr lang="en-GB" sz="1000" b="1" i="0" dirty="0">
                          <a:solidFill>
                            <a:schemeClr val="dk1"/>
                          </a:solidFill>
                          <a:latin typeface="Calibri" panose="020F0502020204030204" pitchFamily="34" charset="0"/>
                          <a:ea typeface="Calibri"/>
                          <a:cs typeface="Calibri" panose="020F0502020204030204" pitchFamily="34" charset="0"/>
                          <a:sym typeface="Calibri"/>
                        </a:rPr>
                        <a:t>THREE</a:t>
                      </a: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 TYPES OF DEMAND FOR MONEY</a:t>
                      </a:r>
                      <a:endParaRPr sz="1000" b="1"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endParaRPr lang="en-GB"/>
                    </a:p>
                  </a:txBody>
                  <a:tcPr/>
                </a:tc>
                <a:extLst>
                  <a:ext uri="{0D108BD9-81ED-4DB2-BD59-A6C34878D82A}">
                    <a16:rowId xmlns:a16="http://schemas.microsoft.com/office/drawing/2014/main" val="10002"/>
                  </a:ext>
                </a:extLst>
              </a:tr>
              <a:tr h="218400">
                <a:tc>
                  <a:txBody>
                    <a:bodyPr/>
                    <a:lstStyle/>
                    <a:p>
                      <a:pPr marL="0" marR="0" lvl="0" indent="0" algn="l" rtl="0">
                        <a:spcBef>
                          <a:spcPts val="0"/>
                        </a:spcBef>
                        <a:spcAft>
                          <a:spcPts val="0"/>
                        </a:spcAft>
                        <a:buClr>
                          <a:schemeClr val="dk1"/>
                        </a:buClr>
                        <a:buSzPts val="1000"/>
                        <a:buFont typeface="Arial"/>
                        <a:buNone/>
                      </a:pPr>
                      <a:r>
                        <a:rPr lang="en-GB" sz="1000" b="1" i="0" dirty="0">
                          <a:solidFill>
                            <a:schemeClr val="dk1"/>
                          </a:solidFill>
                          <a:latin typeface="Calibri" panose="020F0502020204030204" pitchFamily="34" charset="0"/>
                          <a:ea typeface="Calibri"/>
                          <a:cs typeface="Calibri" panose="020F0502020204030204" pitchFamily="34" charset="0"/>
                          <a:sym typeface="Calibri"/>
                        </a:rPr>
                        <a:t>1. TRANSACTIONS DEMAND FOR MONEY</a:t>
                      </a:r>
                      <a:endParaRPr sz="1000" b="1"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Where money is used for everyday purchases.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40000"/>
                        <a:lumOff val="60000"/>
                      </a:schemeClr>
                    </a:solidFill>
                  </a:tcPr>
                </a:tc>
                <a:extLst>
                  <a:ext uri="{0D108BD9-81ED-4DB2-BD59-A6C34878D82A}">
                    <a16:rowId xmlns:a16="http://schemas.microsoft.com/office/drawing/2014/main" val="10003"/>
                  </a:ext>
                </a:extLst>
              </a:tr>
              <a:tr h="218400">
                <a:tc>
                  <a:txBody>
                    <a:bodyPr/>
                    <a:lstStyle/>
                    <a:p>
                      <a:pPr marL="0" marR="0" lvl="0" indent="0" algn="l" rtl="0">
                        <a:spcBef>
                          <a:spcPts val="0"/>
                        </a:spcBef>
                        <a:spcAft>
                          <a:spcPts val="0"/>
                        </a:spcAft>
                        <a:buClr>
                          <a:schemeClr val="dk1"/>
                        </a:buClr>
                        <a:buSzPts val="1000"/>
                        <a:buFont typeface="Arial"/>
                        <a:buNone/>
                      </a:pPr>
                      <a:r>
                        <a:rPr lang="en-GB" sz="1000" b="1" i="0" dirty="0">
                          <a:solidFill>
                            <a:schemeClr val="dk1"/>
                          </a:solidFill>
                          <a:latin typeface="Calibri" panose="020F0502020204030204" pitchFamily="34" charset="0"/>
                          <a:ea typeface="Calibri"/>
                          <a:cs typeface="Calibri" panose="020F0502020204030204" pitchFamily="34" charset="0"/>
                          <a:sym typeface="Calibri"/>
                        </a:rPr>
                        <a:t>2.</a:t>
                      </a: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 PRECAUTIONARY DEMAND FOR MONEY</a:t>
                      </a:r>
                      <a:endParaRPr sz="1000" b="1"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Where money is used to pay for unexpected events.</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4"/>
                  </a:ext>
                </a:extLst>
              </a:tr>
              <a:tr h="218400">
                <a:tc>
                  <a:txBody>
                    <a:bodyPr/>
                    <a:lstStyle/>
                    <a:p>
                      <a:pPr marL="0" marR="0" lvl="0" indent="0" algn="l" rtl="0">
                        <a:spcBef>
                          <a:spcPts val="0"/>
                        </a:spcBef>
                        <a:spcAft>
                          <a:spcPts val="0"/>
                        </a:spcAft>
                        <a:buClr>
                          <a:schemeClr val="dk1"/>
                        </a:buClr>
                        <a:buSzPts val="1000"/>
                        <a:buFont typeface="Arial"/>
                        <a:buNone/>
                      </a:pPr>
                      <a:r>
                        <a:rPr lang="en-GB" sz="1000" b="1" i="0" dirty="0">
                          <a:solidFill>
                            <a:schemeClr val="dk1"/>
                          </a:solidFill>
                          <a:latin typeface="Calibri" panose="020F0502020204030204" pitchFamily="34" charset="0"/>
                          <a:ea typeface="Calibri"/>
                          <a:cs typeface="Calibri" panose="020F0502020204030204" pitchFamily="34" charset="0"/>
                          <a:sym typeface="Calibri"/>
                        </a:rPr>
                        <a:t>3. SPECULATIVE</a:t>
                      </a: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 DEMAND FOR MONEY.</a:t>
                      </a:r>
                      <a:endParaRPr sz="1000" b="1"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Where money is used</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to buy government bonds.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40000"/>
                        <a:lumOff val="60000"/>
                      </a:schemeClr>
                    </a:solidFill>
                  </a:tcPr>
                </a:tc>
                <a:extLst>
                  <a:ext uri="{0D108BD9-81ED-4DB2-BD59-A6C34878D82A}">
                    <a16:rowId xmlns:a16="http://schemas.microsoft.com/office/drawing/2014/main" val="10005"/>
                  </a:ext>
                </a:extLst>
              </a:tr>
            </a:tbl>
          </a:graphicData>
        </a:graphic>
      </p:graphicFrame>
      <p:graphicFrame>
        <p:nvGraphicFramePr>
          <p:cNvPr id="7" name="Table 6"/>
          <p:cNvGraphicFramePr>
            <a:graphicFrameLocks noGrp="1"/>
          </p:cNvGraphicFramePr>
          <p:nvPr/>
        </p:nvGraphicFramePr>
        <p:xfrm>
          <a:off x="73571" y="92431"/>
          <a:ext cx="6474374" cy="1859300"/>
        </p:xfrm>
        <a:graphic>
          <a:graphicData uri="http://schemas.openxmlformats.org/drawingml/2006/table">
            <a:tbl>
              <a:tblPr firstRow="1" bandRow="1">
                <a:noFill/>
              </a:tblPr>
              <a:tblGrid>
                <a:gridCol w="6474374">
                  <a:extLst>
                    <a:ext uri="{9D8B030D-6E8A-4147-A177-3AD203B41FA5}">
                      <a16:colId xmlns:a16="http://schemas.microsoft.com/office/drawing/2014/main" val="20000"/>
                    </a:ext>
                  </a:extLst>
                </a:gridCol>
              </a:tblGrid>
              <a:tr h="218400">
                <a:tc>
                  <a:txBody>
                    <a:bodyPr/>
                    <a:lstStyle/>
                    <a:p>
                      <a:pPr marL="0" marR="0" lvl="0" indent="0" algn="ctr" rtl="0">
                        <a:spcBef>
                          <a:spcPts val="0"/>
                        </a:spcBef>
                        <a:spcAft>
                          <a:spcPts val="0"/>
                        </a:spcAft>
                        <a:buNone/>
                      </a:pPr>
                      <a:r>
                        <a:rPr lang="en-GB" sz="1000" b="1" i="0" dirty="0">
                          <a:solidFill>
                            <a:schemeClr val="dk1"/>
                          </a:solidFill>
                          <a:latin typeface="Calibri" panose="020F0502020204030204" pitchFamily="34" charset="0"/>
                          <a:ea typeface="Calibri"/>
                          <a:cs typeface="Calibri" panose="020F0502020204030204" pitchFamily="34" charset="0"/>
                          <a:sym typeface="Calibri"/>
                        </a:rPr>
                        <a:t>MONETARY POLICY &amp; THE MULTIPLIER</a:t>
                      </a:r>
                      <a:endParaRPr sz="1000" b="1"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18400">
                <a:tc>
                  <a:txBody>
                    <a:bodyPr/>
                    <a:lstStyle/>
                    <a:p>
                      <a:r>
                        <a:rPr lang="en-GB" sz="1000" b="0" i="0" u="none" strike="noStrike" cap="none" dirty="0">
                          <a:solidFill>
                            <a:schemeClr val="tx1"/>
                          </a:solidFill>
                          <a:effectLst/>
                          <a:latin typeface="+mn-lt"/>
                          <a:ea typeface="+mn-ea"/>
                          <a:cs typeface="+mn-cs"/>
                          <a:sym typeface="Arial"/>
                        </a:rPr>
                        <a:t>An important implication of marginal propensity to save is measurement of the multiplier. A multiplier measures the magnified change in aggregate product i.e. the gross domestic product, resulting from a change in an autonomous variable (for example, government expenditure, investment expenditures, etc.).</a:t>
                      </a:r>
                    </a:p>
                    <a:p>
                      <a:endParaRPr lang="en-GB" sz="1000" b="0" i="0" u="none" strike="noStrike" cap="none" dirty="0">
                        <a:solidFill>
                          <a:schemeClr val="tx1"/>
                        </a:solidFill>
                        <a:effectLst/>
                        <a:latin typeface="+mn-lt"/>
                        <a:ea typeface="+mn-ea"/>
                        <a:cs typeface="+mn-cs"/>
                        <a:sym typeface="Arial"/>
                      </a:endParaRPr>
                    </a:p>
                    <a:p>
                      <a:r>
                        <a:rPr lang="en-GB" sz="1000" b="0" i="0" u="none" strike="noStrike" cap="none" dirty="0">
                          <a:solidFill>
                            <a:schemeClr val="tx1"/>
                          </a:solidFill>
                          <a:effectLst/>
                          <a:latin typeface="+mn-lt"/>
                          <a:ea typeface="+mn-ea"/>
                          <a:cs typeface="+mn-cs"/>
                          <a:sym typeface="Arial"/>
                        </a:rPr>
                        <a:t>Multiplier</a:t>
                      </a:r>
                      <a:r>
                        <a:rPr lang="en-GB" sz="1000" b="0" i="0" u="none" strike="noStrike" cap="none" baseline="0" dirty="0">
                          <a:solidFill>
                            <a:schemeClr val="tx1"/>
                          </a:solidFill>
                          <a:effectLst/>
                          <a:latin typeface="+mn-lt"/>
                          <a:ea typeface="+mn-ea"/>
                          <a:cs typeface="+mn-cs"/>
                          <a:sym typeface="Arial"/>
                        </a:rPr>
                        <a:t> (k) = 1 / MPS  =  1 / (1-MPC)</a:t>
                      </a:r>
                      <a:endParaRPr lang="en-GB" sz="1000" b="0" i="0" u="none" strike="noStrike" cap="none" dirty="0">
                        <a:solidFill>
                          <a:schemeClr val="tx1"/>
                        </a:solidFill>
                        <a:effectLst/>
                        <a:latin typeface="+mn-lt"/>
                        <a:ea typeface="+mn-ea"/>
                        <a:cs typeface="+mn-cs"/>
                        <a:sym typeface="Arial"/>
                      </a:endParaRPr>
                    </a:p>
                    <a:p>
                      <a:endParaRPr lang="en-GB" sz="1000" b="0" i="0" u="none" strike="noStrike" cap="none" dirty="0">
                        <a:solidFill>
                          <a:schemeClr val="tx1"/>
                        </a:solidFill>
                        <a:effectLst/>
                        <a:latin typeface="+mn-lt"/>
                        <a:ea typeface="+mn-ea"/>
                        <a:cs typeface="+mn-cs"/>
                        <a:sym typeface="Arial"/>
                      </a:endParaRPr>
                    </a:p>
                    <a:p>
                      <a:r>
                        <a:rPr lang="en-GB" sz="1000" b="0" i="0" u="none" strike="noStrike" cap="none" dirty="0">
                          <a:solidFill>
                            <a:schemeClr val="tx1"/>
                          </a:solidFill>
                          <a:effectLst/>
                          <a:latin typeface="+mn-lt"/>
                          <a:ea typeface="+mn-ea"/>
                          <a:cs typeface="+mn-cs"/>
                          <a:sym typeface="Arial"/>
                        </a:rPr>
                        <a:t>The effect of a change in production creates a multiplied impact because it creates income which further creates consumption. </a:t>
                      </a:r>
                    </a:p>
                    <a:p>
                      <a:endParaRPr lang="en-GB" sz="1000" b="0" i="0" u="none" strike="noStrike" cap="none" dirty="0">
                        <a:solidFill>
                          <a:schemeClr val="tx1"/>
                        </a:solidFill>
                        <a:effectLst/>
                        <a:latin typeface="+mn-lt"/>
                        <a:ea typeface="+mn-ea"/>
                        <a:cs typeface="+mn-cs"/>
                        <a:sym typeface="Arial"/>
                      </a:endParaRPr>
                    </a:p>
                    <a:p>
                      <a:r>
                        <a:rPr lang="en-GB" sz="1000" b="0" i="0" u="none" strike="noStrike" cap="none" dirty="0">
                          <a:solidFill>
                            <a:schemeClr val="tx1"/>
                          </a:solidFill>
                          <a:effectLst/>
                          <a:latin typeface="+mn-lt"/>
                          <a:ea typeface="+mn-ea"/>
                          <a:cs typeface="+mn-cs"/>
                          <a:sym typeface="Arial"/>
                        </a:rPr>
                        <a:t>Therefore,</a:t>
                      </a:r>
                      <a:r>
                        <a:rPr lang="en-GB" sz="1000" b="0" i="0" u="none" strike="noStrike" cap="none" baseline="0" dirty="0">
                          <a:solidFill>
                            <a:schemeClr val="tx1"/>
                          </a:solidFill>
                          <a:effectLst/>
                          <a:latin typeface="+mn-lt"/>
                          <a:ea typeface="+mn-ea"/>
                          <a:cs typeface="+mn-cs"/>
                          <a:sym typeface="Arial"/>
                        </a:rPr>
                        <a:t> interest rate changes may influence the MPS &amp; thereby the potential impact of the multiplier. </a:t>
                      </a:r>
                      <a:endParaRPr lang="en-GB" sz="1000" b="0" i="0" u="none" strike="noStrike" cap="none" dirty="0">
                        <a:solidFill>
                          <a:schemeClr val="tx1"/>
                        </a:solidFill>
                        <a:effectLst/>
                        <a:latin typeface="+mn-lt"/>
                        <a:ea typeface="+mn-ea"/>
                        <a:cs typeface="+mn-cs"/>
                        <a:sym typeface="Arial"/>
                      </a:endParaRPr>
                    </a:p>
                  </a:txBody>
                  <a:tcPr marL="91450" marR="91450" marT="45725" marB="45725">
                    <a:solidFill>
                      <a:schemeClr val="bg1"/>
                    </a:solidFill>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nvGraphicFramePr>
        <p:xfrm>
          <a:off x="6705599" y="4594053"/>
          <a:ext cx="5412827" cy="2173693"/>
        </p:xfrm>
        <a:graphic>
          <a:graphicData uri="http://schemas.openxmlformats.org/drawingml/2006/table">
            <a:tbl>
              <a:tblPr firstRow="1" bandRow="1">
                <a:noFill/>
              </a:tblPr>
              <a:tblGrid>
                <a:gridCol w="1235741">
                  <a:extLst>
                    <a:ext uri="{9D8B030D-6E8A-4147-A177-3AD203B41FA5}">
                      <a16:colId xmlns:a16="http://schemas.microsoft.com/office/drawing/2014/main" val="20000"/>
                    </a:ext>
                  </a:extLst>
                </a:gridCol>
                <a:gridCol w="4177086">
                  <a:extLst>
                    <a:ext uri="{9D8B030D-6E8A-4147-A177-3AD203B41FA5}">
                      <a16:colId xmlns:a16="http://schemas.microsoft.com/office/drawing/2014/main" val="20001"/>
                    </a:ext>
                  </a:extLst>
                </a:gridCol>
              </a:tblGrid>
              <a:tr h="283222">
                <a:tc gridSpan="2">
                  <a:txBody>
                    <a:bodyPr/>
                    <a:lstStyle/>
                    <a:p>
                      <a:pPr marL="0" marR="0" lvl="0" indent="0" algn="ctr" rtl="0">
                        <a:spcBef>
                          <a:spcPts val="0"/>
                        </a:spcBef>
                        <a:spcAft>
                          <a:spcPts val="0"/>
                        </a:spcAft>
                        <a:buNone/>
                      </a:pPr>
                      <a:r>
                        <a:rPr lang="en-GB" sz="1000" b="1" i="0" dirty="0">
                          <a:solidFill>
                            <a:schemeClr val="dk1"/>
                          </a:solidFill>
                          <a:latin typeface="Calibri" panose="020F0502020204030204" pitchFamily="34" charset="0"/>
                          <a:ea typeface="Calibri"/>
                          <a:cs typeface="Calibri" panose="020F0502020204030204" pitchFamily="34" charset="0"/>
                          <a:sym typeface="Calibri"/>
                        </a:rPr>
                        <a:t>THE</a:t>
                      </a: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 LIQUIDITY TRAP</a:t>
                      </a:r>
                      <a:endParaRPr sz="1000" b="1"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endParaRPr lang="en-GB"/>
                    </a:p>
                  </a:txBody>
                  <a:tcPr/>
                </a:tc>
                <a:extLst>
                  <a:ext uri="{0D108BD9-81ED-4DB2-BD59-A6C34878D82A}">
                    <a16:rowId xmlns:a16="http://schemas.microsoft.com/office/drawing/2014/main" val="10000"/>
                  </a:ext>
                </a:extLst>
              </a:tr>
              <a:tr h="388408">
                <a:tc gridSpan="2">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dirty="0">
                          <a:solidFill>
                            <a:srgbClr val="202020"/>
                          </a:solidFill>
                          <a:latin typeface="ClearSans"/>
                        </a:rPr>
                        <a:t>A situation at relatively low rates of interest when changes in the money supply will have no effect on the rate of interest &amp; where the demand for money is perfectly elastic.  </a:t>
                      </a:r>
                    </a:p>
                  </a:txBody>
                  <a:tcPr marL="91450" marR="91450" marT="45725" marB="45725">
                    <a:solidFill>
                      <a:schemeClr val="bg1"/>
                    </a:solidFill>
                  </a:tcPr>
                </a:tc>
                <a:tc hMerge="1">
                  <a:txBody>
                    <a:bodyPr/>
                    <a:lstStyle/>
                    <a:p>
                      <a:endParaRPr lang="en-GB"/>
                    </a:p>
                  </a:txBody>
                  <a:tcPr/>
                </a:tc>
                <a:extLst>
                  <a:ext uri="{0D108BD9-81ED-4DB2-BD59-A6C34878D82A}">
                    <a16:rowId xmlns:a16="http://schemas.microsoft.com/office/drawing/2014/main" val="10001"/>
                  </a:ext>
                </a:extLst>
              </a:tr>
              <a:tr h="244521">
                <a:tc gridSpan="2">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t>REASONS FOR LOW INTEREST</a:t>
                      </a:r>
                      <a:r>
                        <a:rPr lang="en-GB" sz="1000" b="1" baseline="0" dirty="0"/>
                        <a:t> ELASTICITY OF DEMAND </a:t>
                      </a:r>
                      <a:endParaRPr lang="en-GB" sz="1000" b="1" dirty="0"/>
                    </a:p>
                  </a:txBody>
                  <a:tcPr marL="91450" marR="91450" marT="45725" marB="45725">
                    <a:solidFill>
                      <a:schemeClr val="tx2">
                        <a:lumMod val="75000"/>
                      </a:schemeClr>
                    </a:solidFill>
                  </a:tcPr>
                </a:tc>
                <a:tc hMerge="1">
                  <a:txBody>
                    <a:bodyPr/>
                    <a:lstStyle/>
                    <a:p>
                      <a:endParaRPr lang="en-GB"/>
                    </a:p>
                  </a:txBody>
                  <a:tcPr/>
                </a:tc>
                <a:extLst>
                  <a:ext uri="{0D108BD9-81ED-4DB2-BD59-A6C34878D82A}">
                    <a16:rowId xmlns:a16="http://schemas.microsoft.com/office/drawing/2014/main" val="10002"/>
                  </a:ext>
                </a:extLst>
              </a:tr>
              <a:tr h="683173">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t>OTHER</a:t>
                      </a:r>
                      <a:r>
                        <a:rPr lang="en-GB" sz="1000" b="1" baseline="0" dirty="0"/>
                        <a:t> FACTORS AFFECT INVESTMENT</a:t>
                      </a:r>
                      <a:endParaRPr lang="en-GB" sz="1000" b="1" dirty="0"/>
                    </a:p>
                  </a:txBody>
                  <a:tcPr marL="91450" marR="91450" marT="45725" marB="45725">
                    <a:solidFill>
                      <a:schemeClr val="tx2">
                        <a:lumMod val="75000"/>
                      </a:schemeClr>
                    </a:solidFill>
                  </a:tcPr>
                </a:tc>
                <a:tc>
                  <a:txBody>
                    <a:bodyPr/>
                    <a:lstStyle/>
                    <a:p>
                      <a:r>
                        <a:rPr lang="en-GB" sz="1000" b="0" i="0" u="none" strike="noStrike" cap="none" dirty="0">
                          <a:solidFill>
                            <a:schemeClr val="tx1"/>
                          </a:solidFill>
                          <a:effectLst/>
                          <a:latin typeface="+mn-lt"/>
                          <a:ea typeface="+mn-ea"/>
                          <a:cs typeface="+mn-cs"/>
                          <a:sym typeface="Arial"/>
                        </a:rPr>
                        <a:t>A fall in interest rates in theory makes some capital investment projects profitable “at the margin” but interest rates are not the only factor affecting the willingness and ability of businesses to go ahead with planned investment projects</a:t>
                      </a:r>
                    </a:p>
                  </a:txBody>
                  <a:tcPr marL="91450" marR="91450" marT="45725" marB="45725">
                    <a:solidFill>
                      <a:schemeClr val="accent1">
                        <a:lumMod val="40000"/>
                        <a:lumOff val="60000"/>
                      </a:schemeClr>
                    </a:solidFill>
                  </a:tcPr>
                </a:tc>
                <a:extLst>
                  <a:ext uri="{0D108BD9-81ED-4DB2-BD59-A6C34878D82A}">
                    <a16:rowId xmlns:a16="http://schemas.microsoft.com/office/drawing/2014/main" val="10003"/>
                  </a:ext>
                </a:extLst>
              </a:tr>
              <a:tr h="528661">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t>REDUCED</a:t>
                      </a:r>
                      <a:r>
                        <a:rPr lang="en-GB" sz="1000" b="1" baseline="0" dirty="0"/>
                        <a:t> BUSINESS CONFIDENCE</a:t>
                      </a:r>
                      <a:endParaRPr lang="en-GB" sz="1000" b="1" dirty="0"/>
                    </a:p>
                  </a:txBody>
                  <a:tcPr marL="91450" marR="91450" marT="45725" marB="45725">
                    <a:solidFill>
                      <a:schemeClr val="tx2">
                        <a:lumMod val="75000"/>
                      </a:schemeClr>
                    </a:solidFill>
                  </a:tcPr>
                </a:tc>
                <a:tc>
                  <a:txBody>
                    <a:bodyPr/>
                    <a:lstStyle/>
                    <a:p>
                      <a:r>
                        <a:rPr lang="en-GB" sz="1000" b="0" i="0" u="none" strike="noStrike" cap="none" dirty="0">
                          <a:solidFill>
                            <a:schemeClr val="tx1"/>
                          </a:solidFill>
                          <a:effectLst/>
                          <a:latin typeface="+mn-lt"/>
                          <a:ea typeface="+mn-ea"/>
                          <a:cs typeface="+mn-cs"/>
                          <a:sym typeface="Arial"/>
                        </a:rPr>
                        <a:t>Changes in business confidence (animal spirits) can have a powerful effect on planned investment – for example, a deterioration of sentiment causes an inward shift in the investment demand curve</a:t>
                      </a:r>
                    </a:p>
                  </a:txBody>
                  <a:tcPr marL="91450" marR="91450" marT="45725" marB="45725">
                    <a:solidFill>
                      <a:schemeClr val="bg1"/>
                    </a:solidFill>
                  </a:tcPr>
                </a:tc>
                <a:extLst>
                  <a:ext uri="{0D108BD9-81ED-4DB2-BD59-A6C34878D82A}">
                    <a16:rowId xmlns:a16="http://schemas.microsoft.com/office/drawing/2014/main" val="10004"/>
                  </a:ext>
                </a:extLst>
              </a:tr>
            </a:tbl>
          </a:graphicData>
        </a:graphic>
      </p:graphicFrame>
      <p:pic>
        <p:nvPicPr>
          <p:cNvPr id="2" name="Picture 1"/>
          <p:cNvPicPr>
            <a:picLocks noChangeAspect="1"/>
          </p:cNvPicPr>
          <p:nvPr/>
        </p:nvPicPr>
        <p:blipFill>
          <a:blip r:embed="rId2"/>
          <a:stretch>
            <a:fillRect/>
          </a:stretch>
        </p:blipFill>
        <p:spPr>
          <a:xfrm>
            <a:off x="7283668" y="2258530"/>
            <a:ext cx="4487918" cy="2166325"/>
          </a:xfrm>
          <a:prstGeom prst="rect">
            <a:avLst/>
          </a:prstGeom>
        </p:spPr>
      </p:pic>
      <p:graphicFrame>
        <p:nvGraphicFramePr>
          <p:cNvPr id="9" name="Table 8"/>
          <p:cNvGraphicFramePr>
            <a:graphicFrameLocks noGrp="1"/>
          </p:cNvGraphicFramePr>
          <p:nvPr/>
        </p:nvGraphicFramePr>
        <p:xfrm>
          <a:off x="73573" y="2027303"/>
          <a:ext cx="6463862" cy="3535700"/>
        </p:xfrm>
        <a:graphic>
          <a:graphicData uri="http://schemas.openxmlformats.org/drawingml/2006/table">
            <a:tbl>
              <a:tblPr firstRow="1" bandRow="1">
                <a:noFill/>
              </a:tblPr>
              <a:tblGrid>
                <a:gridCol w="6463862">
                  <a:extLst>
                    <a:ext uri="{9D8B030D-6E8A-4147-A177-3AD203B41FA5}">
                      <a16:colId xmlns:a16="http://schemas.microsoft.com/office/drawing/2014/main" val="20000"/>
                    </a:ext>
                  </a:extLst>
                </a:gridCol>
              </a:tblGrid>
              <a:tr h="218400">
                <a:tc>
                  <a:txBody>
                    <a:bodyPr/>
                    <a:lstStyle/>
                    <a:p>
                      <a:pPr marL="0" marR="0" lvl="0" indent="0" algn="ctr" rtl="0">
                        <a:spcBef>
                          <a:spcPts val="0"/>
                        </a:spcBef>
                        <a:spcAft>
                          <a:spcPts val="0"/>
                        </a:spcAft>
                        <a:buNone/>
                      </a:pPr>
                      <a:r>
                        <a:rPr lang="en-GB" sz="1000" b="1" i="0" dirty="0">
                          <a:solidFill>
                            <a:schemeClr val="dk1"/>
                          </a:solidFill>
                          <a:latin typeface="Calibri" panose="020F0502020204030204" pitchFamily="34" charset="0"/>
                          <a:ea typeface="Calibri"/>
                          <a:cs typeface="Calibri" panose="020F0502020204030204" pitchFamily="34" charset="0"/>
                          <a:sym typeface="Calibri"/>
                        </a:rPr>
                        <a:t>MONEY</a:t>
                      </a: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 MULTIPLIER</a:t>
                      </a:r>
                      <a:endParaRPr sz="1000" b="1"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18400">
                <a:tc>
                  <a:txBody>
                    <a:bodyPr/>
                    <a:lstStyle/>
                    <a:p>
                      <a:r>
                        <a:rPr lang="en-GB" sz="1000" b="0" i="0" u="none" strike="noStrike" cap="none" dirty="0">
                          <a:solidFill>
                            <a:schemeClr val="tx1"/>
                          </a:solidFill>
                          <a:effectLst/>
                          <a:latin typeface="+mn-lt"/>
                          <a:ea typeface="+mn-ea"/>
                          <a:cs typeface="+mn-cs"/>
                          <a:sym typeface="Arial"/>
                        </a:rPr>
                        <a:t>Refers to how an initial deposit can lead to a bigger final increase in the total money supply.</a:t>
                      </a:r>
                    </a:p>
                    <a:p>
                      <a:endParaRPr lang="en-GB" sz="1000" b="0" i="0" u="none" strike="noStrike" cap="none" dirty="0">
                        <a:solidFill>
                          <a:schemeClr val="tx1"/>
                        </a:solidFill>
                        <a:effectLst/>
                        <a:latin typeface="+mn-lt"/>
                        <a:ea typeface="+mn-ea"/>
                        <a:cs typeface="+mn-cs"/>
                        <a:sym typeface="Arial"/>
                      </a:endParaRPr>
                    </a:p>
                    <a:p>
                      <a:r>
                        <a:rPr lang="en-GB" sz="1000" b="0" i="0" u="none" strike="noStrike" cap="none" dirty="0">
                          <a:solidFill>
                            <a:schemeClr val="tx1"/>
                          </a:solidFill>
                          <a:effectLst/>
                          <a:latin typeface="+mn-lt"/>
                          <a:ea typeface="+mn-ea"/>
                          <a:cs typeface="+mn-cs"/>
                          <a:sym typeface="Arial"/>
                        </a:rPr>
                        <a:t>For example, if the commercial banks gain deposits of £1 million and this leads to a final money supply of £10 million. The money multiplier is 10.</a:t>
                      </a:r>
                    </a:p>
                    <a:p>
                      <a:endParaRPr lang="en-GB" sz="1000" b="0" i="0" u="none" strike="noStrike" cap="none" dirty="0">
                        <a:solidFill>
                          <a:schemeClr val="tx1"/>
                        </a:solidFill>
                        <a:effectLst/>
                        <a:latin typeface="+mn-lt"/>
                        <a:ea typeface="+mn-ea"/>
                        <a:cs typeface="+mn-cs"/>
                        <a:sym typeface="Arial"/>
                      </a:endParaRPr>
                    </a:p>
                    <a:p>
                      <a:r>
                        <a:rPr lang="en-GB" sz="1000" b="0" i="0" u="none" strike="noStrike" cap="none" dirty="0">
                          <a:solidFill>
                            <a:schemeClr val="tx1"/>
                          </a:solidFill>
                          <a:effectLst/>
                          <a:latin typeface="+mn-lt"/>
                          <a:ea typeface="+mn-ea"/>
                          <a:cs typeface="+mn-cs"/>
                          <a:sym typeface="Arial"/>
                        </a:rPr>
                        <a:t>The money multiplier is a key element of the fractional banking system.</a:t>
                      </a:r>
                    </a:p>
                    <a:p>
                      <a:r>
                        <a:rPr lang="en-GB" sz="1000" b="0" i="0" u="none" strike="noStrike" cap="none" dirty="0">
                          <a:solidFill>
                            <a:schemeClr val="tx1"/>
                          </a:solidFill>
                          <a:effectLst/>
                          <a:latin typeface="+mn-lt"/>
                          <a:ea typeface="+mn-ea"/>
                          <a:cs typeface="+mn-cs"/>
                          <a:sym typeface="Arial"/>
                        </a:rPr>
                        <a:t>There is an initial increase in bank deposits (monetary base)</a:t>
                      </a:r>
                    </a:p>
                    <a:p>
                      <a:r>
                        <a:rPr lang="en-GB" sz="1000" b="0" i="0" u="none" strike="noStrike" cap="none" dirty="0">
                          <a:solidFill>
                            <a:schemeClr val="tx1"/>
                          </a:solidFill>
                          <a:effectLst/>
                          <a:latin typeface="+mn-lt"/>
                          <a:ea typeface="+mn-ea"/>
                          <a:cs typeface="+mn-cs"/>
                          <a:sym typeface="Arial"/>
                        </a:rPr>
                        <a:t>The bank holds a fraction of this deposit in reserves and then lends out the rest.</a:t>
                      </a:r>
                    </a:p>
                    <a:p>
                      <a:r>
                        <a:rPr lang="en-GB" sz="1000" b="0" i="0" u="none" strike="noStrike" cap="none" dirty="0">
                          <a:solidFill>
                            <a:schemeClr val="tx1"/>
                          </a:solidFill>
                          <a:effectLst/>
                          <a:latin typeface="+mn-lt"/>
                          <a:ea typeface="+mn-ea"/>
                          <a:cs typeface="+mn-cs"/>
                          <a:sym typeface="Arial"/>
                        </a:rPr>
                        <a:t>This bank loan will, in turn, be re-deposited in banks allowing a further increase in bank lending and a further increase in the money supply.</a:t>
                      </a:r>
                    </a:p>
                    <a:p>
                      <a:endParaRPr lang="en-GB" sz="1000" b="0" i="0" u="none" strike="noStrike" cap="none" dirty="0">
                        <a:solidFill>
                          <a:schemeClr val="tx1"/>
                        </a:solidFill>
                        <a:effectLst/>
                        <a:latin typeface="+mn-lt"/>
                        <a:ea typeface="+mn-ea"/>
                        <a:cs typeface="+mn-cs"/>
                        <a:sym typeface="Arial"/>
                      </a:endParaRPr>
                    </a:p>
                    <a:p>
                      <a:r>
                        <a:rPr lang="en-GB" sz="1000" b="1" i="0" u="none" strike="noStrike" cap="none" dirty="0">
                          <a:solidFill>
                            <a:schemeClr val="tx1"/>
                          </a:solidFill>
                          <a:effectLst/>
                          <a:latin typeface="+mn-lt"/>
                          <a:ea typeface="+mn-ea"/>
                          <a:cs typeface="+mn-cs"/>
                          <a:sym typeface="Arial"/>
                        </a:rPr>
                        <a:t>The Reserve Ratio</a:t>
                      </a:r>
                    </a:p>
                    <a:p>
                      <a:endParaRPr lang="en-GB" sz="1000" b="0" i="0" u="none" strike="noStrike" cap="none" dirty="0">
                        <a:solidFill>
                          <a:schemeClr val="tx1"/>
                        </a:solidFill>
                        <a:effectLst/>
                        <a:latin typeface="+mn-lt"/>
                        <a:ea typeface="+mn-ea"/>
                        <a:cs typeface="+mn-cs"/>
                        <a:sym typeface="Arial"/>
                      </a:endParaRPr>
                    </a:p>
                    <a:p>
                      <a:r>
                        <a:rPr lang="en-GB" sz="1000" b="0" i="0" u="none" strike="noStrike" cap="none" dirty="0">
                          <a:solidFill>
                            <a:schemeClr val="tx1"/>
                          </a:solidFill>
                          <a:effectLst/>
                          <a:latin typeface="+mn-lt"/>
                          <a:ea typeface="+mn-ea"/>
                          <a:cs typeface="+mn-cs"/>
                          <a:sym typeface="Arial"/>
                        </a:rPr>
                        <a:t>The reserve ratio is the % of deposits that banks keep in liquid reserves.</a:t>
                      </a:r>
                    </a:p>
                    <a:p>
                      <a:r>
                        <a:rPr lang="en-GB" sz="1000" b="0" i="0" u="none" strike="noStrike" cap="none" dirty="0">
                          <a:solidFill>
                            <a:schemeClr val="tx1"/>
                          </a:solidFill>
                          <a:effectLst/>
                          <a:latin typeface="+mn-lt"/>
                          <a:ea typeface="+mn-ea"/>
                          <a:cs typeface="+mn-cs"/>
                          <a:sym typeface="Arial"/>
                        </a:rPr>
                        <a:t>For example 10% or 20%</a:t>
                      </a:r>
                    </a:p>
                    <a:p>
                      <a:endParaRPr lang="en-GB" sz="1000" b="0" i="0" u="none" strike="noStrike" cap="none" dirty="0">
                        <a:solidFill>
                          <a:schemeClr val="tx1"/>
                        </a:solidFill>
                        <a:effectLst/>
                        <a:latin typeface="+mn-lt"/>
                        <a:ea typeface="+mn-ea"/>
                        <a:cs typeface="+mn-cs"/>
                        <a:sym typeface="Arial"/>
                      </a:endParaRPr>
                    </a:p>
                    <a:p>
                      <a:r>
                        <a:rPr lang="en-GB" sz="1000" b="1" i="0" u="none" strike="noStrike" cap="none" dirty="0">
                          <a:solidFill>
                            <a:schemeClr val="tx1"/>
                          </a:solidFill>
                          <a:effectLst/>
                          <a:latin typeface="+mn-lt"/>
                          <a:ea typeface="+mn-ea"/>
                          <a:cs typeface="+mn-cs"/>
                          <a:sym typeface="Arial"/>
                        </a:rPr>
                        <a:t>Formula for money multiplier</a:t>
                      </a:r>
                    </a:p>
                    <a:p>
                      <a:endParaRPr lang="en-GB" sz="1000" b="1" i="0" u="none" strike="noStrike" cap="none" dirty="0">
                        <a:solidFill>
                          <a:schemeClr val="tx1"/>
                        </a:solidFill>
                        <a:effectLst/>
                        <a:latin typeface="+mn-lt"/>
                        <a:ea typeface="+mn-ea"/>
                        <a:cs typeface="+mn-cs"/>
                        <a:sym typeface="Arial"/>
                      </a:endParaRPr>
                    </a:p>
                    <a:p>
                      <a:r>
                        <a:rPr lang="en-GB" sz="1000" b="0" i="0" u="none" strike="noStrike" cap="none" dirty="0">
                          <a:solidFill>
                            <a:schemeClr val="tx1"/>
                          </a:solidFill>
                          <a:effectLst/>
                          <a:latin typeface="+mn-lt"/>
                          <a:ea typeface="+mn-ea"/>
                          <a:cs typeface="+mn-cs"/>
                          <a:sym typeface="Arial"/>
                        </a:rPr>
                        <a:t>In theory, we can predict the size of the money multiplier by knowing the reserve ratio.</a:t>
                      </a:r>
                    </a:p>
                    <a:p>
                      <a:r>
                        <a:rPr lang="en-GB" sz="1000" b="0" i="0" u="none" strike="noStrike" cap="none" dirty="0">
                          <a:solidFill>
                            <a:schemeClr val="tx1"/>
                          </a:solidFill>
                          <a:effectLst/>
                          <a:latin typeface="+mn-lt"/>
                          <a:ea typeface="+mn-ea"/>
                          <a:cs typeface="+mn-cs"/>
                          <a:sym typeface="Arial"/>
                        </a:rPr>
                        <a:t>If you had a reserve ratio of 5%. You would expect a money multiplier of 1/0.05 = 20</a:t>
                      </a:r>
                    </a:p>
                    <a:p>
                      <a:r>
                        <a:rPr lang="en-GB" sz="1000" b="0" i="0" u="none" strike="noStrike" cap="none" dirty="0">
                          <a:solidFill>
                            <a:schemeClr val="tx1"/>
                          </a:solidFill>
                          <a:effectLst/>
                          <a:latin typeface="+mn-lt"/>
                          <a:ea typeface="+mn-ea"/>
                          <a:cs typeface="+mn-cs"/>
                          <a:sym typeface="Arial"/>
                        </a:rPr>
                        <a:t>This is because if you have deposits of £1 million and a reserve ratio of 5%. You can effectively lend out £20 million.</a:t>
                      </a:r>
                    </a:p>
                  </a:txBody>
                  <a:tcPr marL="91450" marR="91450" marT="45725" marB="45725">
                    <a:solidFill>
                      <a:schemeClr val="accent1">
                        <a:lumMod val="40000"/>
                        <a:lumOff val="60000"/>
                      </a:schemeClr>
                    </a:solidFill>
                  </a:tcPr>
                </a:tc>
                <a:extLst>
                  <a:ext uri="{0D108BD9-81ED-4DB2-BD59-A6C34878D82A}">
                    <a16:rowId xmlns:a16="http://schemas.microsoft.com/office/drawing/2014/main" val="10001"/>
                  </a:ext>
                </a:extLst>
              </a:tr>
            </a:tbl>
          </a:graphicData>
        </a:graphic>
      </p:graphicFrame>
      <p:pic>
        <p:nvPicPr>
          <p:cNvPr id="3" name="Picture 2"/>
          <p:cNvPicPr>
            <a:picLocks noChangeAspect="1"/>
          </p:cNvPicPr>
          <p:nvPr/>
        </p:nvPicPr>
        <p:blipFill>
          <a:blip r:embed="rId3"/>
          <a:stretch>
            <a:fillRect/>
          </a:stretch>
        </p:blipFill>
        <p:spPr>
          <a:xfrm>
            <a:off x="4256689" y="4228358"/>
            <a:ext cx="2218669" cy="392993"/>
          </a:xfrm>
          <a:prstGeom prst="rect">
            <a:avLst/>
          </a:prstGeom>
        </p:spPr>
      </p:pic>
    </p:spTree>
    <p:extLst>
      <p:ext uri="{BB962C8B-B14F-4D97-AF65-F5344CB8AC3E}">
        <p14:creationId xmlns:p14="http://schemas.microsoft.com/office/powerpoint/2010/main" val="22008602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228384481"/>
              </p:ext>
            </p:extLst>
          </p:nvPr>
        </p:nvGraphicFramePr>
        <p:xfrm>
          <a:off x="73572" y="84083"/>
          <a:ext cx="9250532" cy="6492978"/>
        </p:xfrm>
        <a:graphic>
          <a:graphicData uri="http://schemas.openxmlformats.org/drawingml/2006/table">
            <a:tbl>
              <a:tblPr firstRow="1" bandRow="1">
                <a:noFill/>
              </a:tblPr>
              <a:tblGrid>
                <a:gridCol w="1062877">
                  <a:extLst>
                    <a:ext uri="{9D8B030D-6E8A-4147-A177-3AD203B41FA5}">
                      <a16:colId xmlns:a16="http://schemas.microsoft.com/office/drawing/2014/main" val="20000"/>
                    </a:ext>
                  </a:extLst>
                </a:gridCol>
                <a:gridCol w="8187655">
                  <a:extLst>
                    <a:ext uri="{9D8B030D-6E8A-4147-A177-3AD203B41FA5}">
                      <a16:colId xmlns:a16="http://schemas.microsoft.com/office/drawing/2014/main" val="20001"/>
                    </a:ext>
                  </a:extLst>
                </a:gridCol>
              </a:tblGrid>
              <a:tr h="248530">
                <a:tc gridSpan="2">
                  <a:txBody>
                    <a:bodyPr/>
                    <a:lstStyle/>
                    <a:p>
                      <a:pPr marL="0" marR="0" lvl="0" indent="0" algn="ctr" rtl="0">
                        <a:spcBef>
                          <a:spcPts val="0"/>
                        </a:spcBef>
                        <a:spcAft>
                          <a:spcPts val="0"/>
                        </a:spcAft>
                        <a:buNone/>
                      </a:pPr>
                      <a:r>
                        <a:rPr lang="en-GB" sz="1000" b="1" i="0" dirty="0">
                          <a:solidFill>
                            <a:schemeClr val="dk1"/>
                          </a:solidFill>
                          <a:latin typeface="Calibri" panose="020F0502020204030204" pitchFamily="34" charset="0"/>
                          <a:ea typeface="Calibri"/>
                          <a:cs typeface="Calibri" panose="020F0502020204030204" pitchFamily="34" charset="0"/>
                          <a:sym typeface="Calibri"/>
                        </a:rPr>
                        <a:t>QUANTITY</a:t>
                      </a: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 THEORY OF MONEY </a:t>
                      </a:r>
                      <a:endParaRPr sz="1000" b="1"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48530">
                <a:tc gridSpan="2">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Shows the relationship between the money supply,</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the general level of prices &amp; the level of output in an economy.  </a:t>
                      </a:r>
                      <a:r>
                        <a:rPr lang="en-GB" sz="1000" b="0" i="0" dirty="0">
                          <a:solidFill>
                            <a:schemeClr val="dk1"/>
                          </a:solidFill>
                          <a:latin typeface="Calibri" panose="020F0502020204030204" pitchFamily="34" charset="0"/>
                          <a:ea typeface="Calibri"/>
                          <a:cs typeface="Calibri" panose="020F0502020204030204" pitchFamily="34" charset="0"/>
                          <a:sym typeface="Calibri"/>
                        </a:rPr>
                        <a:t>It is  based on the equation of exchange,</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that increases in the money supply, M, will lead to increases in the price level, P.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1"/>
                  </a:ext>
                </a:extLst>
              </a:tr>
              <a:tr h="1491128">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EQUATION OF EXCHANGE (The</a:t>
                      </a:r>
                      <a:r>
                        <a:rPr lang="en-GB" sz="1000" b="1" baseline="0" dirty="0">
                          <a:solidFill>
                            <a:schemeClr val="bg1"/>
                          </a:solidFill>
                          <a:latin typeface="Calibri" panose="020F0502020204030204" pitchFamily="34" charset="0"/>
                          <a:cs typeface="Calibri" panose="020F0502020204030204" pitchFamily="34" charset="0"/>
                        </a:rPr>
                        <a:t> Fisher Equation)</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Distinguishes</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between the real &amp; the money side of the economy.     </a:t>
                      </a: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MV ≡ PT </a:t>
                      </a:r>
                    </a:p>
                    <a:p>
                      <a:pPr marL="0" marR="0" lvl="0" indent="0" algn="l" rtl="0">
                        <a:spcBef>
                          <a:spcPts val="0"/>
                        </a:spcBef>
                        <a:spcAft>
                          <a:spcPts val="0"/>
                        </a:spcAft>
                        <a:buClr>
                          <a:schemeClr val="dk1"/>
                        </a:buClr>
                        <a:buSzPts val="1000"/>
                        <a:buFont typeface="Arial" panose="020B0604020202020204" pitchFamily="34" charset="0"/>
                        <a:buNone/>
                      </a:pP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M</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is the total amount of money in the economy (the money supply).</a:t>
                      </a:r>
                    </a:p>
                    <a:p>
                      <a:pPr marL="0" marR="0" lvl="0" indent="0" algn="l" rtl="0">
                        <a:spcBef>
                          <a:spcPts val="0"/>
                        </a:spcBef>
                        <a:spcAft>
                          <a:spcPts val="0"/>
                        </a:spcAft>
                        <a:buClr>
                          <a:schemeClr val="dk1"/>
                        </a:buClr>
                        <a:buSzPts val="1000"/>
                        <a:buFont typeface="Arial" panose="020B0604020202020204" pitchFamily="34" charset="0"/>
                        <a:buNone/>
                      </a:pP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V</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is the velocity of circulation of money. </a:t>
                      </a:r>
                    </a:p>
                    <a:p>
                      <a:pPr marL="0" marR="0" lvl="0" indent="0" algn="l" rtl="0">
                        <a:spcBef>
                          <a:spcPts val="0"/>
                        </a:spcBef>
                        <a:spcAft>
                          <a:spcPts val="0"/>
                        </a:spcAft>
                        <a:buClr>
                          <a:schemeClr val="dk1"/>
                        </a:buClr>
                        <a:buSzPts val="1000"/>
                        <a:buFont typeface="Arial" panose="020B0604020202020204" pitchFamily="34" charset="0"/>
                        <a:buNone/>
                      </a:pP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P</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is the average price of each transaction made in the economy.  </a:t>
                      </a:r>
                    </a:p>
                    <a:p>
                      <a:pPr marL="0" marR="0" lvl="0" indent="0" algn="l" rtl="0">
                        <a:spcBef>
                          <a:spcPts val="0"/>
                        </a:spcBef>
                        <a:spcAft>
                          <a:spcPts val="0"/>
                        </a:spcAft>
                        <a:buClr>
                          <a:schemeClr val="dk1"/>
                        </a:buClr>
                        <a:buSzPts val="1000"/>
                        <a:buFont typeface="Arial" panose="020B0604020202020204" pitchFamily="34" charset="0"/>
                        <a:buNone/>
                      </a:pP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T </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is the total number of transactions made over a period.  </a:t>
                      </a:r>
                    </a:p>
                    <a:p>
                      <a:endParaRPr lang="en-GB" sz="1000" b="0" i="0" u="none" strike="noStrike" cap="none" dirty="0">
                        <a:solidFill>
                          <a:schemeClr val="tx1"/>
                        </a:solidFill>
                        <a:effectLst/>
                        <a:latin typeface="+mn-lt"/>
                        <a:ea typeface="+mn-ea"/>
                        <a:cs typeface="+mn-cs"/>
                        <a:sym typeface="Arial"/>
                      </a:endParaRPr>
                    </a:p>
                    <a:p>
                      <a:r>
                        <a:rPr lang="en-GB" sz="1000" b="0" i="0" u="none" strike="noStrike" cap="none" dirty="0">
                          <a:solidFill>
                            <a:schemeClr val="tx1"/>
                          </a:solidFill>
                          <a:effectLst/>
                          <a:latin typeface="+mn-lt"/>
                          <a:ea typeface="+mn-ea"/>
                          <a:cs typeface="+mn-cs"/>
                          <a:sym typeface="Arial"/>
                        </a:rPr>
                        <a:t>T is difficult to measure so it is often substituted for Y = National Income</a:t>
                      </a:r>
                    </a:p>
                    <a:p>
                      <a:r>
                        <a:rPr lang="en-GB" sz="1000" b="0" i="0" u="none" strike="noStrike" cap="none" dirty="0">
                          <a:solidFill>
                            <a:schemeClr val="tx1"/>
                          </a:solidFill>
                          <a:effectLst/>
                          <a:latin typeface="+mn-lt"/>
                          <a:ea typeface="+mn-ea"/>
                          <a:cs typeface="+mn-cs"/>
                          <a:sym typeface="Arial"/>
                        </a:rPr>
                        <a:t>MV = PY where Y = national output</a:t>
                      </a:r>
                    </a:p>
                    <a:p>
                      <a:r>
                        <a:rPr lang="en-GB" sz="1000" b="0" i="0" u="none" strike="noStrike" cap="none" dirty="0">
                          <a:solidFill>
                            <a:schemeClr val="tx1"/>
                          </a:solidFill>
                          <a:effectLst/>
                          <a:latin typeface="+mn-lt"/>
                          <a:ea typeface="+mn-ea"/>
                          <a:cs typeface="+mn-cs"/>
                          <a:sym typeface="Arial"/>
                        </a:rPr>
                        <a:t>The above equation must hold the value of expenditure on goods and services must equal the value of output.</a:t>
                      </a:r>
                    </a:p>
                  </a:txBody>
                  <a:tcPr marL="91450" marR="91450" marT="45725" marB="45725">
                    <a:solidFill>
                      <a:schemeClr val="accent1">
                        <a:lumMod val="20000"/>
                        <a:lumOff val="80000"/>
                      </a:schemeClr>
                    </a:solidFill>
                  </a:tcPr>
                </a:tc>
                <a:extLst>
                  <a:ext uri="{0D108BD9-81ED-4DB2-BD59-A6C34878D82A}">
                    <a16:rowId xmlns:a16="http://schemas.microsoft.com/office/drawing/2014/main" val="10002"/>
                  </a:ext>
                </a:extLst>
              </a:tr>
              <a:tr h="403855">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EXAMPLE</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If </a:t>
                      </a:r>
                      <a:r>
                        <a:rPr lang="en-GB" sz="1000" b="1" i="0" dirty="0">
                          <a:solidFill>
                            <a:schemeClr val="dk1"/>
                          </a:solidFill>
                          <a:latin typeface="Calibri" panose="020F0502020204030204" pitchFamily="34" charset="0"/>
                          <a:ea typeface="Calibri"/>
                          <a:cs typeface="Calibri" panose="020F0502020204030204" pitchFamily="34" charset="0"/>
                          <a:sym typeface="Calibri"/>
                        </a:rPr>
                        <a:t>M</a:t>
                      </a:r>
                      <a:r>
                        <a:rPr lang="en-GB" sz="1000" b="0" i="0" dirty="0">
                          <a:solidFill>
                            <a:schemeClr val="dk1"/>
                          </a:solidFill>
                          <a:latin typeface="Calibri" panose="020F0502020204030204" pitchFamily="34" charset="0"/>
                          <a:ea typeface="Calibri"/>
                          <a:cs typeface="Calibri" panose="020F0502020204030204" pitchFamily="34" charset="0"/>
                          <a:sym typeface="Calibri"/>
                        </a:rPr>
                        <a:t> = £100 where it has changed hands 4 times (</a:t>
                      </a:r>
                      <a:r>
                        <a:rPr lang="en-GB" sz="1000" b="1" i="0" dirty="0">
                          <a:solidFill>
                            <a:schemeClr val="dk1"/>
                          </a:solidFill>
                          <a:latin typeface="Calibri" panose="020F0502020204030204" pitchFamily="34" charset="0"/>
                          <a:ea typeface="Calibri"/>
                          <a:cs typeface="Calibri" panose="020F0502020204030204" pitchFamily="34" charset="0"/>
                          <a:sym typeface="Calibri"/>
                        </a:rPr>
                        <a:t>V</a:t>
                      </a:r>
                      <a:r>
                        <a:rPr lang="en-GB" sz="1000" b="0" i="0" dirty="0">
                          <a:solidFill>
                            <a:schemeClr val="dk1"/>
                          </a:solidFill>
                          <a:latin typeface="Calibri" panose="020F0502020204030204" pitchFamily="34" charset="0"/>
                          <a:ea typeface="Calibri"/>
                          <a:cs typeface="Calibri" panose="020F0502020204030204" pitchFamily="34" charset="0"/>
                          <a:sym typeface="Calibri"/>
                        </a:rPr>
                        <a:t>) over</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a period of time.  Thus M X V = £400.  If P (avg. price) is £2 there will have been 200 separate transactions (T) over the period.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3"/>
                  </a:ext>
                </a:extLst>
              </a:tr>
              <a:tr h="559179">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WHY</a:t>
                      </a:r>
                      <a:r>
                        <a:rPr lang="en-GB" sz="1000" b="1" baseline="0" dirty="0">
                          <a:solidFill>
                            <a:schemeClr val="bg1"/>
                          </a:solidFill>
                          <a:latin typeface="Calibri" panose="020F0502020204030204" pitchFamily="34" charset="0"/>
                          <a:cs typeface="Calibri" panose="020F0502020204030204" pitchFamily="34" charset="0"/>
                        </a:rPr>
                        <a:t> MONEY SUPPLY LEADS TO INFALTION</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r>
                        <a:rPr lang="en-GB" sz="1000" b="0" i="0" u="none" strike="noStrike" cap="none" dirty="0">
                          <a:solidFill>
                            <a:schemeClr val="tx1"/>
                          </a:solidFill>
                          <a:effectLst/>
                          <a:latin typeface="+mn-lt"/>
                          <a:ea typeface="+mn-ea"/>
                          <a:cs typeface="+mn-cs"/>
                          <a:sym typeface="Arial"/>
                        </a:rPr>
                        <a:t>According</a:t>
                      </a:r>
                      <a:r>
                        <a:rPr lang="en-GB" sz="1000" b="0" i="0" u="none" strike="noStrike" cap="none" baseline="0" dirty="0">
                          <a:solidFill>
                            <a:schemeClr val="tx1"/>
                          </a:solidFill>
                          <a:effectLst/>
                          <a:latin typeface="+mn-lt"/>
                          <a:ea typeface="+mn-ea"/>
                          <a:cs typeface="+mn-cs"/>
                          <a:sym typeface="Arial"/>
                        </a:rPr>
                        <a:t> to monetarists, in the short term, V is fixed.  Due to V being determined by institutional factors such as regularity of pay days.  They also believe that Y is fixed in the short run (remember the vertical, inelastic LRAS curve).  Consequently, increasing the money supply will lead to inflation.  </a:t>
                      </a:r>
                    </a:p>
                  </a:txBody>
                  <a:tcPr marL="91450" marR="91450" marT="45725" marB="45725">
                    <a:solidFill>
                      <a:schemeClr val="accent1">
                        <a:lumMod val="20000"/>
                        <a:lumOff val="80000"/>
                      </a:schemeClr>
                    </a:solidFill>
                  </a:tcPr>
                </a:tc>
                <a:extLst>
                  <a:ext uri="{0D108BD9-81ED-4DB2-BD59-A6C34878D82A}">
                    <a16:rowId xmlns:a16="http://schemas.microsoft.com/office/drawing/2014/main" val="10004"/>
                  </a:ext>
                </a:extLst>
              </a:tr>
              <a:tr h="695292">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OTHER POINTS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r>
                        <a:rPr lang="en-GB" sz="1000" b="0" i="0" u="none" strike="noStrike" cap="none" dirty="0">
                          <a:solidFill>
                            <a:schemeClr val="tx1"/>
                          </a:solidFill>
                          <a:effectLst/>
                          <a:latin typeface="+mn-lt"/>
                          <a:ea typeface="+mn-ea"/>
                          <a:cs typeface="+mn-cs"/>
                          <a:sym typeface="Arial"/>
                        </a:rPr>
                        <a:t>Milton Friedman predicted an increase in the money supply would take about 9-12 months to lead to higher output.  Friedman placed great emphasis on the role of price expectations. If there are expectations of higher inflation, it becomes self-fulfilling – workers demand higher wages to meet rising living costs. Firms put up prices to meet rising costs. Strict monetarist policies would help reduce expectations.</a:t>
                      </a:r>
                    </a:p>
                    <a:p>
                      <a:r>
                        <a:rPr lang="en-GB" sz="1000" b="0" i="0" u="none" strike="noStrike" cap="none" dirty="0">
                          <a:solidFill>
                            <a:schemeClr val="tx1"/>
                          </a:solidFill>
                          <a:effectLst/>
                          <a:latin typeface="+mn-lt"/>
                          <a:ea typeface="+mn-ea"/>
                          <a:cs typeface="+mn-cs"/>
                          <a:sym typeface="Arial"/>
                        </a:rPr>
                        <a:t>After another year output will return to its initial equilibrium causing prices to rise to accommodate the rise in money supply</a:t>
                      </a:r>
                    </a:p>
                  </a:txBody>
                  <a:tcPr marL="91450" marR="91450" marT="45725" marB="45725">
                    <a:solidFill>
                      <a:schemeClr val="bg1"/>
                    </a:solidFill>
                  </a:tcPr>
                </a:tc>
                <a:extLst>
                  <a:ext uri="{0D108BD9-81ED-4DB2-BD59-A6C34878D82A}">
                    <a16:rowId xmlns:a16="http://schemas.microsoft.com/office/drawing/2014/main" val="10005"/>
                  </a:ext>
                </a:extLst>
              </a:tr>
              <a:tr h="703618">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FRIEDMAN’S K-PERCENT RULE</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r>
                        <a:rPr lang="en-GB" sz="1000" b="0" i="0" u="none" strike="noStrike" cap="none" dirty="0">
                          <a:solidFill>
                            <a:schemeClr val="tx1"/>
                          </a:solidFill>
                          <a:effectLst/>
                          <a:latin typeface="+mn-lt"/>
                          <a:ea typeface="+mn-ea"/>
                          <a:cs typeface="+mn-cs"/>
                          <a:sym typeface="Arial"/>
                        </a:rPr>
                        <a:t>Milton Friedman argued that the money supply should rise by a fixed k-percent each year. This rate of increase should depend on institutional factors and be determined independently of policymakers. Friedman believed this rule would avoid the extremes of deflation (Falling money supply, e.g. Great Depression) and inflation due to rising money supply. It would give business strong expectations of what would happen to money supply and inflation.  </a:t>
                      </a:r>
                    </a:p>
                  </a:txBody>
                  <a:tcPr marL="91450" marR="91450" marT="45725" marB="45725">
                    <a:solidFill>
                      <a:schemeClr val="accent1">
                        <a:lumMod val="20000"/>
                        <a:lumOff val="80000"/>
                      </a:schemeClr>
                    </a:solidFill>
                  </a:tcPr>
                </a:tc>
                <a:extLst>
                  <a:ext uri="{0D108BD9-81ED-4DB2-BD59-A6C34878D82A}">
                    <a16:rowId xmlns:a16="http://schemas.microsoft.com/office/drawing/2014/main" val="10006"/>
                  </a:ext>
                </a:extLst>
              </a:tr>
              <a:tr h="1593118">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DIAGRAM ANALYSIS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r>
                        <a:rPr lang="en-GB" sz="1000" b="0" i="0" u="none" strike="noStrike" cap="none" dirty="0">
                          <a:solidFill>
                            <a:schemeClr val="tx1"/>
                          </a:solidFill>
                          <a:effectLst/>
                          <a:latin typeface="+mn-lt"/>
                          <a:ea typeface="+mn-ea"/>
                          <a:cs typeface="+mn-cs"/>
                          <a:sym typeface="Arial"/>
                        </a:rPr>
                        <a:t>Following a rise in the Money Supply, consumers have more money and therefore spend more money on goods; this shifts AD to the right. AD1 to AD 2.  Firms respond by increasing output along SRAS. Real output increases from Y1 to Y2.</a:t>
                      </a:r>
                    </a:p>
                    <a:p>
                      <a:r>
                        <a:rPr lang="en-GB" sz="1000" b="0" i="0" u="none" strike="noStrike" cap="none" dirty="0">
                          <a:solidFill>
                            <a:schemeClr val="tx1"/>
                          </a:solidFill>
                          <a:effectLst/>
                          <a:latin typeface="+mn-lt"/>
                          <a:ea typeface="+mn-ea"/>
                          <a:cs typeface="+mn-cs"/>
                          <a:sym typeface="Arial"/>
                        </a:rPr>
                        <a:t>National output now exceeds the equilibrium level of output. Therefore there is an inflationary gap.</a:t>
                      </a:r>
                    </a:p>
                    <a:p>
                      <a:r>
                        <a:rPr lang="en-GB" sz="1000" b="0" i="0" u="none" strike="noStrike" cap="none" dirty="0">
                          <a:solidFill>
                            <a:schemeClr val="tx1"/>
                          </a:solidFill>
                          <a:effectLst/>
                          <a:latin typeface="+mn-lt"/>
                          <a:ea typeface="+mn-ea"/>
                          <a:cs typeface="+mn-cs"/>
                          <a:sym typeface="Arial"/>
                        </a:rPr>
                        <a:t>Firms need to hire more workers, so wages rise leading to an increase in costs and hence prices. Initially, workers agree to work more hours because they see an increase in nominal wages. As prices rise money can buy less, therefore, there is a movement to the left along the new AD.  Also, workers realise the increase in nominal wage is not a real wage increase. Therefore, workers also demand higher nominal wages to produce more output and to compensate them for rising prices, therefore SRAS shifts to the left.  The economy has returned to the equilibrium level of output (Y1), but at a higher price level (P3).</a:t>
                      </a:r>
                    </a:p>
                    <a:p>
                      <a:r>
                        <a:rPr lang="en-GB" sz="1000" b="0" i="0" u="none" strike="noStrike" cap="none" dirty="0">
                          <a:solidFill>
                            <a:schemeClr val="tx1"/>
                          </a:solidFill>
                          <a:effectLst/>
                          <a:latin typeface="+mn-lt"/>
                          <a:ea typeface="+mn-ea"/>
                          <a:cs typeface="+mn-cs"/>
                          <a:sym typeface="Arial"/>
                        </a:rPr>
                        <a:t>Therefore the rise in the Money Supply cause a rise in AD, But because the LRAS is inelastic there is no increase in real output, but inflation rises. It is a form of demand-pull inflation.</a:t>
                      </a:r>
                    </a:p>
                  </a:txBody>
                  <a:tcPr marL="91450" marR="91450" marT="45725" marB="45725">
                    <a:solidFill>
                      <a:schemeClr val="bg1"/>
                    </a:solidFill>
                  </a:tcPr>
                </a:tc>
                <a:extLst>
                  <a:ext uri="{0D108BD9-81ED-4DB2-BD59-A6C34878D82A}">
                    <a16:rowId xmlns:a16="http://schemas.microsoft.com/office/drawing/2014/main" val="10007"/>
                  </a:ext>
                </a:extLst>
              </a:tr>
              <a:tr h="24853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MILTON FRIEDMAN</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“Inflation</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is always &amp; everywhere a monetary phenomenon”.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40000"/>
                        <a:lumOff val="60000"/>
                      </a:schemeClr>
                    </a:solidFill>
                  </a:tcPr>
                </a:tc>
                <a:extLst>
                  <a:ext uri="{0D108BD9-81ED-4DB2-BD59-A6C34878D82A}">
                    <a16:rowId xmlns:a16="http://schemas.microsoft.com/office/drawing/2014/main" val="10008"/>
                  </a:ext>
                </a:extLst>
              </a:tr>
            </a:tbl>
          </a:graphicData>
        </a:graphic>
      </p:graphicFrame>
      <p:pic>
        <p:nvPicPr>
          <p:cNvPr id="6" name="Picture 5"/>
          <p:cNvPicPr>
            <a:picLocks noChangeAspect="1"/>
          </p:cNvPicPr>
          <p:nvPr/>
        </p:nvPicPr>
        <p:blipFill>
          <a:blip r:embed="rId2"/>
          <a:stretch>
            <a:fillRect/>
          </a:stretch>
        </p:blipFill>
        <p:spPr>
          <a:xfrm>
            <a:off x="9397676" y="4293477"/>
            <a:ext cx="2699730" cy="2564523"/>
          </a:xfrm>
          <a:prstGeom prst="rect">
            <a:avLst/>
          </a:prstGeom>
        </p:spPr>
      </p:pic>
    </p:spTree>
    <p:extLst>
      <p:ext uri="{BB962C8B-B14F-4D97-AF65-F5344CB8AC3E}">
        <p14:creationId xmlns:p14="http://schemas.microsoft.com/office/powerpoint/2010/main" val="10699062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aphicFrame>
        <p:nvGraphicFramePr>
          <p:cNvPr id="6" name="Table 5"/>
          <p:cNvGraphicFramePr>
            <a:graphicFrameLocks noGrp="1"/>
          </p:cNvGraphicFramePr>
          <p:nvPr/>
        </p:nvGraphicFramePr>
        <p:xfrm>
          <a:off x="84085" y="74604"/>
          <a:ext cx="5738646" cy="2926100"/>
        </p:xfrm>
        <a:graphic>
          <a:graphicData uri="http://schemas.openxmlformats.org/drawingml/2006/table">
            <a:tbl>
              <a:tblPr firstRow="1" bandRow="1">
                <a:noFill/>
              </a:tblPr>
              <a:tblGrid>
                <a:gridCol w="5738646">
                  <a:extLst>
                    <a:ext uri="{9D8B030D-6E8A-4147-A177-3AD203B41FA5}">
                      <a16:colId xmlns:a16="http://schemas.microsoft.com/office/drawing/2014/main" val="20000"/>
                    </a:ext>
                  </a:extLst>
                </a:gridCol>
              </a:tblGrid>
              <a:tr h="218400">
                <a:tc>
                  <a:txBody>
                    <a:bodyPr/>
                    <a:lstStyle/>
                    <a:p>
                      <a:pPr marL="0" marR="0" lvl="0" indent="0" algn="ctr"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MONETARY POLICY CRITICISMS</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18400">
                <a:tc>
                  <a:txBody>
                    <a:bodyPr/>
                    <a:lstStyle/>
                    <a:p>
                      <a:pPr marL="171450" indent="-171450">
                        <a:buFont typeface="Arial" panose="020B0604020202020204" pitchFamily="34" charset="0"/>
                        <a:buChar char="•"/>
                      </a:pPr>
                      <a:r>
                        <a:rPr lang="en-GB" sz="1000" dirty="0">
                          <a:solidFill>
                            <a:srgbClr val="3D454A"/>
                          </a:solidFill>
                          <a:latin typeface="Open Sans"/>
                        </a:rPr>
                        <a:t>Some limitations of monetary policy include:</a:t>
                      </a:r>
                    </a:p>
                    <a:p>
                      <a:pPr marL="171450" indent="-171450">
                        <a:buFont typeface="Arial" panose="020B0604020202020204" pitchFamily="34" charset="0"/>
                        <a:buChar char="•"/>
                      </a:pPr>
                      <a:r>
                        <a:rPr lang="en-GB" sz="1000" dirty="0">
                          <a:solidFill>
                            <a:srgbClr val="3D454A"/>
                          </a:solidFill>
                          <a:latin typeface="Open Sans"/>
                        </a:rPr>
                        <a:t>Liquidity Trap – This occurs when a cut in interest rates fail to stimulate economic activity. e.g. because of low confidence or banks don’t want to pass base rate cut onto consumers.</a:t>
                      </a:r>
                    </a:p>
                    <a:p>
                      <a:pPr marL="171450" indent="-171450">
                        <a:buFont typeface="Arial" panose="020B0604020202020204" pitchFamily="34" charset="0"/>
                        <a:buChar char="•"/>
                      </a:pPr>
                      <a:r>
                        <a:rPr lang="en-GB" sz="1000" dirty="0">
                          <a:solidFill>
                            <a:srgbClr val="3D454A"/>
                          </a:solidFill>
                          <a:latin typeface="Open Sans"/>
                        </a:rPr>
                        <a:t>Difficult to control many objectives with one tool – interest rates. For example, a rise in oil prices causes cost-push inflation and lower growth. The Bank could increase interest rates to reduce inflation, but, it would cause economic growth to fall as well. In 2009, inflation rose to rising oil prices, but the economy was also in recession; the Bank decided to ‘allow’ the temporary inflation and concentrate on economic recovery.</a:t>
                      </a:r>
                    </a:p>
                    <a:p>
                      <a:pPr marL="171450" indent="-171450">
                        <a:buFont typeface="Arial" panose="020B0604020202020204" pitchFamily="34" charset="0"/>
                        <a:buChar char="•"/>
                      </a:pPr>
                      <a:r>
                        <a:rPr lang="en-GB" sz="1000" dirty="0">
                          <a:solidFill>
                            <a:srgbClr val="3D454A"/>
                          </a:solidFill>
                          <a:latin typeface="Open Sans"/>
                        </a:rPr>
                        <a:t>Changing interest rates affects the exchange rate. Tight monetary policy causes an appreciation in the exchange rate which will make exports less competitive.</a:t>
                      </a:r>
                    </a:p>
                    <a:p>
                      <a:pPr marL="171450" indent="-171450">
                        <a:buFont typeface="Arial" panose="020B0604020202020204" pitchFamily="34" charset="0"/>
                        <a:buChar char="•"/>
                      </a:pPr>
                      <a:r>
                        <a:rPr lang="en-GB" sz="1000" dirty="0">
                          <a:solidFill>
                            <a:srgbClr val="3D454A"/>
                          </a:solidFill>
                          <a:latin typeface="Open Sans"/>
                        </a:rPr>
                        <a:t>Interest rates may affect some parts of the economy more than others. e.g. higher interest rates increase the disposable income of people with savings. But, could cause homeowners to be unable to afford their mortgages.</a:t>
                      </a:r>
                    </a:p>
                    <a:p>
                      <a:pPr marL="171450" indent="-171450">
                        <a:buFont typeface="Arial" panose="020B0604020202020204" pitchFamily="34" charset="0"/>
                        <a:buChar char="•"/>
                      </a:pPr>
                      <a:r>
                        <a:rPr lang="en-GB" sz="1000" dirty="0">
                          <a:solidFill>
                            <a:srgbClr val="2588C9"/>
                          </a:solidFill>
                          <a:latin typeface="Open Sans"/>
                          <a:hlinkClick r:id="rId2"/>
                        </a:rPr>
                        <a:t>Time lags </a:t>
                      </a:r>
                      <a:r>
                        <a:rPr lang="en-GB" sz="1000" dirty="0">
                          <a:solidFill>
                            <a:srgbClr val="3D454A"/>
                          </a:solidFill>
                          <a:latin typeface="Open Sans"/>
                        </a:rPr>
                        <a:t>– If the Bank of England change base rates, it can take up to 18 months for the effects to filter through the economy. For example, if people have a two-year fixed mortgage, they will not notice until they re-mortgage. This means the Bank needs to predict future inflation so that they can change interest rates in anticipation.</a:t>
                      </a:r>
                    </a:p>
                  </a:txBody>
                  <a:tcPr marL="91450" marR="91450" marT="45725" marB="45725">
                    <a:solidFill>
                      <a:schemeClr val="bg1"/>
                    </a:solidFill>
                  </a:tcPr>
                </a:tc>
                <a:extLst>
                  <a:ext uri="{0D108BD9-81ED-4DB2-BD59-A6C34878D82A}">
                    <a16:rowId xmlns:a16="http://schemas.microsoft.com/office/drawing/2014/main" val="10001"/>
                  </a:ext>
                </a:extLst>
              </a:tr>
            </a:tbl>
          </a:graphicData>
        </a:graphic>
      </p:graphicFrame>
      <p:pic>
        <p:nvPicPr>
          <p:cNvPr id="2" name="Picture 1"/>
          <p:cNvPicPr>
            <a:picLocks noChangeAspect="1"/>
          </p:cNvPicPr>
          <p:nvPr/>
        </p:nvPicPr>
        <p:blipFill>
          <a:blip r:embed="rId3"/>
          <a:stretch>
            <a:fillRect/>
          </a:stretch>
        </p:blipFill>
        <p:spPr>
          <a:xfrm>
            <a:off x="847690" y="3720662"/>
            <a:ext cx="4295152" cy="2948152"/>
          </a:xfrm>
          <a:prstGeom prst="rect">
            <a:avLst/>
          </a:prstGeom>
        </p:spPr>
      </p:pic>
      <p:sp>
        <p:nvSpPr>
          <p:cNvPr id="3" name="TextBox 2"/>
          <p:cNvSpPr txBox="1"/>
          <p:nvPr/>
        </p:nvSpPr>
        <p:spPr>
          <a:xfrm>
            <a:off x="847690" y="3279227"/>
            <a:ext cx="4235669" cy="307777"/>
          </a:xfrm>
          <a:prstGeom prst="rect">
            <a:avLst/>
          </a:prstGeom>
          <a:noFill/>
        </p:spPr>
        <p:txBody>
          <a:bodyPr wrap="square" rtlCol="0">
            <a:spAutoFit/>
          </a:bodyPr>
          <a:lstStyle/>
          <a:p>
            <a:r>
              <a:rPr lang="en-GB" b="1" u="sng" dirty="0"/>
              <a:t>INTENDED IMPACT OF SUPPLY SIDE POLICIES</a:t>
            </a:r>
          </a:p>
        </p:txBody>
      </p:sp>
    </p:spTree>
    <p:extLst>
      <p:ext uri="{BB962C8B-B14F-4D97-AF65-F5344CB8AC3E}">
        <p14:creationId xmlns:p14="http://schemas.microsoft.com/office/powerpoint/2010/main" val="41668027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Shape 99"/>
        <p:cNvGrpSpPr/>
        <p:nvPr/>
      </p:nvGrpSpPr>
      <p:grpSpPr>
        <a:xfrm>
          <a:off x="0" y="0"/>
          <a:ext cx="0" cy="0"/>
          <a:chOff x="0" y="0"/>
          <a:chExt cx="0" cy="0"/>
        </a:xfrm>
      </p:grpSpPr>
      <p:graphicFrame>
        <p:nvGraphicFramePr>
          <p:cNvPr id="6" name="Shape 103"/>
          <p:cNvGraphicFramePr/>
          <p:nvPr>
            <p:extLst>
              <p:ext uri="{D42A27DB-BD31-4B8C-83A1-F6EECF244321}">
                <p14:modId xmlns:p14="http://schemas.microsoft.com/office/powerpoint/2010/main" val="675164502"/>
              </p:ext>
            </p:extLst>
          </p:nvPr>
        </p:nvGraphicFramePr>
        <p:xfrm>
          <a:off x="249115" y="123093"/>
          <a:ext cx="6406662" cy="6094127"/>
        </p:xfrm>
        <a:graphic>
          <a:graphicData uri="http://schemas.openxmlformats.org/drawingml/2006/table">
            <a:tbl>
              <a:tblPr firstRow="1" bandRow="1">
                <a:noFill/>
              </a:tblPr>
              <a:tblGrid>
                <a:gridCol w="1380661">
                  <a:extLst>
                    <a:ext uri="{9D8B030D-6E8A-4147-A177-3AD203B41FA5}">
                      <a16:colId xmlns:a16="http://schemas.microsoft.com/office/drawing/2014/main" val="20000"/>
                    </a:ext>
                  </a:extLst>
                </a:gridCol>
                <a:gridCol w="5026001">
                  <a:extLst>
                    <a:ext uri="{9D8B030D-6E8A-4147-A177-3AD203B41FA5}">
                      <a16:colId xmlns:a16="http://schemas.microsoft.com/office/drawing/2014/main" val="20001"/>
                    </a:ext>
                  </a:extLst>
                </a:gridCol>
              </a:tblGrid>
              <a:tr h="268177">
                <a:tc gridSpan="2">
                  <a:txBody>
                    <a:bodyPr/>
                    <a:lstStyle/>
                    <a:p>
                      <a:pPr marL="0" marR="0" lvl="0" indent="0" algn="ctr" rtl="0">
                        <a:spcBef>
                          <a:spcPts val="0"/>
                        </a:spcBef>
                        <a:spcAft>
                          <a:spcPts val="0"/>
                        </a:spcAft>
                        <a:buNone/>
                      </a:pPr>
                      <a:r>
                        <a:rPr lang="en-GB" sz="1000" b="1" dirty="0">
                          <a:solidFill>
                            <a:schemeClr val="bg1"/>
                          </a:solidFill>
                        </a:rPr>
                        <a:t>3.2.4.</a:t>
                      </a:r>
                      <a:r>
                        <a:rPr lang="en-GB" sz="1000" b="1" baseline="0" dirty="0">
                          <a:solidFill>
                            <a:schemeClr val="bg1"/>
                          </a:solidFill>
                        </a:rPr>
                        <a:t> MACROECONOMIC POLICY cont’d</a:t>
                      </a:r>
                      <a:endParaRPr sz="1000" b="1" dirty="0">
                        <a:solidFill>
                          <a:schemeClr val="bg1"/>
                        </a:solidFill>
                      </a:endParaRPr>
                    </a:p>
                  </a:txBody>
                  <a:tcPr marL="91450" marR="91450" marT="45725" marB="45725">
                    <a:solidFill>
                      <a:schemeClr val="tx2">
                        <a:lumMod val="75000"/>
                      </a:schemeClr>
                    </a:solidFill>
                  </a:tcPr>
                </a:tc>
                <a:tc hMerge="1">
                  <a:txBody>
                    <a:bodyPr/>
                    <a:lstStyle/>
                    <a:p>
                      <a:endParaRPr lang="en-GB"/>
                    </a:p>
                  </a:txBody>
                  <a:tcPr/>
                </a:tc>
                <a:extLst>
                  <a:ext uri="{0D108BD9-81ED-4DB2-BD59-A6C34878D82A}">
                    <a16:rowId xmlns:a16="http://schemas.microsoft.com/office/drawing/2014/main" val="110626376"/>
                  </a:ext>
                </a:extLst>
              </a:tr>
              <a:tr h="268177">
                <a:tc gridSpan="2">
                  <a:txBody>
                    <a:bodyPr/>
                    <a:lstStyle/>
                    <a:p>
                      <a:pPr marL="0" marR="0" lvl="0" indent="0" algn="ctr" rtl="0">
                        <a:spcBef>
                          <a:spcPts val="0"/>
                        </a:spcBef>
                        <a:spcAft>
                          <a:spcPts val="0"/>
                        </a:spcAft>
                        <a:buNone/>
                      </a:pPr>
                      <a:r>
                        <a:rPr lang="en-GB" sz="1000" b="1" dirty="0">
                          <a:solidFill>
                            <a:schemeClr val="bg1"/>
                          </a:solidFill>
                        </a:rPr>
                        <a:t>3.2.4.2. FISCAL POLICY</a:t>
                      </a:r>
                      <a:endParaRPr sz="1000" b="1" dirty="0">
                        <a:solidFill>
                          <a:schemeClr val="bg1"/>
                        </a:solidFill>
                      </a:endParaRPr>
                    </a:p>
                  </a:txBody>
                  <a:tcPr marL="91450" marR="91450" marT="45725" marB="45725">
                    <a:solidFill>
                      <a:schemeClr val="tx2">
                        <a:lumMod val="75000"/>
                      </a:schemeClr>
                    </a:solidFill>
                  </a:tcPr>
                </a:tc>
                <a:tc hMerge="1">
                  <a:txBody>
                    <a:bodyPr/>
                    <a:lstStyle/>
                    <a:p>
                      <a:endParaRPr lang="en-US"/>
                    </a:p>
                  </a:txBody>
                  <a:tcPr/>
                </a:tc>
                <a:extLst>
                  <a:ext uri="{0D108BD9-81ED-4DB2-BD59-A6C34878D82A}">
                    <a16:rowId xmlns:a16="http://schemas.microsoft.com/office/drawing/2014/main" val="10000"/>
                  </a:ext>
                </a:extLst>
              </a:tr>
              <a:tr h="1028676">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DEFINITION</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GB" sz="1000" dirty="0">
                          <a:latin typeface="Calibri" panose="020F0502020204030204" pitchFamily="34" charset="0"/>
                          <a:cs typeface="Calibri" panose="020F0502020204030204" pitchFamily="34" charset="0"/>
                        </a:rPr>
                        <a:t>The</a:t>
                      </a:r>
                      <a:r>
                        <a:rPr lang="en-GB" sz="1000" baseline="0" dirty="0">
                          <a:latin typeface="Calibri" panose="020F0502020204030204" pitchFamily="34" charset="0"/>
                          <a:cs typeface="Calibri" panose="020F0502020204030204" pitchFamily="34" charset="0"/>
                        </a:rPr>
                        <a:t> manipulation of government spending, taxation &amp; borrowing to influence aggregate demand &amp; provide public goods. </a:t>
                      </a:r>
                    </a:p>
                    <a:p>
                      <a:pPr marL="0" marR="0" lvl="0" indent="0" algn="l" rtl="0">
                        <a:lnSpc>
                          <a:spcPct val="100000"/>
                        </a:lnSpc>
                        <a:spcBef>
                          <a:spcPts val="0"/>
                        </a:spcBef>
                        <a:spcAft>
                          <a:spcPts val="0"/>
                        </a:spcAft>
                        <a:buClr>
                          <a:schemeClr val="dk1"/>
                        </a:buClr>
                        <a:buSzPts val="1000"/>
                        <a:buFont typeface="Arial"/>
                        <a:buNone/>
                      </a:pPr>
                      <a:r>
                        <a:rPr lang="en-GB" sz="1000" baseline="0" dirty="0">
                          <a:latin typeface="Calibri" panose="020F0502020204030204" pitchFamily="34" charset="0"/>
                          <a:cs typeface="Calibri" panose="020F0502020204030204" pitchFamily="34" charset="0"/>
                        </a:rPr>
                        <a:t>It can also influence Aggregate Supply by changing the incentives to work.  </a:t>
                      </a:r>
                    </a:p>
                    <a:p>
                      <a:r>
                        <a:rPr lang="en-GB" sz="1000" dirty="0">
                          <a:effectLst/>
                          <a:latin typeface="Calibri" panose="020F0502020204030204" pitchFamily="34" charset="0"/>
                          <a:cs typeface="Calibri" panose="020F0502020204030204" pitchFamily="34" charset="0"/>
                        </a:rPr>
                        <a:t>Stimulate economic growth in a period of a recession.</a:t>
                      </a:r>
                    </a:p>
                    <a:p>
                      <a:r>
                        <a:rPr lang="en-GB" sz="1000" dirty="0">
                          <a:effectLst/>
                          <a:latin typeface="Calibri" panose="020F0502020204030204" pitchFamily="34" charset="0"/>
                          <a:cs typeface="Calibri" panose="020F0502020204030204" pitchFamily="34" charset="0"/>
                        </a:rPr>
                        <a:t>Keep inflation low (UK government has a target of 2%)</a:t>
                      </a:r>
                    </a:p>
                    <a:p>
                      <a:r>
                        <a:rPr lang="en-GB" sz="1000" dirty="0">
                          <a:effectLst/>
                          <a:latin typeface="Calibri" panose="020F0502020204030204" pitchFamily="34" charset="0"/>
                          <a:cs typeface="Calibri" panose="020F0502020204030204" pitchFamily="34" charset="0"/>
                        </a:rPr>
                        <a:t>Fiscal policy aims to stabilise economic growth, avoiding a boom and bust economic cycle.</a:t>
                      </a:r>
                    </a:p>
                  </a:txBody>
                  <a:tcPr marL="91450" marR="91450" marT="45725" marB="45725"/>
                </a:tc>
                <a:extLst>
                  <a:ext uri="{0D108BD9-81ED-4DB2-BD59-A6C34878D82A}">
                    <a16:rowId xmlns:a16="http://schemas.microsoft.com/office/drawing/2014/main" val="10001"/>
                  </a:ext>
                </a:extLst>
              </a:tr>
              <a:tr h="27186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FISCAL</a:t>
                      </a:r>
                      <a:r>
                        <a:rPr lang="en-GB" sz="1000" b="1" baseline="0" dirty="0">
                          <a:solidFill>
                            <a:schemeClr val="bg1"/>
                          </a:solidFill>
                          <a:latin typeface="Calibri" panose="020F0502020204030204" pitchFamily="34" charset="0"/>
                          <a:cs typeface="Calibri" panose="020F0502020204030204" pitchFamily="34" charset="0"/>
                        </a:rPr>
                        <a:t> BUDGET </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Calibri"/>
                        <a:buNone/>
                      </a:pPr>
                      <a:r>
                        <a:rPr lang="en-GB" sz="1000" dirty="0">
                          <a:latin typeface="Calibri" panose="020F0502020204030204" pitchFamily="34" charset="0"/>
                          <a:cs typeface="Calibri" panose="020F0502020204030204" pitchFamily="34" charset="0"/>
                        </a:rPr>
                        <a:t>A statement</a:t>
                      </a:r>
                      <a:r>
                        <a:rPr lang="en-GB" sz="1000" baseline="0" dirty="0">
                          <a:latin typeface="Calibri" panose="020F0502020204030204" pitchFamily="34" charset="0"/>
                          <a:cs typeface="Calibri" panose="020F0502020204030204" pitchFamily="34" charset="0"/>
                        </a:rPr>
                        <a:t> of the spending &amp; income plans of an individual, firm or government. </a:t>
                      </a:r>
                      <a:endParaRPr sz="100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10002"/>
                  </a:ext>
                </a:extLst>
              </a:tr>
              <a:tr h="268177">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BUDEGT SURPLUS </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Arises</a:t>
                      </a:r>
                      <a:r>
                        <a:rPr lang="en-GB" sz="1000" baseline="0" dirty="0">
                          <a:latin typeface="Calibri" panose="020F0502020204030204" pitchFamily="34" charset="0"/>
                          <a:cs typeface="Calibri" panose="020F0502020204030204" pitchFamily="34" charset="0"/>
                        </a:rPr>
                        <a:t> due to spending being less than tax receipts.</a:t>
                      </a:r>
                      <a:endParaRPr sz="1000" dirty="0">
                        <a:latin typeface="Calibri" panose="020F0502020204030204" pitchFamily="34" charset="0"/>
                        <a:cs typeface="Calibri" panose="020F0502020204030204" pitchFamily="34" charset="0"/>
                      </a:endParaRPr>
                    </a:p>
                  </a:txBody>
                  <a:tcPr marL="91450" marR="91450" marT="45725" marB="45725"/>
                </a:tc>
                <a:extLst>
                  <a:ext uri="{0D108BD9-81ED-4DB2-BD59-A6C34878D82A}">
                    <a16:rowId xmlns:a16="http://schemas.microsoft.com/office/drawing/2014/main" val="10003"/>
                  </a:ext>
                </a:extLst>
              </a:tr>
              <a:tr h="268177">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BUDGET DEFICIT</a:t>
                      </a:r>
                      <a:r>
                        <a:rPr lang="en-GB" sz="1000" b="1" baseline="0" dirty="0">
                          <a:solidFill>
                            <a:schemeClr val="bg1"/>
                          </a:solidFill>
                          <a:latin typeface="Calibri" panose="020F0502020204030204" pitchFamily="34" charset="0"/>
                          <a:cs typeface="Calibri" panose="020F0502020204030204" pitchFamily="34" charset="0"/>
                        </a:rPr>
                        <a:t> </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A</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rises due to spending being greater than tax receipts.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rgbClr val="DDEAF6"/>
                    </a:solidFill>
                  </a:tcPr>
                </a:tc>
                <a:extLst>
                  <a:ext uri="{0D108BD9-81ED-4DB2-BD59-A6C34878D82A}">
                    <a16:rowId xmlns:a16="http://schemas.microsoft.com/office/drawing/2014/main" val="10004"/>
                  </a:ext>
                </a:extLst>
              </a:tr>
              <a:tr h="268177">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NATIONAL</a:t>
                      </a:r>
                      <a:r>
                        <a:rPr lang="en-GB" sz="1000" b="1" baseline="0" dirty="0">
                          <a:solidFill>
                            <a:schemeClr val="bg1"/>
                          </a:solidFill>
                          <a:latin typeface="Calibri" panose="020F0502020204030204" pitchFamily="34" charset="0"/>
                          <a:cs typeface="Calibri" panose="020F0502020204030204" pitchFamily="34" charset="0"/>
                        </a:rPr>
                        <a:t> DEBT</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Accumulated</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budget deficits amounting to a nation’s debt.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5"/>
                  </a:ext>
                </a:extLst>
              </a:tr>
              <a:tr h="603385">
                <a:tc>
                  <a:txBody>
                    <a:bodyPr/>
                    <a:lstStyle/>
                    <a:p>
                      <a:pPr marL="0" marR="0" lvl="0" indent="0" algn="l" rtl="0">
                        <a:spcBef>
                          <a:spcPts val="0"/>
                        </a:spcBef>
                        <a:spcAft>
                          <a:spcPts val="0"/>
                        </a:spcAft>
                        <a:buNone/>
                      </a:pPr>
                      <a:r>
                        <a:rPr lang="en-GB" sz="1000" b="1" i="0" u="none" strike="noStrike" cap="none" dirty="0">
                          <a:solidFill>
                            <a:schemeClr val="bg1"/>
                          </a:solidFill>
                          <a:effectLst/>
                          <a:latin typeface="Calibri" panose="020F0502020204030204" pitchFamily="34" charset="0"/>
                          <a:ea typeface="+mn-ea"/>
                          <a:cs typeface="Calibri" panose="020F0502020204030204" pitchFamily="34" charset="0"/>
                          <a:sym typeface="Arial"/>
                        </a:rPr>
                        <a:t>PUBLIC SECTOR BORROWING REQUIREMENT</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Where the government runs a budget deficit it will be financed by the PSBR.  It will sell national savings certificates and securities such as gilts or treasury bills and bonds.</a:t>
                      </a:r>
                    </a:p>
                  </a:txBody>
                  <a:tcPr marL="91450" marR="91450" marT="45725" marB="45725">
                    <a:solidFill>
                      <a:schemeClr val="bg1"/>
                    </a:solidFill>
                  </a:tcPr>
                </a:tc>
                <a:extLst>
                  <a:ext uri="{0D108BD9-81ED-4DB2-BD59-A6C34878D82A}">
                    <a16:rowId xmlns:a16="http://schemas.microsoft.com/office/drawing/2014/main" val="10006"/>
                  </a:ext>
                </a:extLst>
              </a:tr>
              <a:tr h="435781">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DEMAND</a:t>
                      </a:r>
                      <a:r>
                        <a:rPr lang="en-GB" sz="1000" b="1" baseline="0" dirty="0">
                          <a:solidFill>
                            <a:schemeClr val="bg1"/>
                          </a:solidFill>
                          <a:latin typeface="Calibri" panose="020F0502020204030204" pitchFamily="34" charset="0"/>
                          <a:cs typeface="Calibri" panose="020F0502020204030204" pitchFamily="34" charset="0"/>
                        </a:rPr>
                        <a:t> MANAGEMENT</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Government use of fiscal &amp; other policies to manipulate the level of aggregate</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demand.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rgbClr val="DDEAF6"/>
                    </a:solidFill>
                  </a:tcPr>
                </a:tc>
                <a:extLst>
                  <a:ext uri="{0D108BD9-81ED-4DB2-BD59-A6C34878D82A}">
                    <a16:rowId xmlns:a16="http://schemas.microsoft.com/office/drawing/2014/main" val="10007"/>
                  </a:ext>
                </a:extLst>
              </a:tr>
              <a:tr h="435781">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EXPANSIONARY</a:t>
                      </a:r>
                      <a:r>
                        <a:rPr lang="en-GB" sz="1000" b="1" baseline="0" dirty="0">
                          <a:solidFill>
                            <a:schemeClr val="bg1"/>
                          </a:solidFill>
                          <a:latin typeface="Calibri" panose="020F0502020204030204" pitchFamily="34" charset="0"/>
                          <a:cs typeface="Calibri" panose="020F0502020204030204" pitchFamily="34" charset="0"/>
                        </a:rPr>
                        <a:t> FISCAL POLICY</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Increased government spending &amp; decreased</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taxation to increase aggregate demand via G, I &amp; C.  While T is reduced.   This helps combat a NEGATIVE OUTPUT GAP. </a:t>
                      </a:r>
                    </a:p>
                  </a:txBody>
                  <a:tcPr marL="91450" marR="91450" marT="45725" marB="45725">
                    <a:solidFill>
                      <a:schemeClr val="bg1"/>
                    </a:solidFill>
                  </a:tcPr>
                </a:tc>
                <a:extLst>
                  <a:ext uri="{0D108BD9-81ED-4DB2-BD59-A6C34878D82A}">
                    <a16:rowId xmlns:a16="http://schemas.microsoft.com/office/drawing/2014/main" val="10008"/>
                  </a:ext>
                </a:extLst>
              </a:tr>
              <a:tr h="435781">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CONTRACTIONARY FISCAL POLICY</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Decreased government spending &amp; increased taxation to decrease aggregate demand due to potential overheating or a positive output gap.  </a:t>
                      </a:r>
                    </a:p>
                  </a:txBody>
                  <a:tcPr marL="91450" marR="91450" marT="45725" marB="45725">
                    <a:solidFill>
                      <a:srgbClr val="DDEAF6"/>
                    </a:solidFill>
                  </a:tcPr>
                </a:tc>
                <a:extLst>
                  <a:ext uri="{0D108BD9-81ED-4DB2-BD59-A6C34878D82A}">
                    <a16:rowId xmlns:a16="http://schemas.microsoft.com/office/drawing/2014/main" val="10009"/>
                  </a:ext>
                </a:extLst>
              </a:tr>
              <a:tr h="435781">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FISCAL AUSTERITY </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Reduced government spending &amp; increased taxation to correct a persistent budget deficit.   (Often</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used together with expansionary monetary policy).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10"/>
                  </a:ext>
                </a:extLst>
              </a:tr>
              <a:tr h="1106197">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TYPES</a:t>
                      </a:r>
                      <a:r>
                        <a:rPr lang="en-GB" sz="1000" b="1" baseline="0" dirty="0">
                          <a:solidFill>
                            <a:schemeClr val="bg1"/>
                          </a:solidFill>
                          <a:latin typeface="Calibri" panose="020F0502020204030204" pitchFamily="34" charset="0"/>
                          <a:cs typeface="Calibri" panose="020F0502020204030204" pitchFamily="34" charset="0"/>
                        </a:rPr>
                        <a:t> OF GOVERNMENT EXPENDITURE</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Current expenditure </a:t>
                      </a:r>
                      <a:r>
                        <a:rPr lang="en-GB" sz="1000" b="0" i="0" dirty="0">
                          <a:solidFill>
                            <a:schemeClr val="dk1"/>
                          </a:solidFill>
                          <a:latin typeface="Calibri"/>
                          <a:ea typeface="Calibri"/>
                          <a:cs typeface="Calibri"/>
                          <a:sym typeface="Calibri"/>
                        </a:rPr>
                        <a:t>– expenditure on goods &amp; services to directly satisfy individual or collective needs.</a:t>
                      </a:r>
                      <a:endParaRPr lang="en-GB" sz="1000" dirty="0"/>
                    </a:p>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Capital expenditure </a:t>
                      </a:r>
                      <a:r>
                        <a:rPr lang="en-GB" sz="1000" b="0" i="0" dirty="0">
                          <a:solidFill>
                            <a:schemeClr val="dk1"/>
                          </a:solidFill>
                          <a:latin typeface="Calibri"/>
                          <a:ea typeface="Calibri"/>
                          <a:cs typeface="Calibri"/>
                          <a:sym typeface="Calibri"/>
                        </a:rPr>
                        <a:t>– Government spending to generate future benefits through infrastructure investment &amp; research spending </a:t>
                      </a:r>
                      <a:endParaRPr lang="en-GB" sz="1000" dirty="0"/>
                    </a:p>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Transfer payments</a:t>
                      </a:r>
                      <a:r>
                        <a:rPr lang="en-GB" sz="1000" b="0" i="0" dirty="0">
                          <a:solidFill>
                            <a:schemeClr val="dk1"/>
                          </a:solidFill>
                          <a:latin typeface="Calibri"/>
                          <a:ea typeface="Calibri"/>
                          <a:cs typeface="Calibri"/>
                          <a:sym typeface="Calibri"/>
                        </a:rPr>
                        <a:t> – This represents transfers on money through welfare &amp; pension payments.</a:t>
                      </a:r>
                    </a:p>
                  </a:txBody>
                  <a:tcPr marL="91450" marR="91450" marT="45725" marB="45725">
                    <a:solidFill>
                      <a:srgbClr val="DDEAF6"/>
                    </a:solidFill>
                  </a:tcPr>
                </a:tc>
                <a:extLst>
                  <a:ext uri="{0D108BD9-81ED-4DB2-BD59-A6C34878D82A}">
                    <a16:rowId xmlns:a16="http://schemas.microsoft.com/office/drawing/2014/main" val="1001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711434542"/>
              </p:ext>
            </p:extLst>
          </p:nvPr>
        </p:nvGraphicFramePr>
        <p:xfrm>
          <a:off x="6726114" y="123093"/>
          <a:ext cx="5284177" cy="5483308"/>
        </p:xfrm>
        <a:graphic>
          <a:graphicData uri="http://schemas.openxmlformats.org/drawingml/2006/table">
            <a:tbl>
              <a:tblPr firstRow="1" bandRow="1">
                <a:noFill/>
              </a:tblPr>
              <a:tblGrid>
                <a:gridCol w="1133655">
                  <a:extLst>
                    <a:ext uri="{9D8B030D-6E8A-4147-A177-3AD203B41FA5}">
                      <a16:colId xmlns:a16="http://schemas.microsoft.com/office/drawing/2014/main" val="20000"/>
                    </a:ext>
                  </a:extLst>
                </a:gridCol>
                <a:gridCol w="4150522">
                  <a:extLst>
                    <a:ext uri="{9D8B030D-6E8A-4147-A177-3AD203B41FA5}">
                      <a16:colId xmlns:a16="http://schemas.microsoft.com/office/drawing/2014/main" val="20001"/>
                    </a:ext>
                  </a:extLst>
                </a:gridCol>
              </a:tblGrid>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LAFFER</a:t>
                      </a:r>
                      <a:r>
                        <a:rPr lang="en-GB" sz="1000" b="1" baseline="0" dirty="0">
                          <a:solidFill>
                            <a:schemeClr val="bg1"/>
                          </a:solidFill>
                          <a:latin typeface="Calibri" panose="020F0502020204030204" pitchFamily="34" charset="0"/>
                          <a:cs typeface="Calibri" panose="020F0502020204030204" pitchFamily="34" charset="0"/>
                        </a:rPr>
                        <a:t> CURVE</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Increasing taxes from a low level will mean tax revenues will increase. However,</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beyond a given point, tax increases will lead to falling tax receipts, as people have less incentive to work.</a:t>
                      </a:r>
                      <a:endParaRPr lang="en-GB"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3168820634"/>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DIRECT TAXATION</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Taxation</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placed directly upon incomes &amp; company profits e.g. National Insurance, income tax &amp; corporation tax.</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rgbClr val="DDEAF6"/>
                    </a:solidFill>
                  </a:tcPr>
                </a:tc>
                <a:extLst>
                  <a:ext uri="{0D108BD9-81ED-4DB2-BD59-A6C34878D82A}">
                    <a16:rowId xmlns:a16="http://schemas.microsoft.com/office/drawing/2014/main" val="10000"/>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INDIRECT TAXATION</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Taxation placed upon goods &amp; services e.g. VAT,</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Sin taxes.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1"/>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REGRESSIVE TAXATION</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Where</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the tax rate decreases as the amount subject to taxation rises.  Indirect taxes represent regressive taxation due to the fact that poorer people will lose more of their disposable income to such charges.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2"/>
                  </a:ext>
                </a:extLst>
              </a:tr>
              <a:tr h="850258">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CROWDING</a:t>
                      </a:r>
                      <a:r>
                        <a:rPr lang="en-GB" sz="1000" b="1" baseline="0" dirty="0">
                          <a:solidFill>
                            <a:schemeClr val="bg1"/>
                          </a:solidFill>
                          <a:latin typeface="Calibri" panose="020F0502020204030204" pitchFamily="34" charset="0"/>
                          <a:cs typeface="Calibri" panose="020F0502020204030204" pitchFamily="34" charset="0"/>
                        </a:rPr>
                        <a:t> OUT </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Government spending may fail to increase overall aggregate demand because higher government spending causes an equivalent fall in private sector spending and investment. This can</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be due to the opportunity cost of finance being used by the government rather than the private sector.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3"/>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CROWDING</a:t>
                      </a:r>
                      <a:r>
                        <a:rPr lang="en-GB" sz="1000" b="1" baseline="0" dirty="0">
                          <a:solidFill>
                            <a:schemeClr val="bg1"/>
                          </a:solidFill>
                          <a:latin typeface="Calibri" panose="020F0502020204030204" pitchFamily="34" charset="0"/>
                          <a:cs typeface="Calibri" panose="020F0502020204030204" pitchFamily="34" charset="0"/>
                        </a:rPr>
                        <a:t> IN</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Where private sector investment increases in response to changes</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in government spending.  E.g. with austerity, it is often cited that this may improve private sector incentives or frees capital for private sector investment.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4"/>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AUTOMATIC</a:t>
                      </a:r>
                      <a:r>
                        <a:rPr lang="en-GB" sz="1000" b="1" baseline="0" dirty="0">
                          <a:solidFill>
                            <a:schemeClr val="bg1"/>
                          </a:solidFill>
                          <a:latin typeface="Calibri" panose="020F0502020204030204" pitchFamily="34" charset="0"/>
                          <a:cs typeface="Calibri" panose="020F0502020204030204" pitchFamily="34" charset="0"/>
                        </a:rPr>
                        <a:t> FISCAL STABILISERS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When the economy grows</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tax revenues will increase from direct taxation and indirect taxation as people &amp; firms earn more &amp; consume more.  This helps to dampen demand. While welfare benefits will be lower.   The Opposite happens in a recession.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5"/>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MARGINAL RATE OF TAXATION</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The amount of tax paid on an additional £ of income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6"/>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AVERAGE RATE OF TAXATION</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Percentage of total income deducted for taxation.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7"/>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FISCAL POLICY &amp; the MULTIPLIER</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Increasing</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Government spending can be particularly beneficial when the multiplier is high.  When low government spending will have less impact on AD.</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8"/>
                  </a:ext>
                </a:extLst>
              </a:tr>
            </a:tbl>
          </a:graphicData>
        </a:graphic>
      </p:graphicFrame>
      <p:pic>
        <p:nvPicPr>
          <p:cNvPr id="4" name="Picture 3"/>
          <p:cNvPicPr>
            <a:picLocks noChangeAspect="1"/>
          </p:cNvPicPr>
          <p:nvPr/>
        </p:nvPicPr>
        <p:blipFill>
          <a:blip r:embed="rId3"/>
          <a:stretch>
            <a:fillRect/>
          </a:stretch>
        </p:blipFill>
        <p:spPr>
          <a:xfrm>
            <a:off x="8792306" y="5422049"/>
            <a:ext cx="1951893" cy="1410633"/>
          </a:xfrm>
          <a:prstGeom prst="rect">
            <a:avLst/>
          </a:prstGeom>
        </p:spPr>
      </p:pic>
    </p:spTree>
    <p:extLst>
      <p:ext uri="{BB962C8B-B14F-4D97-AF65-F5344CB8AC3E}">
        <p14:creationId xmlns:p14="http://schemas.microsoft.com/office/powerpoint/2010/main" val="39311590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78827" y="96072"/>
          <a:ext cx="11923986" cy="2895650"/>
        </p:xfrm>
        <a:graphic>
          <a:graphicData uri="http://schemas.openxmlformats.org/drawingml/2006/table">
            <a:tbl>
              <a:tblPr firstRow="1" bandRow="1">
                <a:noFill/>
              </a:tblPr>
              <a:tblGrid>
                <a:gridCol w="1329559">
                  <a:extLst>
                    <a:ext uri="{9D8B030D-6E8A-4147-A177-3AD203B41FA5}">
                      <a16:colId xmlns:a16="http://schemas.microsoft.com/office/drawing/2014/main" val="20000"/>
                    </a:ext>
                  </a:extLst>
                </a:gridCol>
                <a:gridCol w="10594427">
                  <a:extLst>
                    <a:ext uri="{9D8B030D-6E8A-4147-A177-3AD203B41FA5}">
                      <a16:colId xmlns:a16="http://schemas.microsoft.com/office/drawing/2014/main" val="20001"/>
                    </a:ext>
                  </a:extLst>
                </a:gridCol>
              </a:tblGrid>
              <a:tr h="218400">
                <a:tc gridSpan="2">
                  <a:txBody>
                    <a:bodyPr/>
                    <a:lstStyle/>
                    <a:p>
                      <a:pPr marL="0" marR="0" lvl="0" indent="0" algn="ctr" rtl="0">
                        <a:spcBef>
                          <a:spcPts val="0"/>
                        </a:spcBef>
                        <a:spcAft>
                          <a:spcPts val="0"/>
                        </a:spcAft>
                        <a:buNone/>
                      </a:pPr>
                      <a:r>
                        <a:rPr lang="en-GB" sz="1000" b="1" i="0" dirty="0">
                          <a:solidFill>
                            <a:schemeClr val="dk1"/>
                          </a:solidFill>
                          <a:latin typeface="Calibri" panose="020F0502020204030204" pitchFamily="34" charset="0"/>
                          <a:ea typeface="Calibri"/>
                          <a:cs typeface="Calibri" panose="020F0502020204030204" pitchFamily="34" charset="0"/>
                          <a:sym typeface="Calibri"/>
                        </a:rPr>
                        <a:t>RECENT</a:t>
                      </a: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 UK FISCAL POLICY (FISCAL AUSTERITY)</a:t>
                      </a:r>
                      <a:endParaRPr sz="1000" b="1"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endParaRPr lang="en-GB"/>
                    </a:p>
                  </a:txBody>
                  <a:tcPr/>
                </a:tc>
                <a:extLst>
                  <a:ext uri="{0D108BD9-81ED-4DB2-BD59-A6C34878D82A}">
                    <a16:rowId xmlns:a16="http://schemas.microsoft.com/office/drawing/2014/main" val="10000"/>
                  </a:ext>
                </a:extLst>
              </a:tr>
              <a:tr h="218400">
                <a:tc gridSpan="2">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0" i="0" u="none" strike="noStrike" cap="none" dirty="0">
                          <a:solidFill>
                            <a:schemeClr val="tx1"/>
                          </a:solidFill>
                          <a:effectLst/>
                          <a:latin typeface="+mn-lt"/>
                          <a:ea typeface="+mn-ea"/>
                          <a:cs typeface="+mn-cs"/>
                          <a:sym typeface="Arial"/>
                        </a:rPr>
                        <a:t>Cutting</a:t>
                      </a:r>
                      <a:r>
                        <a:rPr lang="en-GB" sz="1000" b="0" i="0" u="none" strike="noStrike" cap="none" baseline="0" dirty="0">
                          <a:solidFill>
                            <a:schemeClr val="tx1"/>
                          </a:solidFill>
                          <a:effectLst/>
                          <a:latin typeface="+mn-lt"/>
                          <a:ea typeface="+mn-ea"/>
                          <a:cs typeface="+mn-cs"/>
                          <a:sym typeface="Arial"/>
                        </a:rPr>
                        <a:t> government spending when economic growth is relatively weak.  It is a contractionary or deflationary policy which may lead to lower rates of GDP growth &amp; higher unemployment.</a:t>
                      </a:r>
                      <a:endParaRPr lang="en-GB" sz="1000" dirty="0"/>
                    </a:p>
                  </a:txBody>
                  <a:tcPr marL="91450" marR="91450" marT="45725" marB="45725">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val="10001"/>
                  </a:ext>
                </a:extLst>
              </a:tr>
              <a:tr h="218400">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t>ARGUMENTS IN</a:t>
                      </a:r>
                      <a:r>
                        <a:rPr lang="en-GB" sz="1000" b="1" baseline="0" dirty="0"/>
                        <a:t> FAVOUR OF AUSTERITY</a:t>
                      </a:r>
                      <a:endParaRPr lang="en-GB" sz="1000" b="1" dirty="0"/>
                    </a:p>
                  </a:txBody>
                  <a:tcPr marL="91450" marR="91450" marT="45725" marB="45725">
                    <a:solidFill>
                      <a:schemeClr val="tx2">
                        <a:lumMod val="75000"/>
                      </a:schemeClr>
                    </a:solidFill>
                  </a:tcPr>
                </a:tc>
                <a:tc>
                  <a:txBody>
                    <a:bodyPr/>
                    <a:lstStyle/>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That </a:t>
                      </a:r>
                      <a:r>
                        <a:rPr lang="en-GB" sz="1000" b="0" i="0" u="none" strike="noStrike" cap="none" baseline="0" dirty="0">
                          <a:solidFill>
                            <a:schemeClr val="tx1"/>
                          </a:solidFill>
                          <a:effectLst/>
                          <a:latin typeface="+mn-lt"/>
                          <a:ea typeface="+mn-ea"/>
                          <a:cs typeface="+mn-cs"/>
                          <a:sym typeface="Arial"/>
                        </a:rPr>
                        <a:t>budget deficits are too high &amp; the country’s national debt is increasing.  At its peak, the UK budget deficit amounted to 10% of GDP.</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That borrowing costs (bond yields) to finance the deficit will rise.  This can prompt a fiscal crisis.  </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That continued fiscal deficits increase the debt burden upon the unborn &amp; those who are too young to vote and that the government should not be spending money it does not have.  </a:t>
                      </a:r>
                    </a:p>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That</a:t>
                      </a:r>
                      <a:r>
                        <a:rPr lang="en-GB" sz="1000" b="0" i="0" u="none" strike="noStrike" cap="none" baseline="0" dirty="0">
                          <a:solidFill>
                            <a:schemeClr val="tx1"/>
                          </a:solidFill>
                          <a:effectLst/>
                          <a:latin typeface="+mn-lt"/>
                          <a:ea typeface="+mn-ea"/>
                          <a:cs typeface="+mn-cs"/>
                          <a:sym typeface="Arial"/>
                        </a:rPr>
                        <a:t> government expenditure CROWDS OUT private sector investment, due to less profitable opportunities for capital expansion &amp; higher borrowing costs.  Thus, austerity may CROWD IN private sector investment. </a:t>
                      </a:r>
                      <a:endParaRPr lang="en-GB" sz="1000" b="0" i="0" u="none" strike="noStrike" cap="none" dirty="0">
                        <a:solidFill>
                          <a:schemeClr val="tx1"/>
                        </a:solidFill>
                        <a:effectLst/>
                        <a:latin typeface="+mn-lt"/>
                        <a:ea typeface="+mn-ea"/>
                        <a:cs typeface="+mn-cs"/>
                        <a:sym typeface="Arial"/>
                      </a:endParaRPr>
                    </a:p>
                  </a:txBody>
                  <a:tcPr marL="91450" marR="91450" marT="45725" marB="45725">
                    <a:solidFill>
                      <a:schemeClr val="bg1"/>
                    </a:solidFill>
                  </a:tcPr>
                </a:tc>
                <a:extLst>
                  <a:ext uri="{0D108BD9-81ED-4DB2-BD59-A6C34878D82A}">
                    <a16:rowId xmlns:a16="http://schemas.microsoft.com/office/drawing/2014/main" val="10002"/>
                  </a:ext>
                </a:extLst>
              </a:tr>
              <a:tr h="218400">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t>ARGUMENTS AGAINST</a:t>
                      </a:r>
                    </a:p>
                  </a:txBody>
                  <a:tcPr marL="91450" marR="91450" marT="45725" marB="45725">
                    <a:solidFill>
                      <a:schemeClr val="tx2">
                        <a:lumMod val="75000"/>
                      </a:schemeClr>
                    </a:solidFill>
                  </a:tcPr>
                </a:tc>
                <a:tc>
                  <a:txBody>
                    <a:bodyPr/>
                    <a:lstStyle/>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GB" sz="1000" b="0" i="0" u="none" strike="noStrike" cap="none" dirty="0">
                          <a:solidFill>
                            <a:schemeClr val="tx1"/>
                          </a:solidFill>
                          <a:effectLst/>
                          <a:latin typeface="+mn-lt"/>
                          <a:ea typeface="+mn-ea"/>
                          <a:cs typeface="+mn-cs"/>
                          <a:sym typeface="Arial"/>
                        </a:rPr>
                        <a:t>Liquidity trap – austerity</a:t>
                      </a:r>
                      <a:r>
                        <a:rPr lang="en-GB" sz="1000" b="0" i="0" u="none" strike="noStrike" cap="none" baseline="0" dirty="0">
                          <a:solidFill>
                            <a:schemeClr val="tx1"/>
                          </a:solidFill>
                          <a:effectLst/>
                          <a:latin typeface="+mn-lt"/>
                          <a:ea typeface="+mn-ea"/>
                          <a:cs typeface="+mn-cs"/>
                          <a:sym typeface="Arial"/>
                        </a:rPr>
                        <a:t> has been complemented by a programme of expansionary monetary policy. </a:t>
                      </a:r>
                      <a:r>
                        <a:rPr lang="en-GB" sz="1000" dirty="0">
                          <a:solidFill>
                            <a:srgbClr val="202020"/>
                          </a:solidFill>
                          <a:latin typeface="ClearSans"/>
                        </a:rPr>
                        <a:t>A situation at relatively low rates of interest when changes in the money supply will have no effect on the rate of interest &amp; where the demand for money is perfectly elastic.  </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GB" sz="1000" dirty="0">
                          <a:solidFill>
                            <a:srgbClr val="202020"/>
                          </a:solidFill>
                          <a:latin typeface="ClearSans"/>
                        </a:rPr>
                        <a:t>A recession is not time for austerity.  The Keynesian argument poses</a:t>
                      </a:r>
                      <a:r>
                        <a:rPr lang="en-GB" sz="1000" baseline="0" dirty="0">
                          <a:solidFill>
                            <a:srgbClr val="202020"/>
                          </a:solidFill>
                          <a:latin typeface="ClearSans"/>
                        </a:rPr>
                        <a:t> that the government should increase spending during a recession.  Yet Keynes suggested that they should run a budget surplus when the economy is growing.</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GB" sz="1000" baseline="0" dirty="0">
                          <a:solidFill>
                            <a:srgbClr val="202020"/>
                          </a:solidFill>
                          <a:latin typeface="ClearSans"/>
                        </a:rPr>
                        <a:t>It causes an </a:t>
                      </a:r>
                      <a:r>
                        <a:rPr lang="en-GB" sz="1000" b="1" baseline="0" dirty="0">
                          <a:solidFill>
                            <a:srgbClr val="202020"/>
                          </a:solidFill>
                          <a:latin typeface="ClearSans"/>
                        </a:rPr>
                        <a:t>Internal devaluation</a:t>
                      </a:r>
                      <a:r>
                        <a:rPr lang="en-GB" sz="1000" b="0" baseline="0" dirty="0">
                          <a:solidFill>
                            <a:srgbClr val="202020"/>
                          </a:solidFill>
                          <a:latin typeface="ClearSans"/>
                        </a:rPr>
                        <a:t> where wages &amp; domestic prices must correct downwards. Yet this is painful &amp; takes a long time – e.g. Greece. </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GB" sz="1000" b="0" baseline="0" dirty="0">
                          <a:solidFill>
                            <a:srgbClr val="202020"/>
                          </a:solidFill>
                          <a:latin typeface="ClearSans"/>
                        </a:rPr>
                        <a:t>Austerity can be self defeating, due to lower GDP growth reducing fiscal tax revenues &amp; the existence of fiscal stabilisers. </a:t>
                      </a:r>
                      <a:endParaRPr lang="en-GB" sz="1000" b="0" i="0" u="none" strike="noStrike" cap="none" dirty="0">
                        <a:solidFill>
                          <a:schemeClr val="tx1"/>
                        </a:solidFill>
                        <a:effectLst/>
                        <a:latin typeface="+mn-lt"/>
                        <a:ea typeface="+mn-ea"/>
                        <a:cs typeface="+mn-cs"/>
                        <a:sym typeface="Arial"/>
                      </a:endParaRPr>
                    </a:p>
                  </a:txBody>
                  <a:tcPr marL="91450" marR="91450" marT="45725" marB="45725">
                    <a:solidFill>
                      <a:schemeClr val="accent1">
                        <a:lumMod val="40000"/>
                        <a:lumOff val="60000"/>
                      </a:schemeClr>
                    </a:solidFill>
                  </a:tcPr>
                </a:tc>
                <a:extLst>
                  <a:ext uri="{0D108BD9-81ED-4DB2-BD59-A6C34878D82A}">
                    <a16:rowId xmlns:a16="http://schemas.microsoft.com/office/drawing/2014/main" val="10003"/>
                  </a:ext>
                </a:extLst>
              </a:tr>
              <a:tr h="218400">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t>EVALUATION</a:t>
                      </a:r>
                    </a:p>
                  </a:txBody>
                  <a:tcPr marL="91450" marR="91450" marT="45725" marB="45725">
                    <a:solidFill>
                      <a:schemeClr val="tx2">
                        <a:lumMod val="75000"/>
                      </a:schemeClr>
                    </a:solidFill>
                  </a:tcPr>
                </a:tc>
                <a:tc>
                  <a:txBody>
                    <a:bodyPr/>
                    <a:lstStyle/>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GB" sz="1000" b="0" i="0" u="none" strike="noStrike" cap="none" baseline="0" dirty="0">
                          <a:solidFill>
                            <a:schemeClr val="tx1"/>
                          </a:solidFill>
                          <a:effectLst/>
                          <a:latin typeface="+mn-lt"/>
                          <a:ea typeface="+mn-ea"/>
                          <a:cs typeface="+mn-cs"/>
                          <a:sym typeface="Arial"/>
                        </a:rPr>
                        <a:t>If the fiscal multiplier is small, then increased government spending would be less effective.</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GB" sz="1000" b="0" i="0" u="none" strike="noStrike" cap="none" baseline="0" dirty="0">
                          <a:solidFill>
                            <a:schemeClr val="tx1"/>
                          </a:solidFill>
                          <a:effectLst/>
                          <a:latin typeface="+mn-lt"/>
                          <a:ea typeface="+mn-ea"/>
                          <a:cs typeface="+mn-cs"/>
                          <a:sym typeface="Arial"/>
                        </a:rPr>
                        <a:t>Debt as a percentage of GDP – the deficit may shrink while debt as a % of GDP may increase as seen in the UK. </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GB" sz="1000" b="0" i="0" u="none" strike="noStrike" cap="none" dirty="0">
                          <a:solidFill>
                            <a:schemeClr val="tx1"/>
                          </a:solidFill>
                          <a:effectLst/>
                          <a:latin typeface="+mn-lt"/>
                          <a:ea typeface="+mn-ea"/>
                          <a:cs typeface="+mn-cs"/>
                          <a:sym typeface="Arial"/>
                        </a:rPr>
                        <a:t>The</a:t>
                      </a:r>
                      <a:r>
                        <a:rPr lang="en-GB" sz="1000" b="0" i="0" u="none" strike="noStrike" cap="none" baseline="0" dirty="0">
                          <a:solidFill>
                            <a:schemeClr val="tx1"/>
                          </a:solidFill>
                          <a:effectLst/>
                          <a:latin typeface="+mn-lt"/>
                          <a:ea typeface="+mn-ea"/>
                          <a:cs typeface="+mn-cs"/>
                          <a:sym typeface="Arial"/>
                        </a:rPr>
                        <a:t> need to run a fiscal surplus when times are good was advocated by Keynes &amp; Monetarists. </a:t>
                      </a:r>
                      <a:endParaRPr lang="en-GB" sz="1000" b="0" i="0" u="none" strike="noStrike" cap="none" dirty="0">
                        <a:solidFill>
                          <a:schemeClr val="tx1"/>
                        </a:solidFill>
                        <a:effectLst/>
                        <a:latin typeface="+mn-lt"/>
                        <a:ea typeface="+mn-ea"/>
                        <a:cs typeface="+mn-cs"/>
                        <a:sym typeface="Arial"/>
                      </a:endParaRPr>
                    </a:p>
                  </a:txBody>
                  <a:tcPr marL="91450" marR="91450" marT="45725" marB="45725">
                    <a:solidFill>
                      <a:schemeClr val="bg1"/>
                    </a:solidFill>
                  </a:tcPr>
                </a:tc>
                <a:extLst>
                  <a:ext uri="{0D108BD9-81ED-4DB2-BD59-A6C34878D82A}">
                    <a16:rowId xmlns:a16="http://schemas.microsoft.com/office/drawing/2014/main" val="10004"/>
                  </a:ext>
                </a:extLst>
              </a:tr>
            </a:tbl>
          </a:graphicData>
        </a:graphic>
      </p:graphicFrame>
      <p:graphicFrame>
        <p:nvGraphicFramePr>
          <p:cNvPr id="3" name="Table 2"/>
          <p:cNvGraphicFramePr>
            <a:graphicFrameLocks noGrp="1"/>
          </p:cNvGraphicFramePr>
          <p:nvPr/>
        </p:nvGraphicFramePr>
        <p:xfrm>
          <a:off x="73573" y="3032750"/>
          <a:ext cx="5412827" cy="2987100"/>
        </p:xfrm>
        <a:graphic>
          <a:graphicData uri="http://schemas.openxmlformats.org/drawingml/2006/table">
            <a:tbl>
              <a:tblPr firstRow="1" bandRow="1">
                <a:noFill/>
              </a:tblPr>
              <a:tblGrid>
                <a:gridCol w="5412827">
                  <a:extLst>
                    <a:ext uri="{9D8B030D-6E8A-4147-A177-3AD203B41FA5}">
                      <a16:colId xmlns:a16="http://schemas.microsoft.com/office/drawing/2014/main" val="20000"/>
                    </a:ext>
                  </a:extLst>
                </a:gridCol>
              </a:tblGrid>
              <a:tr h="218400">
                <a:tc>
                  <a:txBody>
                    <a:bodyPr/>
                    <a:lstStyle/>
                    <a:p>
                      <a:pPr marL="0" indent="0" algn="ctr">
                        <a:buFont typeface="Arial" panose="020B0604020202020204" pitchFamily="34" charset="0"/>
                        <a:buNone/>
                      </a:pPr>
                      <a:r>
                        <a:rPr lang="en-GB" sz="1000" b="1" dirty="0">
                          <a:effectLst/>
                        </a:rPr>
                        <a:t>CODE</a:t>
                      </a:r>
                      <a:r>
                        <a:rPr lang="en-GB" sz="1000" b="1" baseline="0" dirty="0">
                          <a:effectLst/>
                        </a:rPr>
                        <a:t> FOR FISCAL STABILITY (GOLDEN RULE)</a:t>
                      </a:r>
                      <a:endParaRPr lang="en-GB" sz="1000" b="1" dirty="0">
                        <a:effectLst/>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18400">
                <a:tc>
                  <a:txBody>
                    <a:bodyPr/>
                    <a:lstStyle/>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The</a:t>
                      </a:r>
                      <a:r>
                        <a:rPr lang="en-GB" sz="1000" b="0" i="0" u="none" strike="noStrike" cap="none" baseline="0" dirty="0">
                          <a:solidFill>
                            <a:schemeClr val="tx1"/>
                          </a:solidFill>
                          <a:effectLst/>
                          <a:latin typeface="+mn-lt"/>
                          <a:ea typeface="+mn-ea"/>
                          <a:cs typeface="+mn-cs"/>
                          <a:sym typeface="Arial"/>
                        </a:rPr>
                        <a:t> Golden Rule states that over the economic cycle, the government will borrow only to invest &amp; not to fund current spending.</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The key reason for the Golden Rule is to avoid the government increasing spending which crowds out investment as borrowing costs rise and a higher rate of return is necessary to make the investment profitable.  </a:t>
                      </a:r>
                      <a:endParaRPr lang="en-GB" sz="1000" b="0" i="0" u="none" strike="noStrike" cap="none" dirty="0">
                        <a:solidFill>
                          <a:schemeClr val="tx1"/>
                        </a:solidFill>
                        <a:effectLst/>
                        <a:latin typeface="+mn-lt"/>
                        <a:ea typeface="+mn-ea"/>
                        <a:cs typeface="+mn-cs"/>
                        <a:sym typeface="Arial"/>
                      </a:endParaRPr>
                    </a:p>
                  </a:txBody>
                  <a:tcPr marL="91450" marR="91450" marT="45725" marB="45725">
                    <a:solidFill>
                      <a:schemeClr val="bg1"/>
                    </a:solidFill>
                  </a:tcPr>
                </a:tc>
                <a:extLst>
                  <a:ext uri="{0D108BD9-81ED-4DB2-BD59-A6C34878D82A}">
                    <a16:rowId xmlns:a16="http://schemas.microsoft.com/office/drawing/2014/main" val="10001"/>
                  </a:ext>
                </a:extLst>
              </a:tr>
              <a:tr h="218400">
                <a:tc>
                  <a:txBody>
                    <a:bodyPr/>
                    <a:lstStyle/>
                    <a:p>
                      <a:pPr marL="0" indent="0" algn="ctr">
                        <a:buFont typeface="Arial" panose="020B0604020202020204" pitchFamily="34" charset="0"/>
                        <a:buNone/>
                      </a:pPr>
                      <a:r>
                        <a:rPr lang="en-GB" sz="1000" b="1" i="0" u="none" strike="noStrike" cap="none" dirty="0">
                          <a:solidFill>
                            <a:schemeClr val="tx1"/>
                          </a:solidFill>
                          <a:effectLst/>
                          <a:latin typeface="+mn-lt"/>
                          <a:ea typeface="+mn-ea"/>
                          <a:cs typeface="+mn-cs"/>
                          <a:sym typeface="Arial"/>
                        </a:rPr>
                        <a:t>THE</a:t>
                      </a:r>
                      <a:r>
                        <a:rPr lang="en-GB" sz="1000" b="1" i="0" u="none" strike="noStrike" cap="none" baseline="0" dirty="0">
                          <a:solidFill>
                            <a:schemeClr val="tx1"/>
                          </a:solidFill>
                          <a:effectLst/>
                          <a:latin typeface="+mn-lt"/>
                          <a:ea typeface="+mn-ea"/>
                          <a:cs typeface="+mn-cs"/>
                          <a:sym typeface="Arial"/>
                        </a:rPr>
                        <a:t> SUSTAINABLE INVESTMENT RULE</a:t>
                      </a:r>
                      <a:endParaRPr lang="en-GB" sz="1000" b="1" i="0" u="none" strike="noStrike" cap="none" dirty="0">
                        <a:solidFill>
                          <a:schemeClr val="tx1"/>
                        </a:solidFill>
                        <a:effectLst/>
                        <a:latin typeface="+mn-lt"/>
                        <a:ea typeface="+mn-ea"/>
                        <a:cs typeface="+mn-cs"/>
                        <a:sym typeface="Arial"/>
                      </a:endParaRPr>
                    </a:p>
                  </a:txBody>
                  <a:tcPr marL="91450" marR="91450" marT="45725" marB="45725">
                    <a:solidFill>
                      <a:schemeClr val="accent3"/>
                    </a:solidFill>
                  </a:tcPr>
                </a:tc>
                <a:extLst>
                  <a:ext uri="{0D108BD9-81ED-4DB2-BD59-A6C34878D82A}">
                    <a16:rowId xmlns:a16="http://schemas.microsoft.com/office/drawing/2014/main" val="10002"/>
                  </a:ext>
                </a:extLst>
              </a:tr>
              <a:tr h="218400">
                <a:tc>
                  <a:txBody>
                    <a:bodyPr/>
                    <a:lstStyle/>
                    <a:p>
                      <a:r>
                        <a:rPr lang="en-GB" sz="1000" b="0" i="0" u="none" strike="noStrike" cap="none" dirty="0">
                          <a:solidFill>
                            <a:schemeClr val="tx1"/>
                          </a:solidFill>
                          <a:effectLst/>
                          <a:latin typeface="+mn-lt"/>
                          <a:ea typeface="+mn-ea"/>
                          <a:cs typeface="+mn-cs"/>
                          <a:sym typeface="Arial"/>
                        </a:rPr>
                        <a:t>The Sustainable Investment rule states</a:t>
                      </a:r>
                      <a:r>
                        <a:rPr lang="en-GB" sz="1000" b="0" i="0" u="none" strike="noStrike" cap="none" baseline="0" dirty="0">
                          <a:solidFill>
                            <a:schemeClr val="tx1"/>
                          </a:solidFill>
                          <a:effectLst/>
                          <a:latin typeface="+mn-lt"/>
                          <a:ea typeface="+mn-ea"/>
                          <a:cs typeface="+mn-cs"/>
                          <a:sym typeface="Arial"/>
                        </a:rPr>
                        <a:t> that public sector net debt as a proportion of GDP will be held over the economic cycle at a stable &amp; prudent level.  </a:t>
                      </a:r>
                    </a:p>
                    <a:p>
                      <a:r>
                        <a:rPr lang="en-GB" sz="1000" b="0" i="0" u="none" strike="noStrike" cap="none" baseline="0" dirty="0">
                          <a:solidFill>
                            <a:schemeClr val="tx1"/>
                          </a:solidFill>
                          <a:effectLst/>
                          <a:latin typeface="+mn-lt"/>
                          <a:ea typeface="+mn-ea"/>
                          <a:cs typeface="+mn-cs"/>
                          <a:sym typeface="Arial"/>
                        </a:rPr>
                        <a:t>This ‘rule’ is however merely a stated aim with no sanctions against the incumbent government if broken, unlike some balanced budget provisions used in other countries.   </a:t>
                      </a:r>
                      <a:endParaRPr lang="en-GB" sz="1000" b="0" i="0" u="none" strike="noStrike" cap="none" dirty="0">
                        <a:solidFill>
                          <a:schemeClr val="tx1"/>
                        </a:solidFill>
                        <a:effectLst/>
                        <a:latin typeface="+mn-lt"/>
                        <a:ea typeface="+mn-ea"/>
                        <a:cs typeface="+mn-cs"/>
                        <a:sym typeface="Arial"/>
                      </a:endParaRPr>
                    </a:p>
                  </a:txBody>
                  <a:tcPr marL="91450" marR="91450" marT="45725" marB="45725">
                    <a:solidFill>
                      <a:schemeClr val="bg1"/>
                    </a:solidFill>
                  </a:tcPr>
                </a:tc>
                <a:extLst>
                  <a:ext uri="{0D108BD9-81ED-4DB2-BD59-A6C34878D82A}">
                    <a16:rowId xmlns:a16="http://schemas.microsoft.com/office/drawing/2014/main" val="10003"/>
                  </a:ext>
                </a:extLst>
              </a:tr>
              <a:tr h="218400">
                <a:tc>
                  <a:txBody>
                    <a:bodyPr/>
                    <a:lstStyle/>
                    <a:p>
                      <a:pPr marL="0" indent="0" algn="ctr">
                        <a:buFont typeface="Arial" panose="020B0604020202020204" pitchFamily="34" charset="0"/>
                        <a:buNone/>
                      </a:pPr>
                      <a:r>
                        <a:rPr lang="en-GB" sz="1000" b="1" i="0" u="none" strike="noStrike" cap="none" dirty="0">
                          <a:solidFill>
                            <a:schemeClr val="tx1"/>
                          </a:solidFill>
                          <a:effectLst/>
                          <a:latin typeface="+mn-lt"/>
                          <a:ea typeface="+mn-ea"/>
                          <a:cs typeface="+mn-cs"/>
                          <a:sym typeface="Arial"/>
                        </a:rPr>
                        <a:t>DISCRETIONARY FISCAL POLICY </a:t>
                      </a:r>
                    </a:p>
                  </a:txBody>
                  <a:tcPr marL="91450" marR="91450" marT="45725" marB="45725">
                    <a:solidFill>
                      <a:schemeClr val="accent3"/>
                    </a:solidFill>
                  </a:tcPr>
                </a:tc>
                <a:extLst>
                  <a:ext uri="{0D108BD9-81ED-4DB2-BD59-A6C34878D82A}">
                    <a16:rowId xmlns:a16="http://schemas.microsoft.com/office/drawing/2014/main" val="10004"/>
                  </a:ext>
                </a:extLst>
              </a:tr>
              <a:tr h="218400">
                <a:tc>
                  <a:txBody>
                    <a:bodyPr/>
                    <a:lstStyle/>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Discretionary fiscal policy is when the government makes changes to tax rates (e.g. cutting rate of VAT). This is opposed to automatic fiscal stabilisers. For example, where in a recession a government automatically spends more because there are more claiming unemployment benefits.</a:t>
                      </a:r>
                    </a:p>
                  </a:txBody>
                  <a:tcPr marL="91450" marR="91450" marT="45725" marB="45725">
                    <a:solidFill>
                      <a:schemeClr val="bg1"/>
                    </a:solidFill>
                  </a:tcPr>
                </a:tc>
                <a:extLst>
                  <a:ext uri="{0D108BD9-81ED-4DB2-BD59-A6C34878D82A}">
                    <a16:rowId xmlns:a16="http://schemas.microsoft.com/office/drawing/2014/main" val="10005"/>
                  </a:ext>
                </a:extLst>
              </a:tr>
            </a:tbl>
          </a:graphicData>
        </a:graphic>
      </p:graphicFrame>
      <p:graphicFrame>
        <p:nvGraphicFramePr>
          <p:cNvPr id="5" name="Table 4"/>
          <p:cNvGraphicFramePr>
            <a:graphicFrameLocks noGrp="1"/>
          </p:cNvGraphicFramePr>
          <p:nvPr/>
        </p:nvGraphicFramePr>
        <p:xfrm>
          <a:off x="5544207" y="3038005"/>
          <a:ext cx="5412827" cy="1127800"/>
        </p:xfrm>
        <a:graphic>
          <a:graphicData uri="http://schemas.openxmlformats.org/drawingml/2006/table">
            <a:tbl>
              <a:tblPr firstRow="1" bandRow="1">
                <a:noFill/>
              </a:tblPr>
              <a:tblGrid>
                <a:gridCol w="5412827">
                  <a:extLst>
                    <a:ext uri="{9D8B030D-6E8A-4147-A177-3AD203B41FA5}">
                      <a16:colId xmlns:a16="http://schemas.microsoft.com/office/drawing/2014/main" val="20000"/>
                    </a:ext>
                  </a:extLst>
                </a:gridCol>
              </a:tblGrid>
              <a:tr h="218400">
                <a:tc>
                  <a:txBody>
                    <a:bodyPr/>
                    <a:lstStyle/>
                    <a:p>
                      <a:pPr marL="0" indent="0" algn="ctr">
                        <a:buFont typeface="Arial" panose="020B0604020202020204" pitchFamily="34" charset="0"/>
                        <a:buNone/>
                      </a:pPr>
                      <a:r>
                        <a:rPr lang="en-GB" sz="1000" b="1" dirty="0">
                          <a:effectLst/>
                        </a:rPr>
                        <a:t>RECENT UK MONETARY POLICY</a:t>
                      </a: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18400">
                <a:tc>
                  <a:txBody>
                    <a:bodyPr/>
                    <a:lstStyle/>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Loose monetary policy with base rates</a:t>
                      </a:r>
                      <a:r>
                        <a:rPr lang="en-GB" sz="1000" b="0" i="0" u="none" strike="noStrike" cap="none" baseline="0" dirty="0">
                          <a:solidFill>
                            <a:schemeClr val="tx1"/>
                          </a:solidFill>
                          <a:effectLst/>
                          <a:latin typeface="+mn-lt"/>
                          <a:ea typeface="+mn-ea"/>
                          <a:cs typeface="+mn-cs"/>
                          <a:sym typeface="Arial"/>
                        </a:rPr>
                        <a:t> reduced to 0.5% in 2009.</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Quantitative easing undertaken in 2016 of £70b.</a:t>
                      </a:r>
                      <a:endParaRPr lang="en-GB" sz="1000" b="0" i="0" u="none" strike="noStrike" cap="none" dirty="0">
                        <a:solidFill>
                          <a:schemeClr val="tx1"/>
                        </a:solidFill>
                        <a:effectLst/>
                        <a:latin typeface="+mn-lt"/>
                        <a:ea typeface="+mn-ea"/>
                        <a:cs typeface="+mn-cs"/>
                        <a:sym typeface="Arial"/>
                      </a:endParaRPr>
                    </a:p>
                  </a:txBody>
                  <a:tcPr marL="91450" marR="91450" marT="45725" marB="45725">
                    <a:solidFill>
                      <a:schemeClr val="bg1"/>
                    </a:solidFill>
                  </a:tcPr>
                </a:tc>
                <a:extLst>
                  <a:ext uri="{0D108BD9-81ED-4DB2-BD59-A6C34878D82A}">
                    <a16:rowId xmlns:a16="http://schemas.microsoft.com/office/drawing/2014/main" val="10001"/>
                  </a:ext>
                </a:extLst>
              </a:tr>
              <a:tr h="218400">
                <a:tc>
                  <a:txBody>
                    <a:bodyPr/>
                    <a:lstStyle/>
                    <a:p>
                      <a:pPr marL="0" indent="0" algn="ctr">
                        <a:buFont typeface="Arial" panose="020B0604020202020204" pitchFamily="34" charset="0"/>
                        <a:buNone/>
                      </a:pPr>
                      <a:r>
                        <a:rPr lang="en-GB" sz="1000" b="1" i="0" u="none" strike="noStrike" cap="none" dirty="0">
                          <a:solidFill>
                            <a:schemeClr val="tx1"/>
                          </a:solidFill>
                          <a:effectLst/>
                          <a:latin typeface="+mn-lt"/>
                          <a:ea typeface="+mn-ea"/>
                          <a:cs typeface="+mn-cs"/>
                          <a:sym typeface="Arial"/>
                        </a:rPr>
                        <a:t>IMPACT ON</a:t>
                      </a:r>
                      <a:r>
                        <a:rPr lang="en-GB" sz="1000" b="1" i="0" u="none" strike="noStrike" cap="none" baseline="0" dirty="0">
                          <a:solidFill>
                            <a:schemeClr val="tx1"/>
                          </a:solidFill>
                          <a:effectLst/>
                          <a:latin typeface="+mn-lt"/>
                          <a:ea typeface="+mn-ea"/>
                          <a:cs typeface="+mn-cs"/>
                          <a:sym typeface="Arial"/>
                        </a:rPr>
                        <a:t> EXCHANGE RATE</a:t>
                      </a:r>
                      <a:endParaRPr lang="en-GB" sz="1000" b="1" i="0" u="none" strike="noStrike" cap="none" dirty="0">
                        <a:solidFill>
                          <a:schemeClr val="tx1"/>
                        </a:solidFill>
                        <a:effectLst/>
                        <a:latin typeface="+mn-lt"/>
                        <a:ea typeface="+mn-ea"/>
                        <a:cs typeface="+mn-cs"/>
                        <a:sym typeface="Arial"/>
                      </a:endParaRPr>
                    </a:p>
                  </a:txBody>
                  <a:tcPr marL="91450" marR="91450" marT="45725" marB="45725">
                    <a:solidFill>
                      <a:schemeClr val="accent3"/>
                    </a:solidFill>
                  </a:tcPr>
                </a:tc>
                <a:extLst>
                  <a:ext uri="{0D108BD9-81ED-4DB2-BD59-A6C34878D82A}">
                    <a16:rowId xmlns:a16="http://schemas.microsoft.com/office/drawing/2014/main" val="10002"/>
                  </a:ext>
                </a:extLst>
              </a:tr>
              <a:tr h="218400">
                <a:tc>
                  <a:txBody>
                    <a:bodyPr/>
                    <a:lstStyle/>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This has caused the £ exchange rate to depreciate.</a:t>
                      </a:r>
                    </a:p>
                  </a:txBody>
                  <a:tcPr marL="91450" marR="91450" marT="45725" marB="45725">
                    <a:solidFill>
                      <a:schemeClr val="bg1"/>
                    </a:solidFill>
                  </a:tcPr>
                </a:tc>
                <a:extLst>
                  <a:ext uri="{0D108BD9-81ED-4DB2-BD59-A6C34878D82A}">
                    <a16:rowId xmlns:a16="http://schemas.microsoft.com/office/drawing/2014/main" val="10003"/>
                  </a:ext>
                </a:extLst>
              </a:tr>
            </a:tbl>
          </a:graphicData>
        </a:graphic>
      </p:graphicFrame>
      <p:graphicFrame>
        <p:nvGraphicFramePr>
          <p:cNvPr id="2" name="Table 1"/>
          <p:cNvGraphicFramePr>
            <a:graphicFrameLocks noGrp="1"/>
          </p:cNvGraphicFramePr>
          <p:nvPr/>
        </p:nvGraphicFramePr>
        <p:xfrm>
          <a:off x="5557344" y="4232493"/>
          <a:ext cx="3744312" cy="1706900"/>
        </p:xfrm>
        <a:graphic>
          <a:graphicData uri="http://schemas.openxmlformats.org/drawingml/2006/table">
            <a:tbl>
              <a:tblPr firstRow="1" bandRow="1">
                <a:noFill/>
              </a:tblPr>
              <a:tblGrid>
                <a:gridCol w="3744312">
                  <a:extLst>
                    <a:ext uri="{9D8B030D-6E8A-4147-A177-3AD203B41FA5}">
                      <a16:colId xmlns:a16="http://schemas.microsoft.com/office/drawing/2014/main" val="20000"/>
                    </a:ext>
                  </a:extLst>
                </a:gridCol>
              </a:tblGrid>
              <a:tr h="218400">
                <a:tc>
                  <a:txBody>
                    <a:bodyPr/>
                    <a:lstStyle/>
                    <a:p>
                      <a:pPr marL="0" indent="0" algn="ctr">
                        <a:buFont typeface="Arial" panose="020B0604020202020204" pitchFamily="34" charset="0"/>
                        <a:buNone/>
                      </a:pPr>
                      <a:r>
                        <a:rPr lang="en-GB" sz="1000" b="1" i="0" u="none" strike="noStrike" cap="none" dirty="0">
                          <a:solidFill>
                            <a:schemeClr val="tx1"/>
                          </a:solidFill>
                          <a:effectLst/>
                          <a:latin typeface="+mn-lt"/>
                          <a:ea typeface="+mn-ea"/>
                          <a:cs typeface="+mn-cs"/>
                          <a:sym typeface="Arial"/>
                        </a:rPr>
                        <a:t>FACTORS</a:t>
                      </a:r>
                      <a:r>
                        <a:rPr lang="en-GB" sz="1000" b="1" i="0" u="none" strike="noStrike" cap="none" baseline="0" dirty="0">
                          <a:solidFill>
                            <a:schemeClr val="tx1"/>
                          </a:solidFill>
                          <a:effectLst/>
                          <a:latin typeface="+mn-lt"/>
                          <a:ea typeface="+mn-ea"/>
                          <a:cs typeface="+mn-cs"/>
                          <a:sym typeface="Arial"/>
                        </a:rPr>
                        <a:t> OUTSIDE OF THE UK GOVERNMENT CONTROL </a:t>
                      </a:r>
                      <a:endParaRPr lang="en-GB" sz="1000" b="1" i="0" u="none" strike="noStrike" cap="none" dirty="0">
                        <a:solidFill>
                          <a:schemeClr val="tx1"/>
                        </a:solidFill>
                        <a:effectLst/>
                        <a:latin typeface="+mn-lt"/>
                        <a:ea typeface="+mn-ea"/>
                        <a:cs typeface="+mn-cs"/>
                        <a:sym typeface="Arial"/>
                      </a:endParaRPr>
                    </a:p>
                  </a:txBody>
                  <a:tcPr marL="91450" marR="91450" marT="45725" marB="45725">
                    <a:solidFill>
                      <a:schemeClr val="accent1">
                        <a:lumMod val="40000"/>
                        <a:lumOff val="60000"/>
                      </a:schemeClr>
                    </a:solidFill>
                  </a:tcPr>
                </a:tc>
                <a:extLst>
                  <a:ext uri="{0D108BD9-81ED-4DB2-BD59-A6C34878D82A}">
                    <a16:rowId xmlns:a16="http://schemas.microsoft.com/office/drawing/2014/main" val="10000"/>
                  </a:ext>
                </a:extLst>
              </a:tr>
              <a:tr h="218400">
                <a:tc>
                  <a:txBody>
                    <a:bodyPr/>
                    <a:lstStyle/>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The global economy and its health </a:t>
                      </a:r>
                    </a:p>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Commodity prices such as oil</a:t>
                      </a:r>
                    </a:p>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Global</a:t>
                      </a:r>
                      <a:r>
                        <a:rPr lang="en-GB" sz="1000" b="0" i="0" u="none" strike="noStrike" cap="none" baseline="0" dirty="0">
                          <a:solidFill>
                            <a:schemeClr val="tx1"/>
                          </a:solidFill>
                          <a:effectLst/>
                          <a:latin typeface="+mn-lt"/>
                          <a:ea typeface="+mn-ea"/>
                          <a:cs typeface="+mn-cs"/>
                          <a:sym typeface="Arial"/>
                        </a:rPr>
                        <a:t> financial markets</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The Federal Reserve &amp; its monetary policy decisions</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The EU</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BREXIT Negotiation of trading agreements</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The EU </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MNCs</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Rise of China OBOR. </a:t>
                      </a:r>
                      <a:endParaRPr lang="en-GB" sz="1000" b="0" i="0" u="none" strike="noStrike" cap="none" dirty="0">
                        <a:solidFill>
                          <a:schemeClr val="tx1"/>
                        </a:solidFill>
                        <a:effectLst/>
                        <a:latin typeface="+mn-lt"/>
                        <a:ea typeface="+mn-ea"/>
                        <a:cs typeface="+mn-cs"/>
                        <a:sym typeface="Arial"/>
                      </a:endParaRPr>
                    </a:p>
                  </a:txBody>
                  <a:tcPr marL="91450" marR="91450" marT="45725" marB="45725">
                    <a:solidFill>
                      <a:schemeClr val="bg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7445805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7723991" y="2968795"/>
            <a:ext cx="3354317" cy="2878291"/>
          </a:xfrm>
          <a:prstGeom prst="rect">
            <a:avLst/>
          </a:prstGeom>
        </p:spPr>
      </p:pic>
      <p:graphicFrame>
        <p:nvGraphicFramePr>
          <p:cNvPr id="7" name="Table 6"/>
          <p:cNvGraphicFramePr>
            <a:graphicFrameLocks noGrp="1"/>
          </p:cNvGraphicFramePr>
          <p:nvPr/>
        </p:nvGraphicFramePr>
        <p:xfrm>
          <a:off x="6636472" y="130022"/>
          <a:ext cx="5312273" cy="2621300"/>
        </p:xfrm>
        <a:graphic>
          <a:graphicData uri="http://schemas.openxmlformats.org/drawingml/2006/table">
            <a:tbl>
              <a:tblPr firstRow="1" bandRow="1">
                <a:noFill/>
              </a:tblPr>
              <a:tblGrid>
                <a:gridCol w="5312273">
                  <a:extLst>
                    <a:ext uri="{9D8B030D-6E8A-4147-A177-3AD203B41FA5}">
                      <a16:colId xmlns:a16="http://schemas.microsoft.com/office/drawing/2014/main" val="20000"/>
                    </a:ext>
                  </a:extLst>
                </a:gridCol>
              </a:tblGrid>
              <a:tr h="218400">
                <a:tc>
                  <a:txBody>
                    <a:bodyPr/>
                    <a:lstStyle/>
                    <a:p>
                      <a:pPr marL="0" marR="0" lvl="0" indent="0" algn="ctr"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FISCAL POLICY CRITICISMS</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18400">
                <a:tc>
                  <a:txBody>
                    <a:bodyPr/>
                    <a:lstStyle/>
                    <a:p>
                      <a:pPr>
                        <a:buFont typeface="+mj-lt"/>
                        <a:buAutoNum type="arabicPeriod"/>
                      </a:pPr>
                      <a:r>
                        <a:rPr lang="en-GB" sz="1000" dirty="0"/>
                        <a:t>The government may have poor information about the state of the economy and struggle to have the best information about what the economy needs.</a:t>
                      </a:r>
                    </a:p>
                    <a:p>
                      <a:pPr>
                        <a:buFont typeface="+mj-lt"/>
                        <a:buAutoNum type="arabicPeriod"/>
                      </a:pPr>
                      <a:r>
                        <a:rPr lang="en-GB" sz="1000" dirty="0"/>
                        <a:t>Time lags. To increase government spending will take time. It could take several months for a government decision to filter through into the economy and actually affect AD. By then it may be too late.</a:t>
                      </a:r>
                    </a:p>
                    <a:p>
                      <a:pPr>
                        <a:buFont typeface="+mj-lt"/>
                        <a:buAutoNum type="arabicPeriod"/>
                      </a:pPr>
                      <a:r>
                        <a:rPr lang="en-GB" sz="1000" dirty="0"/>
                        <a:t>Crowding out. Some economists argue that expansionary fiscal policy (higher government spending) will not increase AD because the higher government spending will crowd out the private sector. This is because the government have to borrow from the private sector who will then have lower funds for private investment.</a:t>
                      </a:r>
                    </a:p>
                    <a:p>
                      <a:pPr>
                        <a:buFont typeface="+mj-lt"/>
                        <a:buAutoNum type="arabicPeriod"/>
                      </a:pPr>
                      <a:r>
                        <a:rPr lang="en-GB" sz="1000" dirty="0"/>
                        <a:t>Government spending is inefficient. Free market economists argue that higher government spending will tend to be wasted on inefficient spending projects. Also, it can then be difficult to reduce spending in the future because interest groups put political pressure on maintaining stimulus spending as permanent.</a:t>
                      </a:r>
                    </a:p>
                    <a:p>
                      <a:pPr>
                        <a:buFont typeface="+mj-lt"/>
                        <a:buAutoNum type="arabicPeriod"/>
                      </a:pPr>
                      <a:r>
                        <a:rPr lang="en-GB" sz="1000" dirty="0"/>
                        <a:t>Higher borrowing costs. Under certain conditions, expansionary fiscal policy can lead to higher bond yields, increasing the cost of debt repayments.</a:t>
                      </a:r>
                      <a:endParaRPr lang="en-GB" sz="1000" dirty="0">
                        <a:effectLst/>
                      </a:endParaRPr>
                    </a:p>
                  </a:txBody>
                  <a:tcPr marL="91450" marR="91450" marT="45725" marB="45725">
                    <a:solidFill>
                      <a:schemeClr val="bg1"/>
                    </a:solidFill>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nvGraphicFramePr>
        <p:xfrm>
          <a:off x="180797" y="130022"/>
          <a:ext cx="6334303" cy="5242600"/>
        </p:xfrm>
        <a:graphic>
          <a:graphicData uri="http://schemas.openxmlformats.org/drawingml/2006/table">
            <a:tbl>
              <a:tblPr firstRow="1" bandRow="1">
                <a:noFill/>
              </a:tblPr>
              <a:tblGrid>
                <a:gridCol w="1347527">
                  <a:extLst>
                    <a:ext uri="{9D8B030D-6E8A-4147-A177-3AD203B41FA5}">
                      <a16:colId xmlns:a16="http://schemas.microsoft.com/office/drawing/2014/main" val="20000"/>
                    </a:ext>
                  </a:extLst>
                </a:gridCol>
                <a:gridCol w="4986776">
                  <a:extLst>
                    <a:ext uri="{9D8B030D-6E8A-4147-A177-3AD203B41FA5}">
                      <a16:colId xmlns:a16="http://schemas.microsoft.com/office/drawing/2014/main" val="20001"/>
                    </a:ext>
                  </a:extLst>
                </a:gridCol>
              </a:tblGrid>
              <a:tr h="218400">
                <a:tc gridSpan="2">
                  <a:txBody>
                    <a:bodyPr/>
                    <a:lstStyle/>
                    <a:p>
                      <a:pPr marL="0" marR="0" lvl="0" indent="0" algn="ctr" rtl="0">
                        <a:spcBef>
                          <a:spcPts val="0"/>
                        </a:spcBef>
                        <a:spcAft>
                          <a:spcPts val="0"/>
                        </a:spcAft>
                        <a:buNone/>
                      </a:pPr>
                      <a:r>
                        <a:rPr lang="en-GB" sz="1000" b="1" dirty="0">
                          <a:solidFill>
                            <a:schemeClr val="tx1"/>
                          </a:solidFill>
                        </a:rPr>
                        <a:t>FISCAL</a:t>
                      </a:r>
                      <a:r>
                        <a:rPr lang="en-GB" sz="1000" b="1" baseline="0" dirty="0">
                          <a:solidFill>
                            <a:schemeClr val="tx1"/>
                          </a:solidFill>
                        </a:rPr>
                        <a:t> POLICY – STRANDS OF EVALUATION</a:t>
                      </a:r>
                      <a:endParaRPr sz="1000" b="1" dirty="0">
                        <a:solidFill>
                          <a:schemeClr val="tx1"/>
                        </a:solidFill>
                      </a:endParaRPr>
                    </a:p>
                  </a:txBody>
                  <a:tcPr marL="91450" marR="91450" marT="45725" marB="45725">
                    <a:solidFill>
                      <a:schemeClr val="bg1">
                        <a:lumMod val="65000"/>
                      </a:schemeClr>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a:ea typeface="Calibri"/>
                        <a:cs typeface="Calibri"/>
                        <a:sym typeface="Calibri"/>
                      </a:endParaRPr>
                    </a:p>
                  </a:txBody>
                  <a:tcPr marL="91450" marR="91450" marT="45725" marB="45725">
                    <a:solidFill>
                      <a:schemeClr val="bg1">
                        <a:lumMod val="75000"/>
                      </a:schemeClr>
                    </a:solidFill>
                  </a:tcPr>
                </a:tc>
                <a:extLst>
                  <a:ext uri="{0D108BD9-81ED-4DB2-BD59-A6C34878D82A}">
                    <a16:rowId xmlns:a16="http://schemas.microsoft.com/office/drawing/2014/main" val="10000"/>
                  </a:ext>
                </a:extLst>
              </a:tr>
              <a:tr h="218400">
                <a:tc>
                  <a:txBody>
                    <a:bodyPr/>
                    <a:lstStyle/>
                    <a:p>
                      <a:pPr marL="0" marR="0" lvl="0" indent="0" algn="l" rtl="0">
                        <a:spcBef>
                          <a:spcPts val="0"/>
                        </a:spcBef>
                        <a:spcAft>
                          <a:spcPts val="0"/>
                        </a:spcAft>
                        <a:buNone/>
                      </a:pPr>
                      <a:r>
                        <a:rPr lang="en-GB" sz="1000" b="1" dirty="0">
                          <a:solidFill>
                            <a:schemeClr val="tx1"/>
                          </a:solidFill>
                        </a:rPr>
                        <a:t>FISCAL POLICY &amp; INCENTIVES</a:t>
                      </a:r>
                      <a:endParaRPr sz="1000" b="1" dirty="0">
                        <a:solidFill>
                          <a:schemeClr val="tx1"/>
                        </a:solidFill>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tx1"/>
                          </a:solidFill>
                          <a:effectLst/>
                          <a:latin typeface="+mn-lt"/>
                          <a:ea typeface="+mn-ea"/>
                          <a:cs typeface="+mn-cs"/>
                          <a:sym typeface="Arial"/>
                        </a:rPr>
                        <a:t>How different taxes affect different people in varying ways – e.g. with varying tax rates it possibly acts as an incentive for some and a disincentive for others.</a:t>
                      </a:r>
                      <a:br>
                        <a:rPr lang="en-GB" sz="1000" b="0" i="0" u="none" strike="noStrike" cap="none" dirty="0">
                          <a:solidFill>
                            <a:schemeClr val="tx1"/>
                          </a:solidFill>
                          <a:effectLst/>
                          <a:latin typeface="+mn-lt"/>
                          <a:ea typeface="+mn-ea"/>
                          <a:cs typeface="+mn-cs"/>
                          <a:sym typeface="Arial"/>
                        </a:rPr>
                      </a:br>
                      <a:r>
                        <a:rPr lang="en-GB" sz="1000" b="0" i="0" u="none" strike="noStrike" cap="none" dirty="0">
                          <a:solidFill>
                            <a:schemeClr val="tx1"/>
                          </a:solidFill>
                          <a:effectLst/>
                          <a:latin typeface="+mn-lt"/>
                          <a:ea typeface="+mn-ea"/>
                          <a:cs typeface="+mn-cs"/>
                          <a:sym typeface="Arial"/>
                        </a:rPr>
                        <a:t>• Does the benefit depend upon the state of the economy? If there are no jobs available, benefits can hardly act as a disincentive to work.</a:t>
                      </a:r>
                      <a:br>
                        <a:rPr lang="en-GB" sz="1000" b="0" i="0" u="none" strike="noStrike" cap="none" dirty="0">
                          <a:solidFill>
                            <a:schemeClr val="tx1"/>
                          </a:solidFill>
                          <a:effectLst/>
                          <a:latin typeface="+mn-lt"/>
                          <a:ea typeface="+mn-ea"/>
                          <a:cs typeface="+mn-cs"/>
                          <a:sym typeface="Arial"/>
                        </a:rPr>
                      </a:br>
                      <a:r>
                        <a:rPr lang="en-GB" sz="1000" b="0" i="0" u="none" strike="noStrike" cap="none" dirty="0">
                          <a:solidFill>
                            <a:schemeClr val="tx1"/>
                          </a:solidFill>
                          <a:effectLst/>
                          <a:latin typeface="+mn-lt"/>
                          <a:ea typeface="+mn-ea"/>
                          <a:cs typeface="+mn-cs"/>
                          <a:sym typeface="Arial"/>
                        </a:rPr>
                        <a:t>• Is it not the way in which tax revenue is raised that is all important? For example, a tax on expenditure would hardly act as a disincentive to work.</a:t>
                      </a:r>
                      <a:endParaRPr sz="1000" b="0" i="0" dirty="0">
                        <a:solidFill>
                          <a:schemeClr val="dk1"/>
                        </a:solidFill>
                        <a:latin typeface="Calibri"/>
                        <a:ea typeface="Calibri"/>
                        <a:cs typeface="Calibri"/>
                        <a:sym typeface="Calibri"/>
                      </a:endParaRPr>
                    </a:p>
                  </a:txBody>
                  <a:tcPr marL="91450" marR="91450" marT="45725" marB="45725">
                    <a:solidFill>
                      <a:schemeClr val="bg1"/>
                    </a:solidFill>
                  </a:tcPr>
                </a:tc>
                <a:extLst>
                  <a:ext uri="{0D108BD9-81ED-4DB2-BD59-A6C34878D82A}">
                    <a16:rowId xmlns:a16="http://schemas.microsoft.com/office/drawing/2014/main" val="10001"/>
                  </a:ext>
                </a:extLst>
              </a:tr>
              <a:tr h="218400">
                <a:tc>
                  <a:txBody>
                    <a:bodyPr/>
                    <a:lstStyle/>
                    <a:p>
                      <a:pPr marL="0" marR="0" lvl="0" indent="0" algn="l" rtl="0">
                        <a:spcBef>
                          <a:spcPts val="0"/>
                        </a:spcBef>
                        <a:spcAft>
                          <a:spcPts val="0"/>
                        </a:spcAft>
                        <a:buNone/>
                      </a:pPr>
                      <a:r>
                        <a:rPr lang="en-GB" sz="1000" b="1" dirty="0">
                          <a:solidFill>
                            <a:schemeClr val="tx1"/>
                          </a:solidFill>
                        </a:rPr>
                        <a:t>FISCAL</a:t>
                      </a:r>
                      <a:r>
                        <a:rPr lang="en-GB" sz="1000" b="1" baseline="0" dirty="0">
                          <a:solidFill>
                            <a:schemeClr val="tx1"/>
                          </a:solidFill>
                        </a:rPr>
                        <a:t> POLICY &amp; ITS ABILITY TO IMPROVE INEQUALITY</a:t>
                      </a:r>
                      <a:endParaRPr sz="1000" b="1" dirty="0">
                        <a:solidFill>
                          <a:schemeClr val="tx1"/>
                        </a:solidFill>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tx1"/>
                          </a:solidFill>
                          <a:effectLst/>
                          <a:latin typeface="+mn-lt"/>
                          <a:ea typeface="+mn-ea"/>
                          <a:cs typeface="+mn-cs"/>
                          <a:sym typeface="Arial"/>
                        </a:rPr>
                        <a:t>The extent to which reduction of the inequality of income is still a macroeconomic objective.</a:t>
                      </a:r>
                      <a:br>
                        <a:rPr lang="en-GB" sz="1000" b="0" i="0" u="none" strike="noStrike" cap="none" dirty="0">
                          <a:solidFill>
                            <a:schemeClr val="tx1"/>
                          </a:solidFill>
                          <a:effectLst/>
                          <a:latin typeface="+mn-lt"/>
                          <a:ea typeface="+mn-ea"/>
                          <a:cs typeface="+mn-cs"/>
                          <a:sym typeface="Arial"/>
                        </a:rPr>
                      </a:br>
                      <a:r>
                        <a:rPr lang="en-GB" sz="1000" b="0" i="0" u="none" strike="noStrike" cap="none" dirty="0">
                          <a:solidFill>
                            <a:schemeClr val="tx1"/>
                          </a:solidFill>
                          <a:effectLst/>
                          <a:latin typeface="+mn-lt"/>
                          <a:ea typeface="+mn-ea"/>
                          <a:cs typeface="+mn-cs"/>
                          <a:sym typeface="Arial"/>
                        </a:rPr>
                        <a:t>• Whether fiscal policy is the only way that inequality can be reduced. Are there supply-side alternatives? Might industrial policy help?</a:t>
                      </a:r>
                      <a:br>
                        <a:rPr lang="en-GB" sz="1000" b="0" i="0" u="none" strike="noStrike" cap="none" dirty="0">
                          <a:solidFill>
                            <a:schemeClr val="tx1"/>
                          </a:solidFill>
                          <a:effectLst/>
                          <a:latin typeface="+mn-lt"/>
                          <a:ea typeface="+mn-ea"/>
                          <a:cs typeface="+mn-cs"/>
                          <a:sym typeface="Arial"/>
                        </a:rPr>
                      </a:br>
                      <a:r>
                        <a:rPr lang="en-GB" sz="1000" b="0" i="0" u="none" strike="noStrike" cap="none" dirty="0">
                          <a:solidFill>
                            <a:schemeClr val="tx1"/>
                          </a:solidFill>
                          <a:effectLst/>
                          <a:latin typeface="+mn-lt"/>
                          <a:ea typeface="+mn-ea"/>
                          <a:cs typeface="+mn-cs"/>
                          <a:sym typeface="Arial"/>
                        </a:rPr>
                        <a:t>• The degree to which fiscal policy will be successful in tackling inequality depends upon correctly identifying the causes of inequality.</a:t>
                      </a:r>
                      <a:br>
                        <a:rPr lang="en-GB" sz="1000" b="0" i="0" u="none" strike="noStrike" cap="none" dirty="0">
                          <a:solidFill>
                            <a:schemeClr val="tx1"/>
                          </a:solidFill>
                          <a:effectLst/>
                          <a:latin typeface="+mn-lt"/>
                          <a:ea typeface="+mn-ea"/>
                          <a:cs typeface="+mn-cs"/>
                          <a:sym typeface="Arial"/>
                        </a:rPr>
                      </a:br>
                      <a:r>
                        <a:rPr lang="en-GB" sz="1000" b="0" i="0" u="none" strike="noStrike" cap="none" dirty="0">
                          <a:solidFill>
                            <a:schemeClr val="tx1"/>
                          </a:solidFill>
                          <a:effectLst/>
                          <a:latin typeface="+mn-lt"/>
                          <a:ea typeface="+mn-ea"/>
                          <a:cs typeface="+mn-cs"/>
                          <a:sym typeface="Arial"/>
                        </a:rPr>
                        <a:t>• Reasons why making the tax and benefit system more progressive may not have as large an effect on inequality as expected.</a:t>
                      </a:r>
                      <a:br>
                        <a:rPr lang="en-GB" sz="1000" b="0" i="0" u="none" strike="noStrike" cap="none" dirty="0">
                          <a:solidFill>
                            <a:schemeClr val="tx1"/>
                          </a:solidFill>
                          <a:effectLst/>
                          <a:latin typeface="+mn-lt"/>
                          <a:ea typeface="+mn-ea"/>
                          <a:cs typeface="+mn-cs"/>
                          <a:sym typeface="Arial"/>
                        </a:rPr>
                      </a:br>
                      <a:r>
                        <a:rPr lang="en-GB" sz="1000" b="0" i="0" u="none" strike="noStrike" cap="none" dirty="0">
                          <a:solidFill>
                            <a:schemeClr val="tx1"/>
                          </a:solidFill>
                          <a:effectLst/>
                          <a:latin typeface="+mn-lt"/>
                          <a:ea typeface="+mn-ea"/>
                          <a:cs typeface="+mn-cs"/>
                          <a:sym typeface="Arial"/>
                        </a:rPr>
                        <a:t>• Contextualising this within the context of the UK’s recent economic history – the extent to which this might have been tackled in the 16 years of unbroken growth and the extent to which this is unlikely to happen in the near future with the public finances in their current state.</a:t>
                      </a:r>
                      <a:endParaRPr sz="1000" b="0" i="0" dirty="0">
                        <a:solidFill>
                          <a:schemeClr val="dk1"/>
                        </a:solidFill>
                        <a:latin typeface="Calibri"/>
                        <a:ea typeface="Calibri"/>
                        <a:cs typeface="Calibri"/>
                        <a:sym typeface="Calibri"/>
                      </a:endParaRPr>
                    </a:p>
                  </a:txBody>
                  <a:tcPr marL="91450" marR="91450" marT="45725" marB="45725">
                    <a:solidFill>
                      <a:schemeClr val="accent1">
                        <a:lumMod val="40000"/>
                        <a:lumOff val="60000"/>
                      </a:schemeClr>
                    </a:solidFill>
                  </a:tcPr>
                </a:tc>
                <a:extLst>
                  <a:ext uri="{0D108BD9-81ED-4DB2-BD59-A6C34878D82A}">
                    <a16:rowId xmlns:a16="http://schemas.microsoft.com/office/drawing/2014/main" val="10002"/>
                  </a:ext>
                </a:extLst>
              </a:tr>
              <a:tr h="218400">
                <a:tc>
                  <a:txBody>
                    <a:bodyPr/>
                    <a:lstStyle/>
                    <a:p>
                      <a:pPr marL="0" marR="0" lvl="0" indent="0" algn="l" rtl="0">
                        <a:spcBef>
                          <a:spcPts val="0"/>
                        </a:spcBef>
                        <a:spcAft>
                          <a:spcPts val="0"/>
                        </a:spcAft>
                        <a:buNone/>
                      </a:pPr>
                      <a:r>
                        <a:rPr lang="en-GB" sz="1000" b="1" dirty="0">
                          <a:solidFill>
                            <a:schemeClr val="tx1"/>
                          </a:solidFill>
                        </a:rPr>
                        <a:t>GENERAL</a:t>
                      </a:r>
                      <a:r>
                        <a:rPr lang="en-GB" sz="1000" b="1" baseline="0" dirty="0">
                          <a:solidFill>
                            <a:schemeClr val="tx1"/>
                          </a:solidFill>
                        </a:rPr>
                        <a:t> POINTS </a:t>
                      </a:r>
                      <a:endParaRPr sz="1000" b="1" dirty="0">
                        <a:solidFill>
                          <a:schemeClr val="tx1"/>
                        </a:solidFill>
                      </a:endParaRPr>
                    </a:p>
                  </a:txBody>
                  <a:tcPr marL="91450" marR="91450" marT="45725" marB="45725">
                    <a:solidFill>
                      <a:schemeClr val="tx2">
                        <a:lumMod val="75000"/>
                      </a:schemeClr>
                    </a:solidFill>
                  </a:tcPr>
                </a:tc>
                <a:tc>
                  <a:txBody>
                    <a:bodyPr/>
                    <a:lstStyle/>
                    <a:p>
                      <a:pPr marL="171450" indent="-171450">
                        <a:buFont typeface="Arial" panose="020B0604020202020204" pitchFamily="34" charset="0"/>
                        <a:buChar char="•"/>
                      </a:pPr>
                      <a:r>
                        <a:rPr lang="en-GB" sz="1000" dirty="0">
                          <a:effectLst/>
                        </a:rPr>
                        <a:t>It depends on the size of the multiplier. If the multiplier effect is large, then changes in government spending will have a bigger effect on overall demand.</a:t>
                      </a:r>
                    </a:p>
                    <a:p>
                      <a:pPr marL="171450" indent="-171450">
                        <a:buFont typeface="Arial" panose="020B0604020202020204" pitchFamily="34" charset="0"/>
                        <a:buChar char="•"/>
                      </a:pPr>
                      <a:r>
                        <a:rPr lang="en-GB" sz="1000" dirty="0">
                          <a:effectLst/>
                        </a:rPr>
                        <a:t>It depends on the state of the economy. Fiscal policy is most effective in a deep recession where monetary policy is insufficient to boost demand. In a deep recession (liquidity trap). Higher government spending will not cause crowding out because the private sector saving has increased substantially. See: </a:t>
                      </a:r>
                      <a:r>
                        <a:rPr lang="en-GB" sz="1000" dirty="0">
                          <a:effectLst/>
                          <a:hlinkClick r:id="rId4"/>
                        </a:rPr>
                        <a:t>Liquidity trap and fiscal policy</a:t>
                      </a:r>
                      <a:r>
                        <a:rPr lang="en-GB" sz="1000" dirty="0">
                          <a:effectLst/>
                        </a:rPr>
                        <a:t> – why fiscal policy is more important during a liquidity trap.</a:t>
                      </a:r>
                    </a:p>
                    <a:p>
                      <a:pPr marL="171450" indent="-171450">
                        <a:buFont typeface="Arial" panose="020B0604020202020204" pitchFamily="34" charset="0"/>
                        <a:buChar char="•"/>
                      </a:pPr>
                      <a:r>
                        <a:rPr lang="en-GB" sz="1000" dirty="0">
                          <a:effectLst/>
                        </a:rPr>
                        <a:t>It depends on other factors in the economy. For example, if the government pursue expansionary fiscal policy, but interest rates rise, and the global economy is in a recession, it may be insufficient to boost demand.</a:t>
                      </a:r>
                    </a:p>
                    <a:p>
                      <a:pPr marL="171450" indent="-171450">
                        <a:buFont typeface="Arial" panose="020B0604020202020204" pitchFamily="34" charset="0"/>
                        <a:buChar char="•"/>
                      </a:pPr>
                      <a:r>
                        <a:rPr lang="en-GB" sz="1000" dirty="0">
                          <a:effectLst/>
                        </a:rPr>
                        <a:t>Bond yields. If there is concern over the state of government finances, the government may not be able to borrow to finance fiscal policy. Countries in the Eurozone experienced this problem in the 2008-13 recession.</a:t>
                      </a:r>
                    </a:p>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a:ea typeface="Calibri"/>
                        <a:cs typeface="Calibri"/>
                        <a:sym typeface="Calibri"/>
                      </a:endParaRPr>
                    </a:p>
                  </a:txBody>
                  <a:tcPr marL="91450" marR="91450" marT="45725" marB="45725">
                    <a:solidFill>
                      <a:schemeClr val="bg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618041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18191" y="137919"/>
          <a:ext cx="7035463" cy="5951270"/>
        </p:xfrm>
        <a:graphic>
          <a:graphicData uri="http://schemas.openxmlformats.org/drawingml/2006/table">
            <a:tbl>
              <a:tblPr firstRow="1" bandRow="1">
                <a:noFill/>
              </a:tblPr>
              <a:tblGrid>
                <a:gridCol w="2165272">
                  <a:extLst>
                    <a:ext uri="{9D8B030D-6E8A-4147-A177-3AD203B41FA5}">
                      <a16:colId xmlns:a16="http://schemas.microsoft.com/office/drawing/2014/main" val="20000"/>
                    </a:ext>
                  </a:extLst>
                </a:gridCol>
                <a:gridCol w="4870191">
                  <a:extLst>
                    <a:ext uri="{9D8B030D-6E8A-4147-A177-3AD203B41FA5}">
                      <a16:colId xmlns:a16="http://schemas.microsoft.com/office/drawing/2014/main" val="20001"/>
                    </a:ext>
                  </a:extLst>
                </a:gridCol>
              </a:tblGrid>
              <a:tr h="271924">
                <a:tc gridSpan="2">
                  <a:txBody>
                    <a:bodyPr/>
                    <a:lstStyle/>
                    <a:p>
                      <a:pPr marL="0" marR="0" lvl="0" indent="0" algn="ctr" rtl="0">
                        <a:spcBef>
                          <a:spcPts val="0"/>
                        </a:spcBef>
                        <a:spcAft>
                          <a:spcPts val="0"/>
                        </a:spcAft>
                        <a:buNone/>
                      </a:pPr>
                      <a:r>
                        <a:rPr lang="en-GB" sz="1000" b="1" i="0" dirty="0">
                          <a:solidFill>
                            <a:schemeClr val="dk1"/>
                          </a:solidFill>
                          <a:latin typeface="Calibri" panose="020F0502020204030204" pitchFamily="34" charset="0"/>
                          <a:ea typeface="Calibri"/>
                          <a:cs typeface="Calibri" panose="020F0502020204030204" pitchFamily="34" charset="0"/>
                          <a:sym typeface="Calibri"/>
                        </a:rPr>
                        <a:t>3.2.4.3. SUPPLY SIDE POLICIES</a:t>
                      </a:r>
                      <a:endParaRPr sz="1000" b="1"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endParaRPr lang="en-GB"/>
                    </a:p>
                  </a:txBody>
                  <a:tcPr/>
                </a:tc>
                <a:extLst>
                  <a:ext uri="{0D108BD9-81ED-4DB2-BD59-A6C34878D82A}">
                    <a16:rowId xmlns:a16="http://schemas.microsoft.com/office/drawing/2014/main" val="10000"/>
                  </a:ext>
                </a:extLst>
              </a:tr>
              <a:tr h="441870">
                <a:tc gridSpan="2">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dirty="0"/>
                        <a:t>How changes in the aggregate supply will affect variables such as national income; in particular,</a:t>
                      </a:r>
                      <a:r>
                        <a:rPr lang="en-GB" sz="1000" baseline="0" dirty="0"/>
                        <a:t> how government micro-economic policy might change aggregate supply through individual markets.  </a:t>
                      </a:r>
                      <a:endParaRPr lang="en-GB" sz="1000" dirty="0"/>
                    </a:p>
                  </a:txBody>
                  <a:tcPr marL="91450" marR="91450" marT="45725" marB="45725">
                    <a:solidFill>
                      <a:schemeClr val="bg1"/>
                    </a:solidFill>
                  </a:tcPr>
                </a:tc>
                <a:tc hMerge="1">
                  <a:txBody>
                    <a:bodyPr/>
                    <a:lstStyle/>
                    <a:p>
                      <a:endParaRPr lang="en-GB"/>
                    </a:p>
                  </a:txBody>
                  <a:tcPr/>
                </a:tc>
                <a:extLst>
                  <a:ext uri="{0D108BD9-81ED-4DB2-BD59-A6C34878D82A}">
                    <a16:rowId xmlns:a16="http://schemas.microsoft.com/office/drawing/2014/main" val="10001"/>
                  </a:ext>
                </a:extLst>
              </a:tr>
              <a:tr h="441870">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t>CAPITAL</a:t>
                      </a:r>
                      <a:r>
                        <a:rPr lang="en-GB" sz="1000" b="1" baseline="0" dirty="0"/>
                        <a:t> MARKET SUPPLY SIDE POLICIES</a:t>
                      </a:r>
                      <a:endParaRPr lang="en-GB" sz="1000" b="1" dirty="0"/>
                    </a:p>
                  </a:txBody>
                  <a:tcPr marL="91450" marR="91450" marT="45725" marB="45725">
                    <a:solidFill>
                      <a:schemeClr val="tx2">
                        <a:lumMod val="75000"/>
                      </a:schemeClr>
                    </a:solidFill>
                  </a:tcPr>
                </a:tc>
                <a:tc>
                  <a:txBody>
                    <a:bodyPr/>
                    <a:lstStyle/>
                    <a:p>
                      <a:pPr marL="228600" indent="-228600">
                        <a:buFont typeface="+mj-lt"/>
                        <a:buAutoNum type="arabicPeriod"/>
                      </a:pPr>
                      <a:r>
                        <a:rPr lang="en-GB" sz="1000" b="0" i="0" u="none" strike="noStrike" cap="none" baseline="0" dirty="0">
                          <a:solidFill>
                            <a:schemeClr val="tx1"/>
                          </a:solidFill>
                          <a:effectLst/>
                          <a:latin typeface="+mn-lt"/>
                          <a:ea typeface="+mn-ea"/>
                          <a:cs typeface="+mn-cs"/>
                          <a:sym typeface="Arial"/>
                        </a:rPr>
                        <a:t>Corporation tax cut </a:t>
                      </a:r>
                    </a:p>
                    <a:p>
                      <a:pPr marL="228600" indent="-228600">
                        <a:buFont typeface="+mj-lt"/>
                        <a:buAutoNum type="arabicPeriod"/>
                      </a:pPr>
                      <a:r>
                        <a:rPr lang="en-GB" sz="1000" b="0" i="0" u="none" strike="noStrike" cap="none" baseline="0" dirty="0">
                          <a:solidFill>
                            <a:schemeClr val="tx1"/>
                          </a:solidFill>
                          <a:effectLst/>
                          <a:latin typeface="+mn-lt"/>
                          <a:ea typeface="+mn-ea"/>
                          <a:cs typeface="+mn-cs"/>
                          <a:sym typeface="Arial"/>
                        </a:rPr>
                        <a:t>Improving access to finance </a:t>
                      </a:r>
                    </a:p>
                  </a:txBody>
                  <a:tcPr marL="91450" marR="91450" marT="45725" marB="45725">
                    <a:solidFill>
                      <a:schemeClr val="accent1">
                        <a:lumMod val="40000"/>
                        <a:lumOff val="60000"/>
                      </a:schemeClr>
                    </a:solidFill>
                  </a:tcPr>
                </a:tc>
                <a:extLst>
                  <a:ext uri="{0D108BD9-81ED-4DB2-BD59-A6C34878D82A}">
                    <a16:rowId xmlns:a16="http://schemas.microsoft.com/office/drawing/2014/main" val="10002"/>
                  </a:ext>
                </a:extLst>
              </a:tr>
              <a:tr h="1027586">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t>LABOUR MARKET SUPPLY SIDE POLICIES</a:t>
                      </a:r>
                    </a:p>
                  </a:txBody>
                  <a:tcPr marL="91450" marR="91450" marT="45725" marB="45725">
                    <a:solidFill>
                      <a:schemeClr val="tx2">
                        <a:lumMod val="75000"/>
                      </a:schemeClr>
                    </a:solidFill>
                  </a:tcPr>
                </a:tc>
                <a:tc>
                  <a:txBody>
                    <a:bodyPr/>
                    <a:lstStyle/>
                    <a:p>
                      <a:pPr marL="228600" indent="-228600">
                        <a:buFont typeface="+mj-lt"/>
                        <a:buAutoNum type="arabicPeriod"/>
                      </a:pPr>
                      <a:r>
                        <a:rPr lang="en-GB" sz="1000" b="0" i="0" u="none" strike="noStrike" cap="none" baseline="0" dirty="0">
                          <a:solidFill>
                            <a:schemeClr val="tx1"/>
                          </a:solidFill>
                          <a:effectLst/>
                          <a:latin typeface="+mn-lt"/>
                          <a:ea typeface="+mn-ea"/>
                          <a:cs typeface="+mn-cs"/>
                          <a:sym typeface="Arial"/>
                        </a:rPr>
                        <a:t>Lower benefits</a:t>
                      </a:r>
                    </a:p>
                    <a:p>
                      <a:pPr marL="228600" indent="-228600">
                        <a:buFont typeface="+mj-lt"/>
                        <a:buAutoNum type="arabicPeriod"/>
                      </a:pPr>
                      <a:r>
                        <a:rPr lang="en-GB" sz="1000" b="0" i="0" u="none" strike="noStrike" cap="none" baseline="0" dirty="0">
                          <a:solidFill>
                            <a:schemeClr val="tx1"/>
                          </a:solidFill>
                          <a:effectLst/>
                          <a:latin typeface="+mn-lt"/>
                          <a:ea typeface="+mn-ea"/>
                          <a:cs typeface="+mn-cs"/>
                          <a:sym typeface="Arial"/>
                        </a:rPr>
                        <a:t>Lower minimum wages</a:t>
                      </a:r>
                    </a:p>
                    <a:p>
                      <a:pPr marL="228600" indent="-228600">
                        <a:buFont typeface="+mj-lt"/>
                        <a:buAutoNum type="arabicPeriod"/>
                      </a:pPr>
                      <a:r>
                        <a:rPr lang="en-GB" sz="1000" b="0" i="0" u="none" strike="noStrike" cap="none" baseline="0" dirty="0">
                          <a:solidFill>
                            <a:schemeClr val="tx1"/>
                          </a:solidFill>
                          <a:effectLst/>
                          <a:latin typeface="+mn-lt"/>
                          <a:ea typeface="+mn-ea"/>
                          <a:cs typeface="+mn-cs"/>
                          <a:sym typeface="Arial"/>
                        </a:rPr>
                        <a:t>Reduce Trade Union power</a:t>
                      </a:r>
                    </a:p>
                    <a:p>
                      <a:pPr marL="228600" marR="0" indent="-228600" algn="l" defTabSz="914400" rtl="0" eaLnBrk="1" fontAlgn="auto" latinLnBrk="0" hangingPunct="1">
                        <a:lnSpc>
                          <a:spcPct val="100000"/>
                        </a:lnSpc>
                        <a:spcBef>
                          <a:spcPts val="0"/>
                        </a:spcBef>
                        <a:spcAft>
                          <a:spcPts val="0"/>
                        </a:spcAft>
                        <a:buClr>
                          <a:srgbClr val="000000"/>
                        </a:buClr>
                        <a:buSzTx/>
                        <a:buFont typeface="+mj-lt"/>
                        <a:buAutoNum type="arabicPeriod"/>
                        <a:tabLst/>
                        <a:defRPr/>
                      </a:pPr>
                      <a:r>
                        <a:rPr lang="en-GB" sz="1000" b="0" i="0" u="none" strike="noStrike" cap="none" baseline="0" dirty="0">
                          <a:solidFill>
                            <a:schemeClr val="tx1"/>
                          </a:solidFill>
                          <a:effectLst/>
                          <a:latin typeface="+mn-lt"/>
                          <a:ea typeface="+mn-ea"/>
                          <a:cs typeface="+mn-cs"/>
                          <a:sym typeface="Arial"/>
                        </a:rPr>
                        <a:t>Income tax cut – reduced marginal tax rates</a:t>
                      </a:r>
                    </a:p>
                    <a:p>
                      <a:pPr marL="228600" marR="0" indent="-228600" algn="l" defTabSz="914400" rtl="0" eaLnBrk="1" fontAlgn="auto" latinLnBrk="0" hangingPunct="1">
                        <a:lnSpc>
                          <a:spcPct val="100000"/>
                        </a:lnSpc>
                        <a:spcBef>
                          <a:spcPts val="0"/>
                        </a:spcBef>
                        <a:spcAft>
                          <a:spcPts val="0"/>
                        </a:spcAft>
                        <a:buClr>
                          <a:srgbClr val="000000"/>
                        </a:buClr>
                        <a:buSzTx/>
                        <a:buFont typeface="+mj-lt"/>
                        <a:buAutoNum type="arabicPeriod"/>
                        <a:tabLst/>
                        <a:defRPr/>
                      </a:pPr>
                      <a:r>
                        <a:rPr lang="en-GB" sz="1000" b="0" i="0" u="none" strike="noStrike" cap="none" baseline="0" dirty="0">
                          <a:solidFill>
                            <a:schemeClr val="tx1"/>
                          </a:solidFill>
                          <a:effectLst/>
                          <a:latin typeface="+mn-lt"/>
                          <a:ea typeface="+mn-ea"/>
                          <a:cs typeface="+mn-cs"/>
                          <a:sym typeface="Arial"/>
                        </a:rPr>
                        <a:t>Improving occupational &amp; geographical mobility of labour</a:t>
                      </a:r>
                    </a:p>
                    <a:p>
                      <a:pPr marL="228600" marR="0" indent="-228600" algn="l" defTabSz="914400" rtl="0" eaLnBrk="1" fontAlgn="auto" latinLnBrk="0" hangingPunct="1">
                        <a:lnSpc>
                          <a:spcPct val="100000"/>
                        </a:lnSpc>
                        <a:spcBef>
                          <a:spcPts val="0"/>
                        </a:spcBef>
                        <a:spcAft>
                          <a:spcPts val="0"/>
                        </a:spcAft>
                        <a:buClr>
                          <a:srgbClr val="000000"/>
                        </a:buClr>
                        <a:buSzTx/>
                        <a:buFont typeface="+mj-lt"/>
                        <a:buAutoNum type="arabicPeriod"/>
                        <a:tabLst/>
                        <a:defRPr/>
                      </a:pPr>
                      <a:r>
                        <a:rPr lang="en-GB" sz="1000" b="0" i="0" u="none" strike="noStrike" cap="none" baseline="0" dirty="0">
                          <a:solidFill>
                            <a:schemeClr val="tx1"/>
                          </a:solidFill>
                          <a:effectLst/>
                          <a:latin typeface="+mn-lt"/>
                          <a:ea typeface="+mn-ea"/>
                          <a:cs typeface="+mn-cs"/>
                          <a:sym typeface="Arial"/>
                        </a:rPr>
                        <a:t>Promoting education, training &amp; apprenticeships</a:t>
                      </a:r>
                    </a:p>
                  </a:txBody>
                  <a:tcPr marL="91450" marR="91450" marT="45725" marB="45725">
                    <a:solidFill>
                      <a:schemeClr val="bg1"/>
                    </a:solidFill>
                  </a:tcPr>
                </a:tc>
                <a:extLst>
                  <a:ext uri="{0D108BD9-81ED-4DB2-BD59-A6C34878D82A}">
                    <a16:rowId xmlns:a16="http://schemas.microsoft.com/office/drawing/2014/main" val="10003"/>
                  </a:ext>
                </a:extLst>
              </a:tr>
              <a:tr h="712177">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t>GOODS MARKET SUPPLY SIDE POLICIES</a:t>
                      </a:r>
                    </a:p>
                  </a:txBody>
                  <a:tcPr marL="91450" marR="91450" marT="45725" marB="45725">
                    <a:solidFill>
                      <a:schemeClr val="tx2">
                        <a:lumMod val="75000"/>
                      </a:schemeClr>
                    </a:solidFill>
                  </a:tcPr>
                </a:tc>
                <a:tc>
                  <a:txBody>
                    <a:bodyPr/>
                    <a:lstStyle/>
                    <a:p>
                      <a:pPr marL="228600" indent="-228600">
                        <a:buFont typeface="+mj-lt"/>
                        <a:buAutoNum type="arabicPeriod"/>
                      </a:pPr>
                      <a:r>
                        <a:rPr lang="en-GB" sz="1000" b="0" i="0" u="none" strike="noStrike" cap="none" dirty="0">
                          <a:solidFill>
                            <a:schemeClr val="tx1"/>
                          </a:solidFill>
                          <a:effectLst/>
                          <a:latin typeface="+mn-lt"/>
                          <a:ea typeface="+mn-ea"/>
                          <a:cs typeface="+mn-cs"/>
                          <a:sym typeface="Arial"/>
                        </a:rPr>
                        <a:t>Privatisation</a:t>
                      </a:r>
                      <a:r>
                        <a:rPr lang="en-GB" sz="1000" b="0" i="0" u="none" strike="noStrike" cap="none" baseline="0" dirty="0">
                          <a:solidFill>
                            <a:schemeClr val="tx1"/>
                          </a:solidFill>
                          <a:effectLst/>
                          <a:latin typeface="+mn-lt"/>
                          <a:ea typeface="+mn-ea"/>
                          <a:cs typeface="+mn-cs"/>
                          <a:sym typeface="Arial"/>
                        </a:rPr>
                        <a:t> </a:t>
                      </a:r>
                    </a:p>
                    <a:p>
                      <a:pPr marL="228600" indent="-228600">
                        <a:buFont typeface="+mj-lt"/>
                        <a:buAutoNum type="arabicPeriod"/>
                      </a:pPr>
                      <a:r>
                        <a:rPr lang="en-GB" sz="1000" b="0" i="0" u="none" strike="noStrike" cap="none" baseline="0" dirty="0">
                          <a:solidFill>
                            <a:schemeClr val="tx1"/>
                          </a:solidFill>
                          <a:effectLst/>
                          <a:latin typeface="+mn-lt"/>
                          <a:ea typeface="+mn-ea"/>
                          <a:cs typeface="+mn-cs"/>
                          <a:sym typeface="Arial"/>
                        </a:rPr>
                        <a:t>Deregulation</a:t>
                      </a:r>
                    </a:p>
                    <a:p>
                      <a:pPr marL="228600" marR="0" indent="-228600" algn="l" defTabSz="914400" rtl="0" eaLnBrk="1" fontAlgn="auto" latinLnBrk="0" hangingPunct="1">
                        <a:lnSpc>
                          <a:spcPct val="100000"/>
                        </a:lnSpc>
                        <a:spcBef>
                          <a:spcPts val="0"/>
                        </a:spcBef>
                        <a:spcAft>
                          <a:spcPts val="0"/>
                        </a:spcAft>
                        <a:buClr>
                          <a:srgbClr val="000000"/>
                        </a:buClr>
                        <a:buSzTx/>
                        <a:buFont typeface="+mj-lt"/>
                        <a:buAutoNum type="arabicPeriod"/>
                        <a:tabLst/>
                        <a:defRPr/>
                      </a:pPr>
                      <a:r>
                        <a:rPr lang="en-GB" sz="1000" b="0" i="0" u="none" strike="noStrike" cap="none" baseline="0" dirty="0">
                          <a:solidFill>
                            <a:schemeClr val="tx1"/>
                          </a:solidFill>
                          <a:effectLst/>
                          <a:latin typeface="+mn-lt"/>
                          <a:ea typeface="+mn-ea"/>
                          <a:cs typeface="+mn-cs"/>
                          <a:sym typeface="Arial"/>
                        </a:rPr>
                        <a:t>Trade liberalisation</a:t>
                      </a:r>
                    </a:p>
                    <a:p>
                      <a:pPr marL="228600" marR="0" indent="-228600" algn="l" defTabSz="914400" rtl="0" eaLnBrk="1" fontAlgn="auto" latinLnBrk="0" hangingPunct="1">
                        <a:lnSpc>
                          <a:spcPct val="100000"/>
                        </a:lnSpc>
                        <a:spcBef>
                          <a:spcPts val="0"/>
                        </a:spcBef>
                        <a:spcAft>
                          <a:spcPts val="0"/>
                        </a:spcAft>
                        <a:buClr>
                          <a:srgbClr val="000000"/>
                        </a:buClr>
                        <a:buSzTx/>
                        <a:buFont typeface="+mj-lt"/>
                        <a:buAutoNum type="arabicPeriod"/>
                        <a:tabLst/>
                        <a:defRPr/>
                      </a:pPr>
                      <a:r>
                        <a:rPr lang="en-GB" sz="1000" b="0" i="0" u="none" strike="noStrike" cap="none" baseline="0" dirty="0">
                          <a:solidFill>
                            <a:schemeClr val="tx1"/>
                          </a:solidFill>
                          <a:effectLst/>
                          <a:latin typeface="+mn-lt"/>
                          <a:ea typeface="+mn-ea"/>
                          <a:cs typeface="+mn-cs"/>
                          <a:sym typeface="Arial"/>
                        </a:rPr>
                        <a:t>Promoting entrepreneurship</a:t>
                      </a:r>
                    </a:p>
                  </a:txBody>
                  <a:tcPr marL="91450" marR="91450" marT="45725" marB="45725">
                    <a:solidFill>
                      <a:schemeClr val="accent1">
                        <a:lumMod val="40000"/>
                        <a:lumOff val="60000"/>
                      </a:schemeClr>
                    </a:solidFill>
                  </a:tcPr>
                </a:tc>
                <a:extLst>
                  <a:ext uri="{0D108BD9-81ED-4DB2-BD59-A6C34878D82A}">
                    <a16:rowId xmlns:a16="http://schemas.microsoft.com/office/drawing/2014/main" val="10004"/>
                  </a:ext>
                </a:extLst>
              </a:tr>
              <a:tr h="536331">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t>INTERVENTIONIST SUPPLY SIDE POLICIES</a:t>
                      </a:r>
                    </a:p>
                  </a:txBody>
                  <a:tcPr marL="91450" marR="91450" marT="45725" marB="45725">
                    <a:solidFill>
                      <a:schemeClr val="tx2">
                        <a:lumMod val="75000"/>
                      </a:schemeClr>
                    </a:solidFill>
                  </a:tcPr>
                </a:tc>
                <a:tc>
                  <a:txBody>
                    <a:bodyPr/>
                    <a:lstStyle/>
                    <a:p>
                      <a:pPr marL="228600" indent="-228600">
                        <a:buFont typeface="+mj-lt"/>
                        <a:buAutoNum type="arabicPeriod"/>
                      </a:pPr>
                      <a:r>
                        <a:rPr lang="en-GB" sz="1000" b="0" i="0" u="none" strike="noStrike" cap="none" dirty="0">
                          <a:solidFill>
                            <a:schemeClr val="tx1"/>
                          </a:solidFill>
                          <a:effectLst/>
                          <a:latin typeface="+mn-lt"/>
                          <a:ea typeface="+mn-ea"/>
                          <a:cs typeface="+mn-cs"/>
                          <a:sym typeface="Arial"/>
                        </a:rPr>
                        <a:t>Government expenditure on education &amp; training </a:t>
                      </a:r>
                    </a:p>
                    <a:p>
                      <a:pPr marL="228600" indent="-228600">
                        <a:buFont typeface="+mj-lt"/>
                        <a:buAutoNum type="arabicPeriod"/>
                      </a:pPr>
                      <a:r>
                        <a:rPr lang="en-GB" sz="1000" b="0" i="0" u="none" strike="noStrike" cap="none" dirty="0">
                          <a:solidFill>
                            <a:schemeClr val="tx1"/>
                          </a:solidFill>
                          <a:effectLst/>
                          <a:latin typeface="+mn-lt"/>
                          <a:ea typeface="+mn-ea"/>
                          <a:cs typeface="+mn-cs"/>
                          <a:sym typeface="Arial"/>
                        </a:rPr>
                        <a:t>Government expenditure on infrastructure</a:t>
                      </a:r>
                    </a:p>
                    <a:p>
                      <a:pPr marL="228600" indent="-228600">
                        <a:buFont typeface="+mj-lt"/>
                        <a:buAutoNum type="arabicPeriod"/>
                      </a:pPr>
                      <a:r>
                        <a:rPr lang="en-GB" sz="1000" b="0" i="0" u="none" strike="noStrike" cap="none" dirty="0">
                          <a:solidFill>
                            <a:schemeClr val="tx1"/>
                          </a:solidFill>
                          <a:effectLst/>
                          <a:latin typeface="+mn-lt"/>
                          <a:ea typeface="+mn-ea"/>
                          <a:cs typeface="+mn-cs"/>
                          <a:sym typeface="Arial"/>
                        </a:rPr>
                        <a:t>Subsidies to</a:t>
                      </a:r>
                      <a:r>
                        <a:rPr lang="en-GB" sz="1000" b="0" i="0" u="none" strike="noStrike" cap="none" baseline="0" dirty="0">
                          <a:solidFill>
                            <a:schemeClr val="tx1"/>
                          </a:solidFill>
                          <a:effectLst/>
                          <a:latin typeface="+mn-lt"/>
                          <a:ea typeface="+mn-ea"/>
                          <a:cs typeface="+mn-cs"/>
                          <a:sym typeface="Arial"/>
                        </a:rPr>
                        <a:t> firms for R&amp;D. </a:t>
                      </a:r>
                      <a:endParaRPr lang="en-GB" sz="1000" b="0" i="0" u="none" strike="noStrike" cap="none" dirty="0">
                        <a:solidFill>
                          <a:schemeClr val="tx1"/>
                        </a:solidFill>
                        <a:effectLst/>
                        <a:latin typeface="+mn-lt"/>
                        <a:ea typeface="+mn-ea"/>
                        <a:cs typeface="+mn-cs"/>
                        <a:sym typeface="Arial"/>
                      </a:endParaRPr>
                    </a:p>
                  </a:txBody>
                  <a:tcPr marL="91450" marR="91450" marT="45725" marB="45725">
                    <a:solidFill>
                      <a:schemeClr val="bg1"/>
                    </a:solidFill>
                  </a:tcPr>
                </a:tc>
                <a:extLst>
                  <a:ext uri="{0D108BD9-81ED-4DB2-BD59-A6C34878D82A}">
                    <a16:rowId xmlns:a16="http://schemas.microsoft.com/office/drawing/2014/main" val="10005"/>
                  </a:ext>
                </a:extLst>
              </a:tr>
              <a:tr h="875704">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t>DESIRED IMPACT OF SUPPLY SIDE POLICIES </a:t>
                      </a:r>
                    </a:p>
                  </a:txBody>
                  <a:tcPr marL="91450" marR="91450" marT="45725" marB="45725">
                    <a:solidFill>
                      <a:schemeClr val="tx2">
                        <a:lumMod val="75000"/>
                      </a:schemeClr>
                    </a:solidFill>
                  </a:tcPr>
                </a:tc>
                <a:tc>
                  <a:txBody>
                    <a:bodyPr/>
                    <a:lstStyle/>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The</a:t>
                      </a:r>
                      <a:r>
                        <a:rPr lang="en-GB" sz="1000" b="0" i="0" u="none" strike="noStrike" cap="none" baseline="0" dirty="0">
                          <a:solidFill>
                            <a:schemeClr val="tx1"/>
                          </a:solidFill>
                          <a:effectLst/>
                          <a:latin typeface="+mn-lt"/>
                          <a:ea typeface="+mn-ea"/>
                          <a:cs typeface="+mn-cs"/>
                          <a:sym typeface="Arial"/>
                        </a:rPr>
                        <a:t> economy’s trend rate of growth may well increase. </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Reduced price level (lower inflation)</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Increased economic growth</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Increased innovation, productivity &amp; Total Factor Productivity growth</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Improved international competitiveness</a:t>
                      </a:r>
                    </a:p>
                  </a:txBody>
                  <a:tcPr marL="91450" marR="91450" marT="45725" marB="45725">
                    <a:solidFill>
                      <a:schemeClr val="accent1">
                        <a:lumMod val="40000"/>
                        <a:lumOff val="60000"/>
                      </a:schemeClr>
                    </a:solidFill>
                  </a:tcPr>
                </a:tc>
                <a:extLst>
                  <a:ext uri="{0D108BD9-81ED-4DB2-BD59-A6C34878D82A}">
                    <a16:rowId xmlns:a16="http://schemas.microsoft.com/office/drawing/2014/main" val="10006"/>
                  </a:ext>
                </a:extLst>
              </a:tr>
              <a:tr h="1631489">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t>EVALUATION</a:t>
                      </a:r>
                    </a:p>
                  </a:txBody>
                  <a:tcPr marL="91450" marR="91450" marT="45725" marB="45725">
                    <a:solidFill>
                      <a:schemeClr val="tx2">
                        <a:lumMod val="75000"/>
                      </a:schemeClr>
                    </a:solidFill>
                  </a:tcPr>
                </a:tc>
                <a:tc>
                  <a:txBody>
                    <a:bodyPr/>
                    <a:lstStyle/>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Issues of opportunity cost, government failure and distributional issues as they relate to specific policies.</a:t>
                      </a:r>
                    </a:p>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Consideration</a:t>
                      </a:r>
                      <a:r>
                        <a:rPr lang="en-GB" sz="1000" b="0" i="0" u="none" strike="noStrike" cap="none" baseline="0" dirty="0">
                          <a:solidFill>
                            <a:schemeClr val="tx1"/>
                          </a:solidFill>
                          <a:effectLst/>
                          <a:latin typeface="+mn-lt"/>
                          <a:ea typeface="+mn-ea"/>
                          <a:cs typeface="+mn-cs"/>
                          <a:sym typeface="Arial"/>
                        </a:rPr>
                        <a:t> of the fiscal deficit/ current pursuit of fiscal austerity.</a:t>
                      </a:r>
                      <a:endParaRPr lang="en-GB" sz="1000" b="0" i="0" u="none" strike="noStrike" cap="none" dirty="0">
                        <a:solidFill>
                          <a:schemeClr val="tx1"/>
                        </a:solidFill>
                        <a:effectLst/>
                        <a:latin typeface="+mn-lt"/>
                        <a:ea typeface="+mn-ea"/>
                        <a:cs typeface="+mn-cs"/>
                        <a:sym typeface="Arial"/>
                      </a:endParaRPr>
                    </a:p>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The time frame involved – policies to tackle unemployment may take a considerable period of time to have an effect.</a:t>
                      </a:r>
                    </a:p>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Whether or not the market will eventually improve</a:t>
                      </a:r>
                      <a:r>
                        <a:rPr lang="en-GB" sz="1000" b="0" i="0" u="none" strike="noStrike" cap="none" baseline="0" dirty="0">
                          <a:solidFill>
                            <a:schemeClr val="tx1"/>
                          </a:solidFill>
                          <a:effectLst/>
                          <a:latin typeface="+mn-lt"/>
                          <a:ea typeface="+mn-ea"/>
                          <a:cs typeface="+mn-cs"/>
                          <a:sym typeface="Arial"/>
                        </a:rPr>
                        <a:t> the situation</a:t>
                      </a:r>
                    </a:p>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Whether the government might not want to reduce unemployment below a particular level because of other macroeconomic objectives.</a:t>
                      </a:r>
                    </a:p>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Supply</a:t>
                      </a:r>
                      <a:r>
                        <a:rPr lang="en-GB" sz="1000" b="0" i="0" u="none" strike="noStrike" cap="none" baseline="0" dirty="0">
                          <a:solidFill>
                            <a:schemeClr val="tx1"/>
                          </a:solidFill>
                          <a:effectLst/>
                          <a:latin typeface="+mn-lt"/>
                          <a:ea typeface="+mn-ea"/>
                          <a:cs typeface="+mn-cs"/>
                          <a:sym typeface="Arial"/>
                        </a:rPr>
                        <a:t> side policies are often very expensive. </a:t>
                      </a:r>
                      <a:endParaRPr lang="en-GB" sz="1000" b="0" i="0" u="none" strike="noStrike" cap="none" dirty="0">
                        <a:solidFill>
                          <a:schemeClr val="tx1"/>
                        </a:solidFill>
                        <a:effectLst/>
                        <a:latin typeface="+mn-lt"/>
                        <a:ea typeface="+mn-ea"/>
                        <a:cs typeface="+mn-cs"/>
                        <a:sym typeface="Arial"/>
                      </a:endParaRPr>
                    </a:p>
                  </a:txBody>
                  <a:tcPr marL="91450" marR="91450" marT="45725" marB="45725">
                    <a:solidFill>
                      <a:schemeClr val="bg1"/>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1982794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TotalTime>
  <Words>21349</Words>
  <Application>Microsoft Office PowerPoint</Application>
  <PresentationFormat>Widescreen</PresentationFormat>
  <Paragraphs>1723</Paragraphs>
  <Slides>44</Slides>
  <Notes>32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Arial</vt:lpstr>
      <vt:lpstr>Calibri</vt:lpstr>
      <vt:lpstr>Calibri Light</vt:lpstr>
      <vt:lpstr>ClearSans</vt:lpstr>
      <vt:lpstr>Noto Sans Symbols</vt:lpstr>
      <vt:lpstr>Open Sans</vt:lpstr>
      <vt:lpstr>Times New Roman</vt:lpstr>
      <vt:lpstr>Office Theme</vt:lpstr>
      <vt:lpstr>AQA AS ECONOMICS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AQA AS ECONOMICS</dc:title>
  <dc:creator>mharris</dc:creator>
  <cp:lastModifiedBy>Mr S Hayes(St Ambrose College)</cp:lastModifiedBy>
  <cp:revision>14</cp:revision>
  <dcterms:created xsi:type="dcterms:W3CDTF">2021-07-13T14:44:57Z</dcterms:created>
  <dcterms:modified xsi:type="dcterms:W3CDTF">2023-10-16T11:06:53Z</dcterms:modified>
</cp:coreProperties>
</file>