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D5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684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926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23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67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169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05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816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458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710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546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695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EA2A2-ABAB-48F5-AFEE-B723EBD84325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207EB-E4A6-4960-8EC4-92AC8694B8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058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68297FA-B283-47B9-8F89-313E23F224EE}"/>
              </a:ext>
            </a:extLst>
          </p:cNvPr>
          <p:cNvSpPr/>
          <p:nvPr/>
        </p:nvSpPr>
        <p:spPr>
          <a:xfrm>
            <a:off x="0" y="0"/>
            <a:ext cx="12204527" cy="6858000"/>
          </a:xfrm>
          <a:prstGeom prst="rect">
            <a:avLst/>
          </a:prstGeom>
          <a:solidFill>
            <a:srgbClr val="24A4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DC1804-77D4-4597-B245-A410870706CC}"/>
              </a:ext>
            </a:extLst>
          </p:cNvPr>
          <p:cNvSpPr txBox="1"/>
          <p:nvPr/>
        </p:nvSpPr>
        <p:spPr>
          <a:xfrm>
            <a:off x="-1" y="294943"/>
            <a:ext cx="64895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KS3 DESIGN AND TECHNOLOGY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80C4E2-2E17-47AA-ADFC-D65E9F120802}"/>
              </a:ext>
            </a:extLst>
          </p:cNvPr>
          <p:cNvSpPr txBox="1"/>
          <p:nvPr/>
        </p:nvSpPr>
        <p:spPr>
          <a:xfrm>
            <a:off x="0" y="628950"/>
            <a:ext cx="6710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YEAR </a:t>
            </a:r>
            <a:r>
              <a:rPr lang="en-GB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8 </a:t>
            </a:r>
            <a:r>
              <a:rPr lang="en-GB" sz="25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TOY PLANE PRACTICAL</a:t>
            </a:r>
            <a:r>
              <a:rPr lang="en-GB" sz="25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SKILLS</a:t>
            </a:r>
            <a:endParaRPr lang="en-GB" sz="25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11D666B-9164-4FBD-AB3E-92986C5A92A3}"/>
              </a:ext>
            </a:extLst>
          </p:cNvPr>
          <p:cNvSpPr txBox="1"/>
          <p:nvPr/>
        </p:nvSpPr>
        <p:spPr>
          <a:xfrm>
            <a:off x="0" y="16043"/>
            <a:ext cx="31697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Knowledge Organiser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3986D-9625-4423-BAF2-629692AD830D}"/>
              </a:ext>
            </a:extLst>
          </p:cNvPr>
          <p:cNvSpPr txBox="1"/>
          <p:nvPr/>
        </p:nvSpPr>
        <p:spPr>
          <a:xfrm>
            <a:off x="0" y="1065356"/>
            <a:ext cx="64895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Learning Objectives</a:t>
            </a:r>
          </a:p>
          <a:p>
            <a:pPr>
              <a:spcAft>
                <a:spcPts val="600"/>
              </a:spcAft>
            </a:pPr>
            <a:r>
              <a:rPr lang="en-GB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In this topic you will learn about:</a:t>
            </a:r>
          </a:p>
          <a:p>
            <a:pPr marL="176213" lvl="0" indent="-176213" defTabSz="685800">
              <a:buFont typeface="Arial" panose="020B0604020202020204" pitchFamily="34" charset="0"/>
              <a:buChar char="•"/>
              <a:defRPr/>
            </a:pPr>
            <a:r>
              <a:rPr lang="en-GB" sz="12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How to measure and mark out timbers </a:t>
            </a:r>
          </a:p>
          <a:p>
            <a:pPr marL="176213" lvl="0" indent="-176213" defTabSz="685800">
              <a:buFont typeface="Arial" panose="020B0604020202020204" pitchFamily="34" charset="0"/>
              <a:buChar char="•"/>
              <a:defRPr/>
            </a:pPr>
            <a:r>
              <a:rPr lang="en-GB" sz="12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How to remove material and shape timber</a:t>
            </a:r>
          </a:p>
          <a:p>
            <a:pPr marL="176213" lvl="0" indent="-176213" defTabSz="685800">
              <a:buFont typeface="Arial" panose="020B0604020202020204" pitchFamily="34" charset="0"/>
              <a:buChar char="•"/>
              <a:defRPr/>
            </a:pPr>
            <a:r>
              <a:rPr lang="en-GB" sz="12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How to join timbers together using different joints</a:t>
            </a:r>
          </a:p>
          <a:p>
            <a:pPr marL="176213" lvl="0" indent="-176213" defTabSz="685800">
              <a:buFont typeface="Arial" panose="020B0604020202020204" pitchFamily="34" charset="0"/>
              <a:buChar char="•"/>
              <a:defRPr/>
            </a:pPr>
            <a:r>
              <a:rPr lang="en-GB" sz="12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How to apply a surface finish</a:t>
            </a:r>
          </a:p>
          <a:p>
            <a:pPr marL="176213" lvl="0" indent="-176213" defTabSz="685800">
              <a:buFont typeface="Arial" panose="020B0604020202020204" pitchFamily="34" charset="0"/>
              <a:buChar char="•"/>
              <a:defRPr/>
            </a:pPr>
            <a:r>
              <a:rPr lang="en-GB" sz="12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How to create a manufacturing diary</a:t>
            </a:r>
          </a:p>
          <a:p>
            <a:pPr marL="176213" lvl="0" indent="-176213" defTabSz="685800">
              <a:buFont typeface="Arial" panose="020B0604020202020204" pitchFamily="34" charset="0"/>
              <a:buChar char="•"/>
              <a:defRPr/>
            </a:pPr>
            <a:r>
              <a:rPr lang="en-GB" sz="12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How to evaluate your product</a:t>
            </a:r>
            <a:endParaRPr lang="en-GB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F3D7D7-6BC0-499C-83B7-9045C3556AB7}"/>
              </a:ext>
            </a:extLst>
          </p:cNvPr>
          <p:cNvSpPr txBox="1"/>
          <p:nvPr/>
        </p:nvSpPr>
        <p:spPr>
          <a:xfrm>
            <a:off x="0" y="2944953"/>
            <a:ext cx="6489577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b="1" dirty="0"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</a:rPr>
              <a:t>WHAT WILL YOU BE DOING THIS PROJECT?</a:t>
            </a:r>
          </a:p>
          <a:p>
            <a:pPr>
              <a:spcAft>
                <a:spcPts val="600"/>
              </a:spcAft>
            </a:pPr>
            <a:r>
              <a:rPr lang="en-GB" sz="12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We will learn how to manufacture a toy plane from timber. We will complete a manufacturing diary each week to show a step by step process that will include our health and safety precautions in the workshop. We will learn how to use different tools to measure, mark out and make a housing joint and a dowel joint to assemble our toy plane. We will then shape our plane and apply a finish to enhance the grain.</a:t>
            </a:r>
            <a:endParaRPr lang="en-GB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ounded Rectangular Callout 8">
            <a:extLst>
              <a:ext uri="{FF2B5EF4-FFF2-40B4-BE49-F238E27FC236}">
                <a16:creationId xmlns:a16="http://schemas.microsoft.com/office/drawing/2014/main" id="{A325F444-7534-478B-BD5D-3A3F2A28803B}"/>
              </a:ext>
            </a:extLst>
          </p:cNvPr>
          <p:cNvSpPr/>
          <p:nvPr/>
        </p:nvSpPr>
        <p:spPr>
          <a:xfrm>
            <a:off x="6489576" y="144144"/>
            <a:ext cx="5589780" cy="4105483"/>
          </a:xfrm>
          <a:prstGeom prst="wedgeRoundRectCallout">
            <a:avLst>
              <a:gd name="adj1" fmla="val 26851"/>
              <a:gd name="adj2" fmla="val 506"/>
              <a:gd name="adj3" fmla="val 16667"/>
            </a:avLst>
          </a:prstGeom>
          <a:solidFill>
            <a:schemeClr val="accent1"/>
          </a:solidFill>
          <a:ln w="76200">
            <a:solidFill>
              <a:srgbClr val="3FD5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IE" sz="1100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IE" sz="1100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IE" sz="1100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1100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F810158-B1E5-4B96-A81C-2227014236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837" y="4499696"/>
            <a:ext cx="4256690" cy="23583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5" t="7162" r="2228" b="22854"/>
          <a:stretch/>
        </p:blipFill>
        <p:spPr>
          <a:xfrm>
            <a:off x="3994829" y="4510165"/>
            <a:ext cx="3320371" cy="2097766"/>
          </a:xfrm>
          <a:prstGeom prst="rect">
            <a:avLst/>
          </a:prstGeom>
          <a:ln w="57150">
            <a:solidFill>
              <a:srgbClr val="3FD5B8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8" r="6320" b="5464"/>
          <a:stretch/>
        </p:blipFill>
        <p:spPr>
          <a:xfrm>
            <a:off x="174100" y="4509508"/>
            <a:ext cx="3460872" cy="2091986"/>
          </a:xfrm>
          <a:prstGeom prst="rect">
            <a:avLst/>
          </a:prstGeom>
          <a:ln w="57150">
            <a:solidFill>
              <a:srgbClr val="3FD5B8"/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08682F3-3063-4556-BF1A-4C37764A4B2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41" b="33239"/>
          <a:stretch/>
        </p:blipFill>
        <p:spPr>
          <a:xfrm>
            <a:off x="6898719" y="436675"/>
            <a:ext cx="1510366" cy="71470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102D5FF-38B3-4284-9560-D48D9443E409}"/>
              </a:ext>
            </a:extLst>
          </p:cNvPr>
          <p:cNvSpPr txBox="1"/>
          <p:nvPr/>
        </p:nvSpPr>
        <p:spPr>
          <a:xfrm>
            <a:off x="8418480" y="427384"/>
            <a:ext cx="330019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accent2"/>
                </a:solidFill>
                <a:latin typeface="Century Gothic" panose="020B0502020202020204" pitchFamily="34" charset="0"/>
              </a:rPr>
              <a:t>Tri Square </a:t>
            </a:r>
            <a:r>
              <a:rPr lang="en-GB" sz="1200" dirty="0" smtClean="0">
                <a:latin typeface="Century Gothic" panose="020B0502020202020204" pitchFamily="34" charset="0"/>
              </a:rPr>
              <a:t>- Used </a:t>
            </a:r>
            <a:r>
              <a:rPr lang="en-GB" sz="1200" dirty="0">
                <a:latin typeface="Century Gothic" panose="020B0502020202020204" pitchFamily="34" charset="0"/>
              </a:rPr>
              <a:t>to mark a line 90</a:t>
            </a:r>
            <a:r>
              <a:rPr lang="en-GB" dirty="0">
                <a:latin typeface="Century Gothic" panose="020B0502020202020204" pitchFamily="34" charset="0"/>
              </a:rPr>
              <a:t>° </a:t>
            </a:r>
            <a:r>
              <a:rPr lang="en-GB" sz="1200" dirty="0">
                <a:latin typeface="Century Gothic" panose="020B0502020202020204" pitchFamily="34" charset="0"/>
              </a:rPr>
              <a:t>to a face edge and can be used to check an angle is at 90°</a:t>
            </a:r>
            <a:r>
              <a:rPr lang="en-GB" sz="1200" dirty="0"/>
              <a:t>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443D46B-7007-4DAD-BD14-6D462F712CE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85" t="24344" b="24451"/>
          <a:stretch/>
        </p:blipFill>
        <p:spPr>
          <a:xfrm>
            <a:off x="6873764" y="1349498"/>
            <a:ext cx="1537337" cy="71053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B3AB192-07F4-4E3A-8F15-24D773FA5A0D}"/>
              </a:ext>
            </a:extLst>
          </p:cNvPr>
          <p:cNvSpPr txBox="1"/>
          <p:nvPr/>
        </p:nvSpPr>
        <p:spPr>
          <a:xfrm>
            <a:off x="8418480" y="1347744"/>
            <a:ext cx="3292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smtClean="0">
                <a:solidFill>
                  <a:schemeClr val="accent2"/>
                </a:solidFill>
                <a:latin typeface="Century Gothic" panose="020B0502020202020204" pitchFamily="34" charset="0"/>
              </a:rPr>
              <a:t>Marking Gauge </a:t>
            </a:r>
            <a:r>
              <a:rPr lang="en-GB" sz="1200" dirty="0" smtClean="0">
                <a:latin typeface="Century Gothic" panose="020B0502020202020204" pitchFamily="34" charset="0"/>
              </a:rPr>
              <a:t>- Used </a:t>
            </a:r>
            <a:r>
              <a:rPr lang="en-GB" sz="1200" dirty="0">
                <a:latin typeface="Century Gothic" panose="020B0502020202020204" pitchFamily="34" charset="0"/>
              </a:rPr>
              <a:t>to mark a parallel line to an edge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E216615-C3A4-459A-B494-905E8D8313B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14" b="27205"/>
          <a:stretch/>
        </p:blipFill>
        <p:spPr>
          <a:xfrm>
            <a:off x="6898719" y="2289658"/>
            <a:ext cx="1510367" cy="716302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1F07B4D-41DA-48FE-86DE-B751820785AF}"/>
              </a:ext>
            </a:extLst>
          </p:cNvPr>
          <p:cNvSpPr txBox="1"/>
          <p:nvPr/>
        </p:nvSpPr>
        <p:spPr>
          <a:xfrm>
            <a:off x="8418481" y="2333169"/>
            <a:ext cx="33103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C00000"/>
              </a:buClr>
            </a:pPr>
            <a:r>
              <a:rPr lang="en-GB" sz="1200" b="1" dirty="0" smtClean="0">
                <a:solidFill>
                  <a:schemeClr val="accent2"/>
                </a:solidFill>
                <a:latin typeface="Century Gothic" panose="020B0502020202020204" pitchFamily="34" charset="0"/>
              </a:rPr>
              <a:t>Tri Square </a:t>
            </a:r>
            <a:r>
              <a:rPr lang="en-GB" sz="1200" dirty="0" smtClean="0">
                <a:latin typeface="Century Gothic" panose="020B0502020202020204" pitchFamily="34" charset="0"/>
              </a:rPr>
              <a:t>- Used </a:t>
            </a:r>
            <a:r>
              <a:rPr lang="en-GB" sz="1200" dirty="0">
                <a:latin typeface="Century Gothic" panose="020B0502020202020204" pitchFamily="34" charset="0"/>
              </a:rPr>
              <a:t>for cutting straight lines accurately. Blade is hardened and tempered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37107B9-EF8E-45E4-B638-9EC6B963623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719" y="3234233"/>
            <a:ext cx="1500233" cy="72949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5733866F-1369-4A68-B8DC-50B20E324932}"/>
              </a:ext>
            </a:extLst>
          </p:cNvPr>
          <p:cNvSpPr txBox="1"/>
          <p:nvPr/>
        </p:nvSpPr>
        <p:spPr>
          <a:xfrm>
            <a:off x="8398952" y="3262051"/>
            <a:ext cx="3292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C00000"/>
              </a:buClr>
            </a:pPr>
            <a:r>
              <a:rPr lang="en-GB" sz="1200" b="1" dirty="0" smtClean="0">
                <a:solidFill>
                  <a:schemeClr val="accent2"/>
                </a:solidFill>
                <a:latin typeface="Century Gothic" panose="020B0502020202020204" pitchFamily="34" charset="0"/>
              </a:rPr>
              <a:t>Chisel</a:t>
            </a:r>
            <a:r>
              <a:rPr lang="en-GB" sz="1200" dirty="0" smtClean="0">
                <a:latin typeface="Century Gothic" panose="020B0502020202020204" pitchFamily="34" charset="0"/>
              </a:rPr>
              <a:t> - Used </a:t>
            </a:r>
            <a:r>
              <a:rPr lang="en-GB" sz="1200" dirty="0">
                <a:latin typeface="Century Gothic" panose="020B0502020202020204" pitchFamily="34" charset="0"/>
              </a:rPr>
              <a:t>to shape wood by slicing off </a:t>
            </a:r>
            <a:r>
              <a:rPr lang="en-GB" sz="1200" dirty="0" smtClean="0">
                <a:latin typeface="Century Gothic" panose="020B0502020202020204" pitchFamily="34" charset="0"/>
              </a:rPr>
              <a:t>shavings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98718" y="436675"/>
            <a:ext cx="4830152" cy="723622"/>
          </a:xfrm>
          <a:prstGeom prst="rect">
            <a:avLst/>
          </a:prstGeom>
          <a:noFill/>
          <a:ln>
            <a:solidFill>
              <a:srgbClr val="3FD5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6888522" y="1333075"/>
            <a:ext cx="4830152" cy="723622"/>
          </a:xfrm>
          <a:prstGeom prst="rect">
            <a:avLst/>
          </a:prstGeom>
          <a:noFill/>
          <a:ln>
            <a:solidFill>
              <a:srgbClr val="3FD5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6898718" y="2281988"/>
            <a:ext cx="4830152" cy="723622"/>
          </a:xfrm>
          <a:prstGeom prst="rect">
            <a:avLst/>
          </a:prstGeom>
          <a:noFill/>
          <a:ln>
            <a:solidFill>
              <a:srgbClr val="3FD5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6898718" y="3234233"/>
            <a:ext cx="4830152" cy="723622"/>
          </a:xfrm>
          <a:prstGeom prst="rect">
            <a:avLst/>
          </a:prstGeom>
          <a:noFill/>
          <a:ln>
            <a:solidFill>
              <a:srgbClr val="3FD5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5098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214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 A White</dc:creator>
  <cp:lastModifiedBy>Ms A White</cp:lastModifiedBy>
  <cp:revision>13</cp:revision>
  <dcterms:created xsi:type="dcterms:W3CDTF">2021-09-14T08:48:34Z</dcterms:created>
  <dcterms:modified xsi:type="dcterms:W3CDTF">2021-09-14T14:49:39Z</dcterms:modified>
</cp:coreProperties>
</file>