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19A49FE-F556-412B-8319-EF91F5B1FC02}"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114361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9A49FE-F556-412B-8319-EF91F5B1FC02}"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243974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19A49FE-F556-412B-8319-EF91F5B1FC02}"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6884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19A49FE-F556-412B-8319-EF91F5B1FC02}"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2393196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19A49FE-F556-412B-8319-EF91F5B1FC02}" type="datetimeFigureOut">
              <a:rPr lang="en-GB" smtClean="0"/>
              <a:t>14/09/2021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2644540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19A49FE-F556-412B-8319-EF91F5B1FC02}" type="datetimeFigureOut">
              <a:rPr lang="en-GB" smtClean="0"/>
              <a:t>14/09/2021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1443707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9A49FE-F556-412B-8319-EF91F5B1FC02}" type="datetimeFigureOut">
              <a:rPr lang="en-GB" smtClean="0"/>
              <a:t>14/09/2021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3839637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19A49FE-F556-412B-8319-EF91F5B1FC02}"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1837851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19A49FE-F556-412B-8319-EF91F5B1FC02}" type="datetimeFigureOut">
              <a:rPr lang="en-GB" smtClean="0"/>
              <a:t>14/09/2021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3561062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9A49FE-F556-412B-8319-EF91F5B1FC02}"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1906297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9A49FE-F556-412B-8319-EF91F5B1FC02}" type="datetimeFigureOut">
              <a:rPr lang="en-GB" smtClean="0"/>
              <a:t>14/09/2021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A8B931-516B-4B4C-B2D5-E8B67AA3B93E}" type="slidenum">
              <a:rPr lang="en-GB" smtClean="0"/>
              <a:t>‹#›</a:t>
            </a:fld>
            <a:endParaRPr lang="en-GB"/>
          </a:p>
        </p:txBody>
      </p:sp>
    </p:spTree>
    <p:extLst>
      <p:ext uri="{BB962C8B-B14F-4D97-AF65-F5344CB8AC3E}">
        <p14:creationId xmlns:p14="http://schemas.microsoft.com/office/powerpoint/2010/main" val="3666468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9A49FE-F556-412B-8319-EF91F5B1FC02}" type="datetimeFigureOut">
              <a:rPr lang="en-GB" smtClean="0"/>
              <a:t>14/09/2021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A8B931-516B-4B4C-B2D5-E8B67AA3B93E}" type="slidenum">
              <a:rPr lang="en-GB" smtClean="0"/>
              <a:t>‹#›</a:t>
            </a:fld>
            <a:endParaRPr lang="en-GB"/>
          </a:p>
        </p:txBody>
      </p:sp>
    </p:spTree>
    <p:extLst>
      <p:ext uri="{BB962C8B-B14F-4D97-AF65-F5344CB8AC3E}">
        <p14:creationId xmlns:p14="http://schemas.microsoft.com/office/powerpoint/2010/main" val="7482477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68297FA-B283-47B9-8F89-313E23F224EE}"/>
              </a:ext>
            </a:extLst>
          </p:cNvPr>
          <p:cNvSpPr/>
          <p:nvPr/>
        </p:nvSpPr>
        <p:spPr>
          <a:xfrm>
            <a:off x="0" y="0"/>
            <a:ext cx="12204527" cy="6858000"/>
          </a:xfrm>
          <a:prstGeom prst="rect">
            <a:avLst/>
          </a:prstGeom>
          <a:solidFill>
            <a:srgbClr val="24A4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10" name="TextBox 9">
            <a:extLst>
              <a:ext uri="{FF2B5EF4-FFF2-40B4-BE49-F238E27FC236}">
                <a16:creationId xmlns:a16="http://schemas.microsoft.com/office/drawing/2014/main" id="{CEDC1804-77D4-4597-B245-A410870706CC}"/>
              </a:ext>
            </a:extLst>
          </p:cNvPr>
          <p:cNvSpPr txBox="1"/>
          <p:nvPr/>
        </p:nvSpPr>
        <p:spPr>
          <a:xfrm>
            <a:off x="-1" y="294943"/>
            <a:ext cx="6489577" cy="430887"/>
          </a:xfrm>
          <a:prstGeom prst="rect">
            <a:avLst/>
          </a:prstGeom>
          <a:noFill/>
        </p:spPr>
        <p:txBody>
          <a:bodyPr wrap="square" rtlCol="0">
            <a:spAutoFit/>
          </a:bodyPr>
          <a:lstStyle/>
          <a:p>
            <a:r>
              <a:rPr lang="en-GB" sz="2200" dirty="0">
                <a:solidFill>
                  <a:schemeClr val="bg2"/>
                </a:solidFill>
                <a:effectLst>
                  <a:outerShdw blurRad="38100" dist="38100" dir="2700000" algn="tl">
                    <a:srgbClr val="000000">
                      <a:alpha val="43137"/>
                    </a:srgbClr>
                  </a:outerShdw>
                </a:effectLst>
                <a:latin typeface="Century Gothic" panose="020B0502020202020204" pitchFamily="34" charset="0"/>
              </a:rPr>
              <a:t>KS3 DESIGN AND TECHNOLOGY</a:t>
            </a:r>
          </a:p>
        </p:txBody>
      </p:sp>
      <p:sp>
        <p:nvSpPr>
          <p:cNvPr id="11" name="TextBox 10">
            <a:extLst>
              <a:ext uri="{FF2B5EF4-FFF2-40B4-BE49-F238E27FC236}">
                <a16:creationId xmlns:a16="http://schemas.microsoft.com/office/drawing/2014/main" id="{BD80C4E2-2E17-47AA-ADFC-D65E9F120802}"/>
              </a:ext>
            </a:extLst>
          </p:cNvPr>
          <p:cNvSpPr txBox="1"/>
          <p:nvPr/>
        </p:nvSpPr>
        <p:spPr>
          <a:xfrm>
            <a:off x="0" y="628950"/>
            <a:ext cx="6710836" cy="523220"/>
          </a:xfrm>
          <a:prstGeom prst="rect">
            <a:avLst/>
          </a:prstGeom>
          <a:noFill/>
        </p:spPr>
        <p:txBody>
          <a:bodyPr wrap="square" rtlCol="0">
            <a:spAutoFit/>
          </a:bodyPr>
          <a:lstStyle/>
          <a:p>
            <a:pPr>
              <a:spcAft>
                <a:spcPts val="600"/>
              </a:spcAft>
            </a:pPr>
            <a:r>
              <a:rPr lang="en-GB" sz="2800" b="1" dirty="0">
                <a:solidFill>
                  <a:schemeClr val="accent1"/>
                </a:solidFill>
                <a:effectLst>
                  <a:outerShdw blurRad="38100" dist="38100" dir="2700000" algn="tl">
                    <a:srgbClr val="000000">
                      <a:alpha val="43137"/>
                    </a:srgbClr>
                  </a:outerShdw>
                </a:effectLst>
                <a:latin typeface="Century Gothic" panose="020B0502020202020204" pitchFamily="34" charset="0"/>
              </a:rPr>
              <a:t>YEAR </a:t>
            </a:r>
            <a:r>
              <a:rPr lang="en-GB" sz="2800" b="1" dirty="0">
                <a:solidFill>
                  <a:schemeClr val="accent1"/>
                </a:solidFill>
                <a:effectLst>
                  <a:outerShdw blurRad="38100" dist="38100" dir="2700000" algn="tl">
                    <a:srgbClr val="000000">
                      <a:alpha val="43137"/>
                    </a:srgbClr>
                  </a:outerShdw>
                </a:effectLst>
                <a:latin typeface="Century Gothic" panose="020B0502020202020204" pitchFamily="34" charset="0"/>
              </a:rPr>
              <a:t>9</a:t>
            </a:r>
            <a:r>
              <a:rPr lang="en-GB" sz="2800" b="1" dirty="0" smtClean="0">
                <a:solidFill>
                  <a:schemeClr val="accent1"/>
                </a:solidFill>
                <a:effectLst>
                  <a:outerShdw blurRad="38100" dist="38100" dir="2700000" algn="tl">
                    <a:srgbClr val="000000">
                      <a:alpha val="43137"/>
                    </a:srgbClr>
                  </a:outerShdw>
                </a:effectLst>
                <a:latin typeface="Century Gothic" panose="020B0502020202020204" pitchFamily="34" charset="0"/>
              </a:rPr>
              <a:t> </a:t>
            </a:r>
            <a:r>
              <a:rPr lang="en-GB" sz="2500" dirty="0" smtClean="0">
                <a:solidFill>
                  <a:schemeClr val="accent1"/>
                </a:solidFill>
                <a:effectLst>
                  <a:outerShdw blurRad="38100" dist="38100" dir="2700000" algn="tl">
                    <a:srgbClr val="000000">
                      <a:alpha val="43137"/>
                    </a:srgbClr>
                  </a:outerShdw>
                </a:effectLst>
                <a:latin typeface="Century Gothic" panose="020B0502020202020204" pitchFamily="34" charset="0"/>
              </a:rPr>
              <a:t>DESK LAMP PRACTICAL</a:t>
            </a:r>
            <a:r>
              <a:rPr lang="en-GB" sz="2500" dirty="0" smtClean="0">
                <a:solidFill>
                  <a:schemeClr val="accent1"/>
                </a:solidFill>
                <a:effectLst>
                  <a:outerShdw blurRad="38100" dist="38100" dir="2700000" algn="tl">
                    <a:srgbClr val="000000">
                      <a:alpha val="43137"/>
                    </a:srgbClr>
                  </a:outerShdw>
                </a:effectLst>
                <a:latin typeface="Century Gothic" panose="020B0502020202020204" pitchFamily="34" charset="0"/>
              </a:rPr>
              <a:t> SKILLS</a:t>
            </a:r>
            <a:endParaRPr lang="en-GB" sz="2500" dirty="0">
              <a:solidFill>
                <a:schemeClr val="accent1"/>
              </a:solidFill>
              <a:effectLst>
                <a:outerShdw blurRad="38100" dist="38100" dir="2700000" algn="tl">
                  <a:srgbClr val="000000">
                    <a:alpha val="43137"/>
                  </a:srgbClr>
                </a:outerShdw>
              </a:effectLst>
              <a:latin typeface="Century Gothic" panose="020B0502020202020204" pitchFamily="34" charset="0"/>
            </a:endParaRPr>
          </a:p>
        </p:txBody>
      </p:sp>
      <p:sp>
        <p:nvSpPr>
          <p:cNvPr id="16" name="TextBox 15">
            <a:extLst>
              <a:ext uri="{FF2B5EF4-FFF2-40B4-BE49-F238E27FC236}">
                <a16:creationId xmlns:a16="http://schemas.microsoft.com/office/drawing/2014/main" id="{E11D666B-9164-4FBD-AB3E-92986C5A92A3}"/>
              </a:ext>
            </a:extLst>
          </p:cNvPr>
          <p:cNvSpPr txBox="1"/>
          <p:nvPr/>
        </p:nvSpPr>
        <p:spPr>
          <a:xfrm>
            <a:off x="0" y="16043"/>
            <a:ext cx="3169791" cy="338554"/>
          </a:xfrm>
          <a:prstGeom prst="rect">
            <a:avLst/>
          </a:prstGeom>
          <a:noFill/>
        </p:spPr>
        <p:txBody>
          <a:bodyPr wrap="square" rtlCol="0">
            <a:spAutoFit/>
          </a:bodyPr>
          <a:lstStyle/>
          <a:p>
            <a:r>
              <a:rPr lang="en-GB" sz="1600" dirty="0">
                <a:solidFill>
                  <a:schemeClr val="accent4"/>
                </a:solidFill>
                <a:effectLst>
                  <a:outerShdw blurRad="38100" dist="38100" dir="2700000" algn="tl">
                    <a:srgbClr val="000000">
                      <a:alpha val="43137"/>
                    </a:srgbClr>
                  </a:outerShdw>
                </a:effectLst>
                <a:latin typeface="Century Gothic" panose="020B0502020202020204" pitchFamily="34" charset="0"/>
              </a:rPr>
              <a:t>Knowledge Organiser</a:t>
            </a:r>
          </a:p>
        </p:txBody>
      </p:sp>
      <p:sp>
        <p:nvSpPr>
          <p:cNvPr id="17" name="TextBox 16">
            <a:extLst>
              <a:ext uri="{FF2B5EF4-FFF2-40B4-BE49-F238E27FC236}">
                <a16:creationId xmlns:a16="http://schemas.microsoft.com/office/drawing/2014/main" id="{0703986D-9625-4423-BAF2-629692AD830D}"/>
              </a:ext>
            </a:extLst>
          </p:cNvPr>
          <p:cNvSpPr txBox="1"/>
          <p:nvPr/>
        </p:nvSpPr>
        <p:spPr>
          <a:xfrm>
            <a:off x="0" y="1065356"/>
            <a:ext cx="6489577" cy="1754326"/>
          </a:xfrm>
          <a:prstGeom prst="rect">
            <a:avLst/>
          </a:prstGeom>
          <a:noFill/>
        </p:spPr>
        <p:txBody>
          <a:bodyPr wrap="square" rtlCol="0">
            <a:spAutoFit/>
          </a:bodyPr>
          <a:lstStyle/>
          <a:p>
            <a:pPr>
              <a:spcAft>
                <a:spcPts val="600"/>
              </a:spcAft>
            </a:pPr>
            <a:r>
              <a:rPr lang="en-GB" sz="1400" b="1" dirty="0">
                <a:solidFill>
                  <a:schemeClr val="accent2"/>
                </a:solidFill>
                <a:effectLst>
                  <a:outerShdw blurRad="38100" dist="38100" dir="2700000" algn="tl">
                    <a:srgbClr val="000000">
                      <a:alpha val="43137"/>
                    </a:srgbClr>
                  </a:outerShdw>
                </a:effectLst>
                <a:latin typeface="Century Gothic" panose="020B0502020202020204" pitchFamily="34" charset="0"/>
              </a:rPr>
              <a:t>Learning Objectives</a:t>
            </a:r>
          </a:p>
          <a:p>
            <a:pPr>
              <a:spcAft>
                <a:spcPts val="600"/>
              </a:spcAft>
            </a:pPr>
            <a:r>
              <a:rPr lang="en-GB" sz="1200" dirty="0">
                <a:solidFill>
                  <a:schemeClr val="bg1"/>
                </a:solidFill>
                <a:latin typeface="Century Gothic" panose="020B0502020202020204" pitchFamily="34" charset="0"/>
              </a:rPr>
              <a:t>In this topic you will learn about:</a:t>
            </a:r>
          </a:p>
          <a:p>
            <a:pPr marL="176213" lvl="0" indent="-176213" defTabSz="685800">
              <a:buFont typeface="Arial" panose="020B0604020202020204" pitchFamily="34" charset="0"/>
              <a:buChar char="•"/>
              <a:defRPr/>
            </a:pPr>
            <a:r>
              <a:rPr lang="en-GB" sz="1200" dirty="0" smtClean="0">
                <a:solidFill>
                  <a:schemeClr val="bg1"/>
                </a:solidFill>
                <a:latin typeface="Century Gothic" panose="020B0502020202020204" pitchFamily="34" charset="0"/>
              </a:rPr>
              <a:t>How to measure and mark out timbers </a:t>
            </a:r>
          </a:p>
          <a:p>
            <a:pPr marL="176213" lvl="0" indent="-176213" defTabSz="685800">
              <a:buFont typeface="Arial" panose="020B0604020202020204" pitchFamily="34" charset="0"/>
              <a:buChar char="•"/>
              <a:defRPr/>
            </a:pPr>
            <a:r>
              <a:rPr lang="en-GB" sz="1200" dirty="0" smtClean="0">
                <a:solidFill>
                  <a:schemeClr val="bg1"/>
                </a:solidFill>
                <a:latin typeface="Century Gothic" panose="020B0502020202020204" pitchFamily="34" charset="0"/>
              </a:rPr>
              <a:t>How to remove material and shape timber</a:t>
            </a:r>
          </a:p>
          <a:p>
            <a:pPr marL="176213" lvl="0" indent="-176213" defTabSz="685800">
              <a:buFont typeface="Arial" panose="020B0604020202020204" pitchFamily="34" charset="0"/>
              <a:buChar char="•"/>
              <a:defRPr/>
            </a:pPr>
            <a:r>
              <a:rPr lang="en-GB" sz="1200" dirty="0" smtClean="0">
                <a:solidFill>
                  <a:schemeClr val="bg1"/>
                </a:solidFill>
                <a:latin typeface="Century Gothic" panose="020B0502020202020204" pitchFamily="34" charset="0"/>
              </a:rPr>
              <a:t>How to join timbers together using different joints</a:t>
            </a:r>
          </a:p>
          <a:p>
            <a:pPr marL="176213" lvl="0" indent="-176213" defTabSz="685800">
              <a:buFont typeface="Arial" panose="020B0604020202020204" pitchFamily="34" charset="0"/>
              <a:buChar char="•"/>
              <a:defRPr/>
            </a:pPr>
            <a:r>
              <a:rPr lang="en-GB" sz="1200" dirty="0" smtClean="0">
                <a:solidFill>
                  <a:schemeClr val="bg1"/>
                </a:solidFill>
                <a:latin typeface="Century Gothic" panose="020B0502020202020204" pitchFamily="34" charset="0"/>
              </a:rPr>
              <a:t>How to apply a surface finish</a:t>
            </a:r>
          </a:p>
          <a:p>
            <a:pPr marL="176213" lvl="0" indent="-176213" defTabSz="685800">
              <a:buFont typeface="Arial" panose="020B0604020202020204" pitchFamily="34" charset="0"/>
              <a:buChar char="•"/>
              <a:defRPr/>
            </a:pPr>
            <a:r>
              <a:rPr lang="en-GB" sz="1200" dirty="0" smtClean="0">
                <a:solidFill>
                  <a:schemeClr val="bg1"/>
                </a:solidFill>
                <a:latin typeface="Century Gothic" panose="020B0502020202020204" pitchFamily="34" charset="0"/>
              </a:rPr>
              <a:t>How to create a manufacturing diary</a:t>
            </a:r>
          </a:p>
          <a:p>
            <a:pPr marL="176213" lvl="0" indent="-176213" defTabSz="685800">
              <a:buFont typeface="Arial" panose="020B0604020202020204" pitchFamily="34" charset="0"/>
              <a:buChar char="•"/>
              <a:defRPr/>
            </a:pPr>
            <a:r>
              <a:rPr lang="en-GB" sz="1200" dirty="0" smtClean="0">
                <a:solidFill>
                  <a:schemeClr val="bg1"/>
                </a:solidFill>
                <a:latin typeface="Century Gothic" panose="020B0502020202020204" pitchFamily="34" charset="0"/>
              </a:rPr>
              <a:t>How to evaluate your product</a:t>
            </a:r>
            <a:endParaRPr lang="en-GB" sz="1200" dirty="0">
              <a:solidFill>
                <a:schemeClr val="bg1"/>
              </a:solidFill>
              <a:latin typeface="Century Gothic" panose="020B0502020202020204" pitchFamily="34" charset="0"/>
            </a:endParaRPr>
          </a:p>
        </p:txBody>
      </p:sp>
      <p:sp>
        <p:nvSpPr>
          <p:cNvPr id="8" name="TextBox 7">
            <a:extLst>
              <a:ext uri="{FF2B5EF4-FFF2-40B4-BE49-F238E27FC236}">
                <a16:creationId xmlns:a16="http://schemas.microsoft.com/office/drawing/2014/main" id="{B2F3D7D7-6BC0-499C-83B7-9045C3556AB7}"/>
              </a:ext>
            </a:extLst>
          </p:cNvPr>
          <p:cNvSpPr txBox="1"/>
          <p:nvPr/>
        </p:nvSpPr>
        <p:spPr>
          <a:xfrm>
            <a:off x="1114" y="2886523"/>
            <a:ext cx="6489577" cy="1492716"/>
          </a:xfrm>
          <a:prstGeom prst="rect">
            <a:avLst/>
          </a:prstGeom>
          <a:noFill/>
        </p:spPr>
        <p:txBody>
          <a:bodyPr wrap="square" rtlCol="0">
            <a:spAutoFit/>
          </a:bodyPr>
          <a:lstStyle/>
          <a:p>
            <a:pPr>
              <a:spcAft>
                <a:spcPts val="600"/>
              </a:spcAft>
            </a:pPr>
            <a:r>
              <a:rPr lang="en-GB" sz="1400" b="1" dirty="0">
                <a:solidFill>
                  <a:schemeClr val="accent4"/>
                </a:solidFill>
                <a:effectLst>
                  <a:outerShdw blurRad="50800" dist="38100" dir="2700000" algn="tl" rotWithShape="0">
                    <a:prstClr val="black">
                      <a:alpha val="40000"/>
                    </a:prstClr>
                  </a:outerShdw>
                </a:effectLst>
                <a:latin typeface="Century Gothic" panose="020B0502020202020204" pitchFamily="34" charset="0"/>
              </a:rPr>
              <a:t>WHAT WILL YOU BE DOING THIS PROJECT?</a:t>
            </a:r>
          </a:p>
          <a:p>
            <a:pPr>
              <a:spcAft>
                <a:spcPts val="600"/>
              </a:spcAft>
            </a:pPr>
            <a:r>
              <a:rPr lang="en-GB" sz="1200" dirty="0" smtClean="0">
                <a:solidFill>
                  <a:schemeClr val="bg1"/>
                </a:solidFill>
                <a:latin typeface="Century Gothic" panose="020B0502020202020204" pitchFamily="34" charset="0"/>
              </a:rPr>
              <a:t>We will learn how to manufacture a desk lamp from timber. We will complete a manufacturing diary each week to show a step by step process that will include our health and safety precautions in the workshop. We will learn how to use different tools to measure, mark out and make halving joints and a mortise and tenon joint to assemble our desk lamp. We will then shape our lamp, apply a finish to enhance the grain and use an reusable object to create our sustainable lamp shade.</a:t>
            </a:r>
            <a:endParaRPr lang="en-GB" sz="1200" dirty="0">
              <a:solidFill>
                <a:schemeClr val="bg1"/>
              </a:solidFill>
              <a:latin typeface="Century Gothic" panose="020B0502020202020204" pitchFamily="34" charset="0"/>
            </a:endParaRPr>
          </a:p>
        </p:txBody>
      </p:sp>
      <p:sp>
        <p:nvSpPr>
          <p:cNvPr id="12" name="Rounded Rectangular Callout 8">
            <a:extLst>
              <a:ext uri="{FF2B5EF4-FFF2-40B4-BE49-F238E27FC236}">
                <a16:creationId xmlns:a16="http://schemas.microsoft.com/office/drawing/2014/main" id="{A325F444-7534-478B-BD5D-3A3F2A28803B}"/>
              </a:ext>
            </a:extLst>
          </p:cNvPr>
          <p:cNvSpPr/>
          <p:nvPr/>
        </p:nvSpPr>
        <p:spPr>
          <a:xfrm>
            <a:off x="6489576" y="144144"/>
            <a:ext cx="5589780" cy="4105483"/>
          </a:xfrm>
          <a:prstGeom prst="wedgeRoundRectCallout">
            <a:avLst>
              <a:gd name="adj1" fmla="val 26851"/>
              <a:gd name="adj2" fmla="val 506"/>
              <a:gd name="adj3" fmla="val 16667"/>
            </a:avLst>
          </a:prstGeom>
          <a:solidFill>
            <a:schemeClr val="accent1"/>
          </a:solidFill>
          <a:ln w="76200">
            <a:solidFill>
              <a:srgbClr val="3FD5B8"/>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effectLst>
                <a:outerShdw blurRad="38100" dist="38100" dir="2700000" algn="tl">
                  <a:srgbClr val="000000">
                    <a:alpha val="43137"/>
                  </a:srgbClr>
                </a:outerShdw>
              </a:effectLst>
            </a:endParaRPr>
          </a:p>
          <a:p>
            <a:pPr algn="ctr"/>
            <a:endParaRPr lang="en-GB" sz="2400" b="1" dirty="0">
              <a:effectLst>
                <a:outerShdw blurRad="38100" dist="38100" dir="2700000" algn="tl">
                  <a:srgbClr val="000000">
                    <a:alpha val="43137"/>
                  </a:srgbClr>
                </a:outerShdw>
              </a:effectLst>
            </a:endParaRPr>
          </a:p>
          <a:p>
            <a:endParaRPr lang="en-IE" sz="1100" dirty="0">
              <a:solidFill>
                <a:schemeClr val="accent4"/>
              </a:solidFill>
              <a:effectLst>
                <a:outerShdw blurRad="38100" dist="38100" dir="2700000" algn="tl">
                  <a:srgbClr val="000000">
                    <a:alpha val="43137"/>
                  </a:srgbClr>
                </a:outerShdw>
              </a:effectLst>
            </a:endParaRPr>
          </a:p>
          <a:p>
            <a:endParaRPr lang="en-IE" sz="1100" dirty="0">
              <a:solidFill>
                <a:schemeClr val="accent4"/>
              </a:solidFill>
              <a:effectLst>
                <a:outerShdw blurRad="38100" dist="38100" dir="2700000" algn="tl">
                  <a:srgbClr val="000000">
                    <a:alpha val="43137"/>
                  </a:srgbClr>
                </a:outerShdw>
              </a:effectLst>
            </a:endParaRPr>
          </a:p>
          <a:p>
            <a:endParaRPr lang="en-IE" sz="1100" dirty="0">
              <a:solidFill>
                <a:schemeClr val="accent4"/>
              </a:solidFill>
              <a:effectLst>
                <a:outerShdw blurRad="38100" dist="38100" dir="2700000" algn="tl">
                  <a:srgbClr val="000000">
                    <a:alpha val="43137"/>
                  </a:srgbClr>
                </a:outerShdw>
              </a:effectLst>
            </a:endParaRPr>
          </a:p>
          <a:p>
            <a:endParaRPr lang="en-GB" sz="1100" dirty="0">
              <a:solidFill>
                <a:schemeClr val="accent4"/>
              </a:solidFill>
              <a:effectLst>
                <a:outerShdw blurRad="38100" dist="38100" dir="2700000" algn="tl">
                  <a:srgbClr val="000000">
                    <a:alpha val="43137"/>
                  </a:srgbClr>
                </a:outerShdw>
              </a:effectLst>
            </a:endParaRPr>
          </a:p>
        </p:txBody>
      </p:sp>
      <p:pic>
        <p:nvPicPr>
          <p:cNvPr id="18" name="Picture 17">
            <a:extLst>
              <a:ext uri="{FF2B5EF4-FFF2-40B4-BE49-F238E27FC236}">
                <a16:creationId xmlns:a16="http://schemas.microsoft.com/office/drawing/2014/main" id="{708682F3-3063-4556-BF1A-4C37764A4B2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441" b="33239"/>
          <a:stretch/>
        </p:blipFill>
        <p:spPr>
          <a:xfrm>
            <a:off x="6883497" y="489227"/>
            <a:ext cx="1246798" cy="589984"/>
          </a:xfrm>
          <a:prstGeom prst="rect">
            <a:avLst/>
          </a:prstGeom>
        </p:spPr>
      </p:pic>
      <p:sp>
        <p:nvSpPr>
          <p:cNvPr id="19" name="TextBox 18">
            <a:extLst>
              <a:ext uri="{FF2B5EF4-FFF2-40B4-BE49-F238E27FC236}">
                <a16:creationId xmlns:a16="http://schemas.microsoft.com/office/drawing/2014/main" id="{C102D5FF-38B3-4284-9560-D48D9443E409}"/>
              </a:ext>
            </a:extLst>
          </p:cNvPr>
          <p:cNvSpPr txBox="1"/>
          <p:nvPr/>
        </p:nvSpPr>
        <p:spPr>
          <a:xfrm>
            <a:off x="8130295" y="479936"/>
            <a:ext cx="3573157" cy="430887"/>
          </a:xfrm>
          <a:prstGeom prst="rect">
            <a:avLst/>
          </a:prstGeom>
          <a:noFill/>
        </p:spPr>
        <p:txBody>
          <a:bodyPr wrap="square" rtlCol="0">
            <a:spAutoFit/>
          </a:bodyPr>
          <a:lstStyle/>
          <a:p>
            <a:r>
              <a:rPr lang="en-GB" sz="1200" b="1" dirty="0" smtClean="0">
                <a:solidFill>
                  <a:schemeClr val="accent2"/>
                </a:solidFill>
                <a:latin typeface="Century Gothic" panose="020B0502020202020204" pitchFamily="34" charset="0"/>
              </a:rPr>
              <a:t>Tri Square </a:t>
            </a:r>
            <a:r>
              <a:rPr lang="en-GB" sz="1000" dirty="0" smtClean="0">
                <a:latin typeface="Century Gothic" panose="020B0502020202020204" pitchFamily="34" charset="0"/>
              </a:rPr>
              <a:t>- Used </a:t>
            </a:r>
            <a:r>
              <a:rPr lang="en-GB" sz="1000" dirty="0">
                <a:latin typeface="Century Gothic" panose="020B0502020202020204" pitchFamily="34" charset="0"/>
              </a:rPr>
              <a:t>to mark a line 90° to a face edge and can be used to check an angle is at 90°</a:t>
            </a:r>
            <a:r>
              <a:rPr lang="en-GB" sz="1000" dirty="0"/>
              <a:t> </a:t>
            </a:r>
          </a:p>
        </p:txBody>
      </p:sp>
      <p:pic>
        <p:nvPicPr>
          <p:cNvPr id="20" name="Picture 19">
            <a:extLst>
              <a:ext uri="{FF2B5EF4-FFF2-40B4-BE49-F238E27FC236}">
                <a16:creationId xmlns:a16="http://schemas.microsoft.com/office/drawing/2014/main" id="{0443D46B-7007-4DAD-BD14-6D462F712CE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85" t="24344" b="24451"/>
          <a:stretch/>
        </p:blipFill>
        <p:spPr>
          <a:xfrm>
            <a:off x="6858542" y="1170830"/>
            <a:ext cx="1271753" cy="587782"/>
          </a:xfrm>
          <a:prstGeom prst="rect">
            <a:avLst/>
          </a:prstGeom>
        </p:spPr>
      </p:pic>
      <p:sp>
        <p:nvSpPr>
          <p:cNvPr id="22" name="TextBox 21">
            <a:extLst>
              <a:ext uri="{FF2B5EF4-FFF2-40B4-BE49-F238E27FC236}">
                <a16:creationId xmlns:a16="http://schemas.microsoft.com/office/drawing/2014/main" id="{8B3AB192-07F4-4E3A-8F15-24D773FA5A0D}"/>
              </a:ext>
            </a:extLst>
          </p:cNvPr>
          <p:cNvSpPr txBox="1"/>
          <p:nvPr/>
        </p:nvSpPr>
        <p:spPr>
          <a:xfrm>
            <a:off x="8145053" y="1169076"/>
            <a:ext cx="3551019" cy="430887"/>
          </a:xfrm>
          <a:prstGeom prst="rect">
            <a:avLst/>
          </a:prstGeom>
          <a:noFill/>
        </p:spPr>
        <p:txBody>
          <a:bodyPr wrap="square" rtlCol="0">
            <a:spAutoFit/>
          </a:bodyPr>
          <a:lstStyle/>
          <a:p>
            <a:r>
              <a:rPr lang="en-GB" sz="1200" b="1" dirty="0" smtClean="0">
                <a:solidFill>
                  <a:schemeClr val="accent2"/>
                </a:solidFill>
                <a:latin typeface="Century Gothic" panose="020B0502020202020204" pitchFamily="34" charset="0"/>
              </a:rPr>
              <a:t>Marking Gauge</a:t>
            </a:r>
            <a:r>
              <a:rPr lang="en-GB" sz="1000" b="1" dirty="0" smtClean="0">
                <a:solidFill>
                  <a:schemeClr val="accent2"/>
                </a:solidFill>
                <a:latin typeface="Century Gothic" panose="020B0502020202020204" pitchFamily="34" charset="0"/>
              </a:rPr>
              <a:t> </a:t>
            </a:r>
            <a:r>
              <a:rPr lang="en-GB" sz="1000" dirty="0" smtClean="0">
                <a:latin typeface="Century Gothic" panose="020B0502020202020204" pitchFamily="34" charset="0"/>
              </a:rPr>
              <a:t>- Used </a:t>
            </a:r>
            <a:r>
              <a:rPr lang="en-GB" sz="1000" dirty="0">
                <a:latin typeface="Century Gothic" panose="020B0502020202020204" pitchFamily="34" charset="0"/>
              </a:rPr>
              <a:t>to mark a parallel line to an edge</a:t>
            </a:r>
          </a:p>
        </p:txBody>
      </p:sp>
      <p:pic>
        <p:nvPicPr>
          <p:cNvPr id="23" name="Picture 22">
            <a:extLst>
              <a:ext uri="{FF2B5EF4-FFF2-40B4-BE49-F238E27FC236}">
                <a16:creationId xmlns:a16="http://schemas.microsoft.com/office/drawing/2014/main" id="{AE216615-C3A4-459A-B494-905E8D8313B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5514" b="27205"/>
          <a:stretch/>
        </p:blipFill>
        <p:spPr>
          <a:xfrm>
            <a:off x="6865921" y="1836341"/>
            <a:ext cx="1246798" cy="591303"/>
          </a:xfrm>
          <a:prstGeom prst="rect">
            <a:avLst/>
          </a:prstGeom>
        </p:spPr>
      </p:pic>
      <p:sp>
        <p:nvSpPr>
          <p:cNvPr id="26" name="TextBox 25">
            <a:extLst>
              <a:ext uri="{FF2B5EF4-FFF2-40B4-BE49-F238E27FC236}">
                <a16:creationId xmlns:a16="http://schemas.microsoft.com/office/drawing/2014/main" id="{D1F07B4D-41DA-48FE-86DE-B751820785AF}"/>
              </a:ext>
            </a:extLst>
          </p:cNvPr>
          <p:cNvSpPr txBox="1"/>
          <p:nvPr/>
        </p:nvSpPr>
        <p:spPr>
          <a:xfrm>
            <a:off x="8109966" y="1879852"/>
            <a:ext cx="3586106" cy="430887"/>
          </a:xfrm>
          <a:prstGeom prst="rect">
            <a:avLst/>
          </a:prstGeom>
          <a:noFill/>
        </p:spPr>
        <p:txBody>
          <a:bodyPr wrap="square" rtlCol="0">
            <a:spAutoFit/>
          </a:bodyPr>
          <a:lstStyle/>
          <a:p>
            <a:pPr>
              <a:buClr>
                <a:srgbClr val="C00000"/>
              </a:buClr>
            </a:pPr>
            <a:r>
              <a:rPr lang="en-GB" sz="1200" b="1" dirty="0" smtClean="0">
                <a:solidFill>
                  <a:schemeClr val="accent2"/>
                </a:solidFill>
                <a:latin typeface="Century Gothic" panose="020B0502020202020204" pitchFamily="34" charset="0"/>
              </a:rPr>
              <a:t>Tenon Saw </a:t>
            </a:r>
            <a:r>
              <a:rPr lang="en-GB" sz="1000" dirty="0" smtClean="0">
                <a:latin typeface="Century Gothic" panose="020B0502020202020204" pitchFamily="34" charset="0"/>
              </a:rPr>
              <a:t>- Used </a:t>
            </a:r>
            <a:r>
              <a:rPr lang="en-GB" sz="1000" dirty="0">
                <a:latin typeface="Century Gothic" panose="020B0502020202020204" pitchFamily="34" charset="0"/>
              </a:rPr>
              <a:t>for cutting straight lines accurately. Blade is hardened and tempered</a:t>
            </a:r>
          </a:p>
        </p:txBody>
      </p:sp>
      <p:sp>
        <p:nvSpPr>
          <p:cNvPr id="9" name="Rectangle 8"/>
          <p:cNvSpPr/>
          <p:nvPr/>
        </p:nvSpPr>
        <p:spPr>
          <a:xfrm>
            <a:off x="6883496" y="489227"/>
            <a:ext cx="4830152" cy="589984"/>
          </a:xfrm>
          <a:prstGeom prst="rect">
            <a:avLst/>
          </a:prstGeom>
          <a:noFill/>
          <a:ln>
            <a:solidFill>
              <a:srgbClr val="3FD5B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6873300" y="1154407"/>
            <a:ext cx="4830152" cy="604205"/>
          </a:xfrm>
          <a:prstGeom prst="rect">
            <a:avLst/>
          </a:prstGeom>
          <a:noFill/>
          <a:ln>
            <a:solidFill>
              <a:srgbClr val="3FD5B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6865919" y="1828671"/>
            <a:ext cx="4830152" cy="598973"/>
          </a:xfrm>
          <a:prstGeom prst="rect">
            <a:avLst/>
          </a:prstGeom>
          <a:noFill/>
          <a:ln>
            <a:solidFill>
              <a:srgbClr val="3FD5B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6883496" y="2508122"/>
            <a:ext cx="4830152" cy="601734"/>
          </a:xfrm>
          <a:prstGeom prst="rect">
            <a:avLst/>
          </a:prstGeom>
          <a:noFill/>
          <a:ln>
            <a:solidFill>
              <a:srgbClr val="3FD5B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15518" t="2605" r="16436" b="25977"/>
          <a:stretch/>
        </p:blipFill>
        <p:spPr>
          <a:xfrm>
            <a:off x="174100" y="4499999"/>
            <a:ext cx="2726755" cy="2146399"/>
          </a:xfrm>
          <a:prstGeom prst="rect">
            <a:avLst/>
          </a:prstGeom>
          <a:ln w="57150">
            <a:solidFill>
              <a:srgbClr val="3FD5B8"/>
            </a:solidFill>
          </a:ln>
        </p:spPr>
      </p:pic>
      <p:pic>
        <p:nvPicPr>
          <p:cNvPr id="5" name="Picture 4"/>
          <p:cNvPicPr>
            <a:picLocks noChangeAspect="1"/>
          </p:cNvPicPr>
          <p:nvPr/>
        </p:nvPicPr>
        <p:blipFill rotWithShape="1">
          <a:blip r:embed="rId6" cstate="print">
            <a:extLst>
              <a:ext uri="{28A0092B-C50C-407E-A947-70E740481C1C}">
                <a14:useLocalDpi xmlns:a14="http://schemas.microsoft.com/office/drawing/2010/main" val="0"/>
              </a:ext>
            </a:extLst>
          </a:blip>
          <a:srcRect l="5553" t="25278" r="317" b="19303"/>
          <a:stretch/>
        </p:blipFill>
        <p:spPr>
          <a:xfrm>
            <a:off x="5967881" y="4499696"/>
            <a:ext cx="2722178" cy="2136890"/>
          </a:xfrm>
          <a:prstGeom prst="rect">
            <a:avLst/>
          </a:prstGeom>
          <a:ln w="57150">
            <a:solidFill>
              <a:srgbClr val="3FD5B8"/>
            </a:solidFill>
          </a:ln>
        </p:spPr>
      </p:pic>
      <p:pic>
        <p:nvPicPr>
          <p:cNvPr id="14" name="Picture 13"/>
          <p:cNvPicPr>
            <a:picLocks noChangeAspect="1"/>
          </p:cNvPicPr>
          <p:nvPr/>
        </p:nvPicPr>
        <p:blipFill rotWithShape="1">
          <a:blip r:embed="rId7" cstate="print">
            <a:extLst>
              <a:ext uri="{28A0092B-C50C-407E-A947-70E740481C1C}">
                <a14:useLocalDpi xmlns:a14="http://schemas.microsoft.com/office/drawing/2010/main" val="0"/>
              </a:ext>
            </a:extLst>
          </a:blip>
          <a:srcRect l="15564" r="25290"/>
          <a:stretch/>
        </p:blipFill>
        <p:spPr>
          <a:xfrm rot="5400000">
            <a:off x="3362313" y="4212338"/>
            <a:ext cx="2144110" cy="2718827"/>
          </a:xfrm>
          <a:prstGeom prst="rect">
            <a:avLst/>
          </a:prstGeom>
          <a:ln w="57150">
            <a:solidFill>
              <a:srgbClr val="3FD5B8"/>
            </a:solidFill>
          </a:ln>
        </p:spPr>
      </p:pic>
      <p:pic>
        <p:nvPicPr>
          <p:cNvPr id="13" name="Picture 12">
            <a:extLst>
              <a:ext uri="{FF2B5EF4-FFF2-40B4-BE49-F238E27FC236}">
                <a16:creationId xmlns:a16="http://schemas.microsoft.com/office/drawing/2014/main" id="{9F810158-B1E5-4B96-A81C-2227014236C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47837" y="4499696"/>
            <a:ext cx="4256690" cy="2358304"/>
          </a:xfrm>
          <a:prstGeom prst="rect">
            <a:avLst/>
          </a:prstGeom>
        </p:spPr>
      </p:pic>
      <p:pic>
        <p:nvPicPr>
          <p:cNvPr id="32" name="Picture 31">
            <a:extLst>
              <a:ext uri="{FF2B5EF4-FFF2-40B4-BE49-F238E27FC236}">
                <a16:creationId xmlns:a16="http://schemas.microsoft.com/office/drawing/2014/main" id="{94BF09CE-A893-47B6-8F8D-0F04E6FEBFC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73300" y="2508122"/>
            <a:ext cx="1236666" cy="611023"/>
          </a:xfrm>
          <a:prstGeom prst="rect">
            <a:avLst/>
          </a:prstGeom>
        </p:spPr>
      </p:pic>
      <p:sp>
        <p:nvSpPr>
          <p:cNvPr id="33" name="TextBox 32">
            <a:extLst>
              <a:ext uri="{FF2B5EF4-FFF2-40B4-BE49-F238E27FC236}">
                <a16:creationId xmlns:a16="http://schemas.microsoft.com/office/drawing/2014/main" id="{A08CE7C3-ED32-4E4A-8537-4AAE0453CD9E}"/>
              </a:ext>
            </a:extLst>
          </p:cNvPr>
          <p:cNvSpPr txBox="1"/>
          <p:nvPr/>
        </p:nvSpPr>
        <p:spPr>
          <a:xfrm>
            <a:off x="8130295" y="2524220"/>
            <a:ext cx="3563023" cy="584775"/>
          </a:xfrm>
          <a:prstGeom prst="rect">
            <a:avLst/>
          </a:prstGeom>
          <a:noFill/>
        </p:spPr>
        <p:txBody>
          <a:bodyPr wrap="square" rtlCol="0">
            <a:spAutoFit/>
          </a:bodyPr>
          <a:lstStyle/>
          <a:p>
            <a:pPr>
              <a:buClr>
                <a:srgbClr val="C00000"/>
              </a:buClr>
            </a:pPr>
            <a:r>
              <a:rPr lang="en-GB" sz="1200" b="1" dirty="0" smtClean="0">
                <a:solidFill>
                  <a:schemeClr val="accent2"/>
                </a:solidFill>
                <a:latin typeface="Century Gothic" panose="020B0502020202020204" pitchFamily="34" charset="0"/>
              </a:rPr>
              <a:t>Mortise chisel </a:t>
            </a:r>
            <a:r>
              <a:rPr lang="en-GB" sz="1200" dirty="0" smtClean="0">
                <a:latin typeface="Century Gothic" panose="020B0502020202020204" pitchFamily="34" charset="0"/>
              </a:rPr>
              <a:t>- </a:t>
            </a:r>
            <a:r>
              <a:rPr lang="en-GB" sz="1000" dirty="0" smtClean="0">
                <a:latin typeface="Century Gothic" panose="020B0502020202020204" pitchFamily="34" charset="0"/>
              </a:rPr>
              <a:t>Thicker </a:t>
            </a:r>
            <a:r>
              <a:rPr lang="en-GB" sz="1000" dirty="0">
                <a:latin typeface="Century Gothic" panose="020B0502020202020204" pitchFamily="34" charset="0"/>
              </a:rPr>
              <a:t>blade than other chisels and has a leather washer in between the blade and hand so that timber can be struck harder. </a:t>
            </a:r>
          </a:p>
        </p:txBody>
      </p:sp>
      <p:pic>
        <p:nvPicPr>
          <p:cNvPr id="24" name="Picture 2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58542" y="3216167"/>
            <a:ext cx="1244047" cy="594480"/>
          </a:xfrm>
          <a:prstGeom prst="rect">
            <a:avLst/>
          </a:prstGeom>
        </p:spPr>
      </p:pic>
      <p:sp>
        <p:nvSpPr>
          <p:cNvPr id="36" name="Rectangle 35"/>
          <p:cNvSpPr/>
          <p:nvPr/>
        </p:nvSpPr>
        <p:spPr>
          <a:xfrm>
            <a:off x="6854168" y="3205065"/>
            <a:ext cx="4859480" cy="601734"/>
          </a:xfrm>
          <a:prstGeom prst="rect">
            <a:avLst/>
          </a:prstGeom>
          <a:noFill/>
          <a:ln>
            <a:solidFill>
              <a:srgbClr val="3FD5B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2D8B359-D85A-419A-9054-D62CCEE5DE86}"/>
              </a:ext>
            </a:extLst>
          </p:cNvPr>
          <p:cNvSpPr txBox="1"/>
          <p:nvPr/>
        </p:nvSpPr>
        <p:spPr>
          <a:xfrm>
            <a:off x="8082259" y="3205425"/>
            <a:ext cx="3611059" cy="553998"/>
          </a:xfrm>
          <a:prstGeom prst="rect">
            <a:avLst/>
          </a:prstGeom>
          <a:noFill/>
        </p:spPr>
        <p:txBody>
          <a:bodyPr wrap="square" rtlCol="0">
            <a:spAutoFit/>
          </a:bodyPr>
          <a:lstStyle/>
          <a:p>
            <a:pPr>
              <a:buClr>
                <a:srgbClr val="C00000"/>
              </a:buClr>
            </a:pPr>
            <a:r>
              <a:rPr lang="en-GB" sz="1000" b="1" dirty="0" smtClean="0">
                <a:solidFill>
                  <a:schemeClr val="accent2"/>
                </a:solidFill>
                <a:latin typeface="Century Gothic" panose="020B0502020202020204" pitchFamily="34" charset="0"/>
              </a:rPr>
              <a:t>Pillar Drill </a:t>
            </a:r>
            <a:r>
              <a:rPr lang="en-GB" sz="1000" dirty="0" smtClean="0">
                <a:latin typeface="Century Gothic" panose="020B0502020202020204" pitchFamily="34" charset="0"/>
              </a:rPr>
              <a:t>- Speed </a:t>
            </a:r>
            <a:r>
              <a:rPr lang="en-GB" sz="1000" dirty="0">
                <a:latin typeface="Century Gothic" panose="020B0502020202020204" pitchFamily="34" charset="0"/>
              </a:rPr>
              <a:t>can be adjusted, generally a large drill bit and hard materials require a slow speed and small drill bits and a soft material require a fast speed</a:t>
            </a:r>
          </a:p>
        </p:txBody>
      </p:sp>
    </p:spTree>
    <p:extLst>
      <p:ext uri="{BB962C8B-B14F-4D97-AF65-F5344CB8AC3E}">
        <p14:creationId xmlns:p14="http://schemas.microsoft.com/office/powerpoint/2010/main" val="29472976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275</Words>
  <Application>Microsoft Office PowerPoint</Application>
  <PresentationFormat>Widescreen</PresentationFormat>
  <Paragraphs>22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 A White</dc:creator>
  <cp:lastModifiedBy>Ms A White</cp:lastModifiedBy>
  <cp:revision>1</cp:revision>
  <dcterms:created xsi:type="dcterms:W3CDTF">2021-09-14T14:47:21Z</dcterms:created>
  <dcterms:modified xsi:type="dcterms:W3CDTF">2021-09-14T14:49:29Z</dcterms:modified>
</cp:coreProperties>
</file>