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8"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14" d="100"/>
          <a:sy n="114" d="100"/>
        </p:scale>
        <p:origin x="35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A8140D-A676-49F3-B8EA-B4E5A7353E80}" type="datetimeFigureOut">
              <a:rPr lang="en-GB" smtClean="0"/>
              <a:t>06/02/2023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F0222F-6E16-4741-8F62-B1953454CAAD}" type="slidenum">
              <a:rPr lang="en-GB" smtClean="0"/>
              <a:t>‹#›</a:t>
            </a:fld>
            <a:endParaRPr lang="en-GB"/>
          </a:p>
        </p:txBody>
      </p:sp>
    </p:spTree>
    <p:extLst>
      <p:ext uri="{BB962C8B-B14F-4D97-AF65-F5344CB8AC3E}">
        <p14:creationId xmlns:p14="http://schemas.microsoft.com/office/powerpoint/2010/main" val="4189471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1</a:t>
            </a:fld>
            <a:endParaRPr lang="en-US"/>
          </a:p>
        </p:txBody>
      </p:sp>
    </p:spTree>
    <p:extLst>
      <p:ext uri="{BB962C8B-B14F-4D97-AF65-F5344CB8AC3E}">
        <p14:creationId xmlns:p14="http://schemas.microsoft.com/office/powerpoint/2010/main" val="4015701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2</a:t>
            </a:fld>
            <a:endParaRPr lang="en-US"/>
          </a:p>
        </p:txBody>
      </p:sp>
    </p:spTree>
    <p:extLst>
      <p:ext uri="{BB962C8B-B14F-4D97-AF65-F5344CB8AC3E}">
        <p14:creationId xmlns:p14="http://schemas.microsoft.com/office/powerpoint/2010/main" val="579858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BAC2F-3E77-440C-9A44-CCB337D71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18373BB-DD51-475F-A567-CFCFC96F54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8DEB189-90D3-476E-A737-FA1DCC42542F}"/>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5" name="Footer Placeholder 4">
            <a:extLst>
              <a:ext uri="{FF2B5EF4-FFF2-40B4-BE49-F238E27FC236}">
                <a16:creationId xmlns:a16="http://schemas.microsoft.com/office/drawing/2014/main" id="{53BB7324-FCFD-4847-BBDE-CD64AD3961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B9BF5C-AD31-479D-A43A-27028A98AFCD}"/>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2606424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1BAE9-88DD-4F3C-BCBF-92B054C18F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60C0A2-A59E-4D6C-9CDF-76F5D389E2C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58B305-F732-4820-9B38-2B161AA096CB}"/>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5" name="Footer Placeholder 4">
            <a:extLst>
              <a:ext uri="{FF2B5EF4-FFF2-40B4-BE49-F238E27FC236}">
                <a16:creationId xmlns:a16="http://schemas.microsoft.com/office/drawing/2014/main" id="{C4FCE235-C2CB-44E9-A8AE-E2F56433DA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7C47A8-6E7A-4261-A245-CC277509B08C}"/>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3023891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D7A7-F81C-46D4-895E-1B74D3D9C66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495A676-F712-47C8-95C9-8C348D007C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C8C5F69-56EE-4DA0-BFB6-502EBC9257BA}"/>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5" name="Footer Placeholder 4">
            <a:extLst>
              <a:ext uri="{FF2B5EF4-FFF2-40B4-BE49-F238E27FC236}">
                <a16:creationId xmlns:a16="http://schemas.microsoft.com/office/drawing/2014/main" id="{6D3964E6-9DFF-4A6A-A58C-66D661C740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D12F51-6C50-45D2-909E-B8C25F52B796}"/>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2134810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5FBFB-2759-4E50-833A-2655593E96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AB04BF-4C1E-4C1F-8D8A-132CB6F4E92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DD8797-BE02-4177-B11D-D6DCA8A7155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2C7884-7A40-451F-962A-E5CFF90814CE}"/>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6" name="Footer Placeholder 5">
            <a:extLst>
              <a:ext uri="{FF2B5EF4-FFF2-40B4-BE49-F238E27FC236}">
                <a16:creationId xmlns:a16="http://schemas.microsoft.com/office/drawing/2014/main" id="{9783FC4B-0648-4F32-B23C-BE77EA9F9E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E34CE8C-87F3-4B7E-A55D-2E5C6BFCF34F}"/>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3407899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E5F49-4C13-40A4-BE62-061F5CFD31A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EB9FC4-7E8F-44DF-B05C-EE3CA5A6AE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F9E0123-A27B-4C1E-BED0-D192F6A6D7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42272A-2D22-4FD8-87CC-B2487D6605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D325031-3476-448D-B57B-65C56D5D45B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E734B0-FA18-4B98-AD01-49107DFC9C0F}"/>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8" name="Footer Placeholder 7">
            <a:extLst>
              <a:ext uri="{FF2B5EF4-FFF2-40B4-BE49-F238E27FC236}">
                <a16:creationId xmlns:a16="http://schemas.microsoft.com/office/drawing/2014/main" id="{E0EA90D2-F3DC-477B-91FC-6754BA5103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8A6BB50-62FA-4B35-9CC0-EF5FF0C92F90}"/>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2625854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0192E-577B-471D-8633-D6863F38055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82BE47-56B0-40C2-A3DC-16D937DED6E0}"/>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4" name="Footer Placeholder 3">
            <a:extLst>
              <a:ext uri="{FF2B5EF4-FFF2-40B4-BE49-F238E27FC236}">
                <a16:creationId xmlns:a16="http://schemas.microsoft.com/office/drawing/2014/main" id="{CE83DFEF-0640-42D3-9C5E-73337416B9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FFDC282-8706-43A3-9E81-DA78F2233267}"/>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511322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01EA7B-88AA-456C-8743-285695B17E5E}"/>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3" name="Footer Placeholder 2">
            <a:extLst>
              <a:ext uri="{FF2B5EF4-FFF2-40B4-BE49-F238E27FC236}">
                <a16:creationId xmlns:a16="http://schemas.microsoft.com/office/drawing/2014/main" id="{074768B0-81DF-4C00-BE7F-D7339AC5BC5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0AEBE29-F598-4D59-8E8F-98E3B896384B}"/>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2660026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DDF03-9721-4088-BF18-C6DAF006D3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68C319D-2E71-4BBB-88FF-C10DE8129C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33DCF9-0B06-4D79-B6DF-2F357DEEDA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BE0B0B3-1DAC-44EA-98F4-F650AE4DFCAE}"/>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6" name="Footer Placeholder 5">
            <a:extLst>
              <a:ext uri="{FF2B5EF4-FFF2-40B4-BE49-F238E27FC236}">
                <a16:creationId xmlns:a16="http://schemas.microsoft.com/office/drawing/2014/main" id="{2505EF7F-EE0A-43B5-B38B-8629E1B369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8A8B54-416F-4257-B4A9-AC3257D241E0}"/>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1190950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90DB1-FC50-4D9D-ABDE-8223E9CBE8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A0266B-E769-4C0C-AFF2-1EBA5EBFFD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47F6D6-CEC5-44F4-BEE8-B082ED6FDD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D6E730D-F524-42A4-9A98-20E322525434}"/>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6" name="Footer Placeholder 5">
            <a:extLst>
              <a:ext uri="{FF2B5EF4-FFF2-40B4-BE49-F238E27FC236}">
                <a16:creationId xmlns:a16="http://schemas.microsoft.com/office/drawing/2014/main" id="{9A49317A-D5BB-46CD-845D-3EFFD8B03A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C70525-179B-4033-B15B-4E1EFC6197B3}"/>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3035940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DF4F2-5EEA-4AEC-9652-82395DD0F4D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CE9456-09AB-4C7B-8EDE-0B6BCF1AC74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8F93A0-0EF6-4D77-AEC8-F6EC8F3752E5}"/>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5" name="Footer Placeholder 4">
            <a:extLst>
              <a:ext uri="{FF2B5EF4-FFF2-40B4-BE49-F238E27FC236}">
                <a16:creationId xmlns:a16="http://schemas.microsoft.com/office/drawing/2014/main" id="{141CE144-1F15-42EF-ACAE-6C9DB2B4AF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A3BAB3-AC92-46A8-8D3A-3FFBF95750C1}"/>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113409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ED75D6-FB4D-4912-9ACE-08C44FEF38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9B6680E-3361-443C-8A94-AA15ABEDBFC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F77341-28E8-41C2-BC87-985ECF8EB308}"/>
              </a:ext>
            </a:extLst>
          </p:cNvPr>
          <p:cNvSpPr>
            <a:spLocks noGrp="1"/>
          </p:cNvSpPr>
          <p:nvPr>
            <p:ph type="dt" sz="half" idx="10"/>
          </p:nvPr>
        </p:nvSpPr>
        <p:spPr/>
        <p:txBody>
          <a:bodyPr/>
          <a:lstStyle/>
          <a:p>
            <a:fld id="{377DF2CE-944F-4395-AFC4-76D90DB6F1BD}" type="datetimeFigureOut">
              <a:rPr lang="en-GB" smtClean="0"/>
              <a:t>06/02/2023</a:t>
            </a:fld>
            <a:endParaRPr lang="en-GB"/>
          </a:p>
        </p:txBody>
      </p:sp>
      <p:sp>
        <p:nvSpPr>
          <p:cNvPr id="5" name="Footer Placeholder 4">
            <a:extLst>
              <a:ext uri="{FF2B5EF4-FFF2-40B4-BE49-F238E27FC236}">
                <a16:creationId xmlns:a16="http://schemas.microsoft.com/office/drawing/2014/main" id="{00E15EF0-89AD-4F05-AFAE-63346A3B01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94C654-A35A-4A4F-B758-E5C8E0CD8402}"/>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4241557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E20238-EAD3-4C3E-AF50-7C204C8AC0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BEFD59-4123-4578-86E9-3C1345B02D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0B8642-7D04-449A-AE90-0590915B61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7DF2CE-944F-4395-AFC4-76D90DB6F1BD}" type="datetimeFigureOut">
              <a:rPr lang="en-GB" smtClean="0"/>
              <a:t>06/02/2023</a:t>
            </a:fld>
            <a:endParaRPr lang="en-GB"/>
          </a:p>
        </p:txBody>
      </p:sp>
      <p:sp>
        <p:nvSpPr>
          <p:cNvPr id="5" name="Footer Placeholder 4">
            <a:extLst>
              <a:ext uri="{FF2B5EF4-FFF2-40B4-BE49-F238E27FC236}">
                <a16:creationId xmlns:a16="http://schemas.microsoft.com/office/drawing/2014/main" id="{529F8D57-71B7-4590-B243-C823273479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776F4C6-3FAE-42F6-AB9B-AC3E4BD540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96BACD-237F-4FBC-A35A-F5DC246E4C98}" type="slidenum">
              <a:rPr lang="en-GB" smtClean="0"/>
              <a:t>‹#›</a:t>
            </a:fld>
            <a:endParaRPr lang="en-GB"/>
          </a:p>
        </p:txBody>
      </p:sp>
    </p:spTree>
    <p:extLst>
      <p:ext uri="{BB962C8B-B14F-4D97-AF65-F5344CB8AC3E}">
        <p14:creationId xmlns:p14="http://schemas.microsoft.com/office/powerpoint/2010/main" val="314182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2D010E9-2674-6841-B23D-E240B6171EE1}"/>
              </a:ext>
            </a:extLst>
          </p:cNvPr>
          <p:cNvSpPr/>
          <p:nvPr/>
        </p:nvSpPr>
        <p:spPr>
          <a:xfrm>
            <a:off x="6805720" y="774777"/>
            <a:ext cx="4158667" cy="2724780"/>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735EED-DB6C-E841-A0BF-66D92FE231E6}"/>
              </a:ext>
            </a:extLst>
          </p:cNvPr>
          <p:cNvSpPr/>
          <p:nvPr/>
        </p:nvSpPr>
        <p:spPr>
          <a:xfrm>
            <a:off x="1227614" y="774778"/>
            <a:ext cx="5494552" cy="6010327"/>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a:t>
            </a:r>
            <a:r>
              <a:rPr lang="en-US" b="1" dirty="0" err="1"/>
              <a:t>Organiser</a:t>
            </a:r>
            <a:endParaRPr lang="en-US" b="1" dirty="0"/>
          </a:p>
          <a:p>
            <a:pPr algn="ctr"/>
            <a:r>
              <a:rPr lang="en-US" b="1" dirty="0">
                <a:solidFill>
                  <a:srgbClr val="0070C0"/>
                </a:solidFill>
              </a:rPr>
              <a:t>Football – Rules, Player Positions &amp; Pitch Dimensions</a:t>
            </a:r>
          </a:p>
        </p:txBody>
      </p:sp>
      <p:sp>
        <p:nvSpPr>
          <p:cNvPr id="16" name="TextBox 15">
            <a:extLst>
              <a:ext uri="{FF2B5EF4-FFF2-40B4-BE49-F238E27FC236}">
                <a16:creationId xmlns:a16="http://schemas.microsoft.com/office/drawing/2014/main" id="{650A5E3D-F085-4B24-A09F-6464B5D6C10E}"/>
              </a:ext>
            </a:extLst>
          </p:cNvPr>
          <p:cNvSpPr txBox="1"/>
          <p:nvPr/>
        </p:nvSpPr>
        <p:spPr>
          <a:xfrm>
            <a:off x="1227085" y="740942"/>
            <a:ext cx="5495611" cy="6117059"/>
          </a:xfrm>
          <a:prstGeom prst="rect">
            <a:avLst/>
          </a:prstGeom>
          <a:noFill/>
        </p:spPr>
        <p:txBody>
          <a:bodyPr wrap="square" rtlCol="0">
            <a:spAutoFit/>
          </a:bodyPr>
          <a:lstStyle/>
          <a:p>
            <a:pPr algn="ctr"/>
            <a:r>
              <a:rPr lang="en-GB" sz="1350" b="1" dirty="0"/>
              <a:t>Rules</a:t>
            </a:r>
          </a:p>
          <a:p>
            <a:pPr marL="171450" indent="-171450" algn="just">
              <a:buFont typeface="Wingdings" panose="05000000000000000000" pitchFamily="2" charset="2"/>
              <a:buChar char="q"/>
            </a:pPr>
            <a:r>
              <a:rPr lang="en-GB" sz="1350" dirty="0"/>
              <a:t>A senior football match consists of two 45-minute halves and must have a 15-minute break in the middle.</a:t>
            </a:r>
          </a:p>
          <a:p>
            <a:pPr marL="171450" indent="-171450" algn="just">
              <a:buFont typeface="Wingdings" panose="05000000000000000000" pitchFamily="2" charset="2"/>
              <a:buChar char="q"/>
            </a:pPr>
            <a:r>
              <a:rPr lang="en-GB" sz="1350" dirty="0"/>
              <a:t>A team can start with a maximum of 11 players, of which one is the designated goalkeeper. </a:t>
            </a:r>
          </a:p>
          <a:p>
            <a:pPr marL="171450" indent="-171450" algn="just">
              <a:buFont typeface="Wingdings" panose="05000000000000000000" pitchFamily="2" charset="2"/>
              <a:buChar char="q"/>
            </a:pPr>
            <a:r>
              <a:rPr lang="en-GB" sz="1350" dirty="0"/>
              <a:t>To continue a match, a team must have a minimum of 7 players on the field.</a:t>
            </a:r>
          </a:p>
          <a:p>
            <a:pPr marL="171450" indent="-171450" algn="just">
              <a:buFont typeface="Wingdings" panose="05000000000000000000" pitchFamily="2" charset="2"/>
              <a:buChar char="q"/>
            </a:pPr>
            <a:r>
              <a:rPr lang="en-GB" sz="1350" dirty="0"/>
              <a:t>A team is able to make substitutions at any time of the match and are able to make a maximum of three changes. </a:t>
            </a:r>
          </a:p>
          <a:p>
            <a:pPr marL="171450" indent="-171450" algn="just">
              <a:buFont typeface="Wingdings" panose="05000000000000000000" pitchFamily="2" charset="2"/>
              <a:buChar char="q"/>
            </a:pPr>
            <a:r>
              <a:rPr lang="en-GB" sz="1350" dirty="0"/>
              <a:t>A competitive game must be officiated by a referee and two assistant referees, also known as linesmen.</a:t>
            </a:r>
          </a:p>
          <a:p>
            <a:pPr marL="171450" indent="-171450" algn="just">
              <a:buFont typeface="Wingdings" panose="05000000000000000000" pitchFamily="2" charset="2"/>
              <a:buChar char="q"/>
            </a:pPr>
            <a:r>
              <a:rPr lang="en-GB" sz="1350" dirty="0"/>
              <a:t>The whole ball must cross the goal line for it to constitute a goal.</a:t>
            </a:r>
          </a:p>
          <a:p>
            <a:pPr marL="171450" indent="-171450" algn="just">
              <a:buFont typeface="Wingdings" panose="05000000000000000000" pitchFamily="2" charset="2"/>
              <a:buChar char="q"/>
            </a:pPr>
            <a:r>
              <a:rPr lang="en-GB" sz="1350" dirty="0"/>
              <a:t>A referee may award a foul if they believe an unfair act is committed by a player. A foul contravenes the laws of the game and can be given for a range of offences (for example, kicking the player, pushing, handball </a:t>
            </a:r>
            <a:r>
              <a:rPr lang="en-GB" sz="1350" dirty="0" err="1"/>
              <a:t>etc</a:t>
            </a:r>
            <a:r>
              <a:rPr lang="en-GB" sz="1350" dirty="0"/>
              <a:t>).</a:t>
            </a:r>
          </a:p>
          <a:p>
            <a:pPr marL="171450" indent="-171450" algn="just">
              <a:buFont typeface="Wingdings" panose="05000000000000000000" pitchFamily="2" charset="2"/>
              <a:buChar char="q"/>
            </a:pPr>
            <a:r>
              <a:rPr lang="en-GB" sz="1350" dirty="0"/>
              <a:t>Fouls are punished by the award of a free kick (direct or indirect, depending on the offence) or penalty kick to the opposing team if it is committed in the penalty box.</a:t>
            </a:r>
          </a:p>
          <a:p>
            <a:pPr marL="171450" indent="-171450" algn="just">
              <a:buFont typeface="Wingdings" panose="05000000000000000000" pitchFamily="2" charset="2"/>
              <a:buChar char="q"/>
            </a:pPr>
            <a:r>
              <a:rPr lang="en-GB" sz="1350" dirty="0"/>
              <a:t>In cases of foul play, a referee can penalise players with either a yellow or red card. A yellow card gives a player a warning about their conduct and a red card requires them to leave the pitch. </a:t>
            </a:r>
          </a:p>
          <a:p>
            <a:pPr marL="171450" indent="-171450" algn="just">
              <a:buFont typeface="Wingdings" panose="05000000000000000000" pitchFamily="2" charset="2"/>
              <a:buChar char="q"/>
            </a:pPr>
            <a:r>
              <a:rPr lang="en-GB" sz="1350" dirty="0"/>
              <a:t>In the event that a player receives two yellow cards, the referee will automatically show a red card.</a:t>
            </a:r>
          </a:p>
          <a:p>
            <a:pPr marL="171450" indent="-171450" algn="just">
              <a:buFont typeface="Wingdings" panose="05000000000000000000" pitchFamily="2" charset="2"/>
              <a:buChar char="q"/>
            </a:pPr>
            <a:r>
              <a:rPr lang="en-GB" sz="1350" dirty="0"/>
              <a:t>A throw-in is awarded to a team if the opposition kicks the ball over the side-lines.</a:t>
            </a:r>
          </a:p>
          <a:p>
            <a:pPr marL="171450" indent="-171450" algn="just">
              <a:buFont typeface="Wingdings" panose="05000000000000000000" pitchFamily="2" charset="2"/>
              <a:buChar char="q"/>
            </a:pPr>
            <a:r>
              <a:rPr lang="en-GB" sz="1350" dirty="0"/>
              <a:t>A corner kick is awarded to a team if the opposition kicks the ball over the goal line and either side of the goal posts.</a:t>
            </a:r>
          </a:p>
          <a:p>
            <a:pPr marL="171450" indent="-171450" algn="just">
              <a:buFont typeface="Wingdings" panose="05000000000000000000" pitchFamily="2" charset="2"/>
              <a:buChar char="q"/>
            </a:pPr>
            <a:r>
              <a:rPr lang="en-GB" sz="1350" dirty="0"/>
              <a:t>A player is deemed offside if they are in front of the last defender when a teammate passes the ball through to them.</a:t>
            </a:r>
          </a:p>
        </p:txBody>
      </p:sp>
      <p:pic>
        <p:nvPicPr>
          <p:cNvPr id="5" name="Picture 4">
            <a:extLst>
              <a:ext uri="{FF2B5EF4-FFF2-40B4-BE49-F238E27FC236}">
                <a16:creationId xmlns:a16="http://schemas.microsoft.com/office/drawing/2014/main" id="{7EFEA80A-DD24-4461-AD29-A033C579C28C}"/>
              </a:ext>
            </a:extLst>
          </p:cNvPr>
          <p:cNvPicPr>
            <a:picLocks noChangeAspect="1"/>
          </p:cNvPicPr>
          <p:nvPr/>
        </p:nvPicPr>
        <p:blipFill>
          <a:blip r:embed="rId3"/>
          <a:stretch>
            <a:fillRect/>
          </a:stretch>
        </p:blipFill>
        <p:spPr>
          <a:xfrm>
            <a:off x="6965615" y="1040794"/>
            <a:ext cx="3793081" cy="2320473"/>
          </a:xfrm>
          <a:prstGeom prst="rect">
            <a:avLst/>
          </a:prstGeom>
        </p:spPr>
      </p:pic>
      <p:pic>
        <p:nvPicPr>
          <p:cNvPr id="6" name="Picture 5">
            <a:extLst>
              <a:ext uri="{FF2B5EF4-FFF2-40B4-BE49-F238E27FC236}">
                <a16:creationId xmlns:a16="http://schemas.microsoft.com/office/drawing/2014/main" id="{EC599028-CF98-4EF3-BFEA-AE82ABC79761}"/>
              </a:ext>
            </a:extLst>
          </p:cNvPr>
          <p:cNvPicPr>
            <a:picLocks noChangeAspect="1"/>
          </p:cNvPicPr>
          <p:nvPr/>
        </p:nvPicPr>
        <p:blipFill>
          <a:blip r:embed="rId4"/>
          <a:stretch>
            <a:fillRect/>
          </a:stretch>
        </p:blipFill>
        <p:spPr>
          <a:xfrm>
            <a:off x="6900482" y="3843988"/>
            <a:ext cx="3930062" cy="2510716"/>
          </a:xfrm>
          <a:prstGeom prst="rect">
            <a:avLst/>
          </a:prstGeom>
        </p:spPr>
      </p:pic>
      <p:pic>
        <p:nvPicPr>
          <p:cNvPr id="7" name="Picture 6">
            <a:extLst>
              <a:ext uri="{FF2B5EF4-FFF2-40B4-BE49-F238E27FC236}">
                <a16:creationId xmlns:a16="http://schemas.microsoft.com/office/drawing/2014/main" id="{02C39A20-F377-4B8A-9FCD-C845D0B21642}"/>
              </a:ext>
            </a:extLst>
          </p:cNvPr>
          <p:cNvPicPr>
            <a:picLocks noChangeAspect="1"/>
          </p:cNvPicPr>
          <p:nvPr/>
        </p:nvPicPr>
        <p:blipFill>
          <a:blip r:embed="rId5"/>
          <a:stretch>
            <a:fillRect/>
          </a:stretch>
        </p:blipFill>
        <p:spPr>
          <a:xfrm>
            <a:off x="6858823" y="6491111"/>
            <a:ext cx="4029881" cy="282704"/>
          </a:xfrm>
          <a:prstGeom prst="rect">
            <a:avLst/>
          </a:prstGeom>
        </p:spPr>
      </p:pic>
      <p:sp>
        <p:nvSpPr>
          <p:cNvPr id="8" name="TextBox 7">
            <a:extLst>
              <a:ext uri="{FF2B5EF4-FFF2-40B4-BE49-F238E27FC236}">
                <a16:creationId xmlns:a16="http://schemas.microsoft.com/office/drawing/2014/main" id="{A1641F34-B60A-47BB-93E7-C42FF14C8BF0}"/>
              </a:ext>
            </a:extLst>
          </p:cNvPr>
          <p:cNvSpPr txBox="1"/>
          <p:nvPr/>
        </p:nvSpPr>
        <p:spPr>
          <a:xfrm>
            <a:off x="7795592" y="771350"/>
            <a:ext cx="2447524" cy="300082"/>
          </a:xfrm>
          <a:prstGeom prst="rect">
            <a:avLst/>
          </a:prstGeom>
          <a:noFill/>
        </p:spPr>
        <p:txBody>
          <a:bodyPr wrap="square" rtlCol="0">
            <a:spAutoFit/>
          </a:bodyPr>
          <a:lstStyle/>
          <a:p>
            <a:pPr algn="ctr"/>
            <a:r>
              <a:rPr lang="en-GB" sz="1350" b="1" dirty="0"/>
              <a:t>Player Positions</a:t>
            </a:r>
          </a:p>
        </p:txBody>
      </p:sp>
      <p:sp>
        <p:nvSpPr>
          <p:cNvPr id="12" name="TextBox 11">
            <a:extLst>
              <a:ext uri="{FF2B5EF4-FFF2-40B4-BE49-F238E27FC236}">
                <a16:creationId xmlns:a16="http://schemas.microsoft.com/office/drawing/2014/main" id="{AB656814-F47D-464F-BF08-3409BB934DC3}"/>
              </a:ext>
            </a:extLst>
          </p:cNvPr>
          <p:cNvSpPr txBox="1"/>
          <p:nvPr/>
        </p:nvSpPr>
        <p:spPr>
          <a:xfrm>
            <a:off x="8031432" y="3550104"/>
            <a:ext cx="1930689" cy="300082"/>
          </a:xfrm>
          <a:prstGeom prst="rect">
            <a:avLst/>
          </a:prstGeom>
          <a:noFill/>
        </p:spPr>
        <p:txBody>
          <a:bodyPr wrap="square" rtlCol="0">
            <a:spAutoFit/>
          </a:bodyPr>
          <a:lstStyle/>
          <a:p>
            <a:pPr algn="ctr"/>
            <a:r>
              <a:rPr lang="en-GB" sz="1350" b="1" dirty="0"/>
              <a:t>Pitch Dimensions</a:t>
            </a:r>
          </a:p>
        </p:txBody>
      </p:sp>
      <p:sp>
        <p:nvSpPr>
          <p:cNvPr id="14" name="Rectangle 13">
            <a:extLst>
              <a:ext uri="{FF2B5EF4-FFF2-40B4-BE49-F238E27FC236}">
                <a16:creationId xmlns:a16="http://schemas.microsoft.com/office/drawing/2014/main" id="{DE76467B-BD3F-4953-9F48-FA81E09D6AC0}"/>
              </a:ext>
            </a:extLst>
          </p:cNvPr>
          <p:cNvSpPr/>
          <p:nvPr/>
        </p:nvSpPr>
        <p:spPr>
          <a:xfrm>
            <a:off x="6811311" y="3589868"/>
            <a:ext cx="4158667" cy="2810933"/>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3849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3735EED-DB6C-E841-A0BF-66D92FE231E6}"/>
              </a:ext>
            </a:extLst>
          </p:cNvPr>
          <p:cNvSpPr/>
          <p:nvPr/>
        </p:nvSpPr>
        <p:spPr>
          <a:xfrm>
            <a:off x="1214984" y="777676"/>
            <a:ext cx="5264565" cy="1917058"/>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Football –  Short/Long Pass, Control, Block Tackle, Throw In &amp; Heading</a:t>
            </a:r>
          </a:p>
        </p:txBody>
      </p:sp>
      <p:sp>
        <p:nvSpPr>
          <p:cNvPr id="21" name="TextBox 20">
            <a:extLst>
              <a:ext uri="{FF2B5EF4-FFF2-40B4-BE49-F238E27FC236}">
                <a16:creationId xmlns:a16="http://schemas.microsoft.com/office/drawing/2014/main" id="{E68BC584-B28E-44D1-9D98-33648A11A920}"/>
              </a:ext>
            </a:extLst>
          </p:cNvPr>
          <p:cNvSpPr txBox="1"/>
          <p:nvPr/>
        </p:nvSpPr>
        <p:spPr>
          <a:xfrm>
            <a:off x="1226558" y="780235"/>
            <a:ext cx="5252991" cy="1938992"/>
          </a:xfrm>
          <a:prstGeom prst="rect">
            <a:avLst/>
          </a:prstGeom>
          <a:noFill/>
        </p:spPr>
        <p:txBody>
          <a:bodyPr wrap="square" rtlCol="0">
            <a:spAutoFit/>
          </a:bodyPr>
          <a:lstStyle/>
          <a:p>
            <a:pPr algn="just"/>
            <a:r>
              <a:rPr lang="en-GB" sz="1000" b="1" dirty="0"/>
              <a:t>Short pass</a:t>
            </a:r>
          </a:p>
          <a:p>
            <a:pPr algn="just"/>
            <a:r>
              <a:rPr lang="en-GB" sz="1000" dirty="0"/>
              <a:t>A short side foot pass enables a team to quickly pass a ball and help maintain possession. It is used for accuracy.</a:t>
            </a:r>
          </a:p>
          <a:p>
            <a:pPr marL="171450" indent="-171450" algn="just">
              <a:buFont typeface="Wingdings" panose="05000000000000000000" pitchFamily="2" charset="2"/>
              <a:buChar char="q"/>
            </a:pPr>
            <a:r>
              <a:rPr lang="en-GB" sz="1000" dirty="0"/>
              <a:t>Move parallel to the ball and place your non-kicking foot to the side of the ball.</a:t>
            </a:r>
          </a:p>
          <a:p>
            <a:pPr marL="171450" indent="-171450" algn="just">
              <a:buFont typeface="Wingdings" panose="05000000000000000000" pitchFamily="2" charset="2"/>
              <a:buChar char="q"/>
            </a:pPr>
            <a:r>
              <a:rPr lang="en-GB" sz="1000" dirty="0"/>
              <a:t>Keep your eye on the ball until you have it under your control.</a:t>
            </a:r>
          </a:p>
          <a:p>
            <a:pPr marL="171450" indent="-171450" algn="just">
              <a:buFont typeface="Wingdings" panose="05000000000000000000" pitchFamily="2" charset="2"/>
              <a:buChar char="q"/>
            </a:pPr>
            <a:r>
              <a:rPr lang="en-GB" sz="1000" dirty="0"/>
              <a:t>Look up to see where is the best place to pass it.</a:t>
            </a:r>
          </a:p>
          <a:p>
            <a:pPr marL="171450" indent="-171450" algn="just">
              <a:buFont typeface="Wingdings" panose="05000000000000000000" pitchFamily="2" charset="2"/>
              <a:buChar char="q"/>
            </a:pPr>
            <a:r>
              <a:rPr lang="en-GB" sz="1000" dirty="0"/>
              <a:t>On selection of your pass, maintain a strong body position.</a:t>
            </a:r>
          </a:p>
          <a:p>
            <a:pPr marL="171450" indent="-171450" algn="just">
              <a:buFont typeface="Wingdings" panose="05000000000000000000" pitchFamily="2" charset="2"/>
              <a:buChar char="q"/>
            </a:pPr>
            <a:r>
              <a:rPr lang="en-GB" sz="1000" dirty="0"/>
              <a:t>Swing your kicking foot through and strike the ball with the inside of your foot.</a:t>
            </a:r>
          </a:p>
          <a:p>
            <a:pPr marL="171450" indent="-171450" algn="just">
              <a:buFont typeface="Wingdings" panose="05000000000000000000" pitchFamily="2" charset="2"/>
              <a:buChar char="q"/>
            </a:pPr>
            <a:r>
              <a:rPr lang="en-GB" sz="1000" dirty="0"/>
              <a:t>Aim to hit the middle of the ball to ensure it stays close to the ground.</a:t>
            </a:r>
          </a:p>
          <a:p>
            <a:pPr marL="171450" indent="-171450" algn="just">
              <a:buFont typeface="Wingdings" panose="05000000000000000000" pitchFamily="2" charset="2"/>
              <a:buChar char="q"/>
            </a:pPr>
            <a:r>
              <a:rPr lang="en-GB" sz="1000" dirty="0"/>
              <a:t>Keep looking at your target.</a:t>
            </a:r>
          </a:p>
          <a:p>
            <a:pPr marL="171450" indent="-171450" algn="just">
              <a:buFont typeface="Wingdings" panose="05000000000000000000" pitchFamily="2" charset="2"/>
              <a:buChar char="q"/>
            </a:pPr>
            <a:r>
              <a:rPr lang="en-GB" sz="1000" dirty="0"/>
              <a:t>Follow your kicking leg through towards the intended target.</a:t>
            </a:r>
          </a:p>
          <a:p>
            <a:pPr marL="171450" indent="-171450" algn="just">
              <a:buFont typeface="Wingdings" panose="05000000000000000000" pitchFamily="2" charset="2"/>
              <a:buChar char="q"/>
            </a:pPr>
            <a:r>
              <a:rPr lang="en-GB" sz="1000" dirty="0"/>
              <a:t>The speed of the kicking leg will direct how hard you kick the ball.</a:t>
            </a:r>
          </a:p>
        </p:txBody>
      </p:sp>
      <p:sp>
        <p:nvSpPr>
          <p:cNvPr id="24" name="Rectangle 23">
            <a:extLst>
              <a:ext uri="{FF2B5EF4-FFF2-40B4-BE49-F238E27FC236}">
                <a16:creationId xmlns:a16="http://schemas.microsoft.com/office/drawing/2014/main" id="{67FDF3D2-2CE2-4FBB-A78D-386BD9B042D5}"/>
              </a:ext>
            </a:extLst>
          </p:cNvPr>
          <p:cNvSpPr/>
          <p:nvPr/>
        </p:nvSpPr>
        <p:spPr>
          <a:xfrm>
            <a:off x="1226559" y="2759191"/>
            <a:ext cx="5336547" cy="2092881"/>
          </a:xfrm>
          <a:prstGeom prst="rect">
            <a:avLst/>
          </a:prstGeom>
        </p:spPr>
        <p:txBody>
          <a:bodyPr wrap="square">
            <a:spAutoFit/>
          </a:bodyPr>
          <a:lstStyle/>
          <a:p>
            <a:r>
              <a:rPr lang="en-GB" sz="1000" b="1" dirty="0">
                <a:solidFill>
                  <a:srgbClr val="231F20"/>
                </a:solidFill>
              </a:rPr>
              <a:t>Long pass</a:t>
            </a:r>
          </a:p>
          <a:p>
            <a:r>
              <a:rPr lang="en-GB" sz="1000" dirty="0">
                <a:solidFill>
                  <a:srgbClr val="231F20"/>
                </a:solidFill>
              </a:rPr>
              <a:t>A long pass is an attacking skill that allows players to switch the direction of the attack very quickly to create space, find a teammate or to catch out the opposition.</a:t>
            </a:r>
          </a:p>
          <a:p>
            <a:pPr marL="171450" indent="-171450">
              <a:buFont typeface="Wingdings" panose="05000000000000000000" pitchFamily="2" charset="2"/>
              <a:buChar char="q"/>
            </a:pPr>
            <a:r>
              <a:rPr lang="en-GB" sz="1000" dirty="0">
                <a:solidFill>
                  <a:srgbClr val="231F20"/>
                </a:solidFill>
              </a:rPr>
              <a:t>Move parallel to the ball and place your non-kicking foot to the side of the ball.</a:t>
            </a:r>
          </a:p>
          <a:p>
            <a:pPr marL="171450" indent="-171450">
              <a:buFont typeface="Wingdings" panose="05000000000000000000" pitchFamily="2" charset="2"/>
              <a:buChar char="q"/>
            </a:pPr>
            <a:r>
              <a:rPr lang="en-GB" sz="1000" dirty="0">
                <a:solidFill>
                  <a:srgbClr val="231F20"/>
                </a:solidFill>
              </a:rPr>
              <a:t>Keep your eye on the ball until you have it under your control.</a:t>
            </a:r>
          </a:p>
          <a:p>
            <a:pPr marL="171450" indent="-171450">
              <a:buFont typeface="Wingdings" panose="05000000000000000000" pitchFamily="2" charset="2"/>
              <a:buChar char="q"/>
            </a:pPr>
            <a:r>
              <a:rPr lang="en-GB" sz="1000" dirty="0">
                <a:solidFill>
                  <a:srgbClr val="231F20"/>
                </a:solidFill>
              </a:rPr>
              <a:t>Look up to see where is the best place to pass the ball.</a:t>
            </a:r>
          </a:p>
          <a:p>
            <a:pPr marL="171450" indent="-171450">
              <a:buFont typeface="Wingdings" panose="05000000000000000000" pitchFamily="2" charset="2"/>
              <a:buChar char="q"/>
            </a:pPr>
            <a:r>
              <a:rPr lang="en-GB" sz="1000" dirty="0">
                <a:solidFill>
                  <a:srgbClr val="231F20"/>
                </a:solidFill>
              </a:rPr>
              <a:t>On selection of your pass, maintain a strong body position.</a:t>
            </a:r>
          </a:p>
          <a:p>
            <a:pPr marL="171450" indent="-171450">
              <a:buFont typeface="Wingdings" panose="05000000000000000000" pitchFamily="2" charset="2"/>
              <a:buChar char="q"/>
            </a:pPr>
            <a:r>
              <a:rPr lang="en-GB" sz="1000" dirty="0">
                <a:solidFill>
                  <a:srgbClr val="231F20"/>
                </a:solidFill>
              </a:rPr>
              <a:t>Explosively bring your kicking foot through and strike the ball with laces of your football boot.</a:t>
            </a:r>
          </a:p>
          <a:p>
            <a:pPr marL="171450" indent="-171450">
              <a:buFont typeface="Wingdings" panose="05000000000000000000" pitchFamily="2" charset="2"/>
              <a:buChar char="q"/>
            </a:pPr>
            <a:r>
              <a:rPr lang="en-GB" sz="1000" dirty="0">
                <a:solidFill>
                  <a:srgbClr val="231F20"/>
                </a:solidFill>
              </a:rPr>
              <a:t>Aim to hit the middle of the ball to ensure it stays close to the ground or the lower half of the ball if you want to lift it over opposition players.</a:t>
            </a:r>
          </a:p>
          <a:p>
            <a:pPr marL="171450" indent="-171450">
              <a:buFont typeface="Wingdings" panose="05000000000000000000" pitchFamily="2" charset="2"/>
              <a:buChar char="q"/>
            </a:pPr>
            <a:r>
              <a:rPr lang="en-GB" sz="1000" dirty="0">
                <a:solidFill>
                  <a:srgbClr val="231F20"/>
                </a:solidFill>
              </a:rPr>
              <a:t>Keep looking at your target.</a:t>
            </a:r>
          </a:p>
          <a:p>
            <a:pPr marL="171450" indent="-171450">
              <a:buFont typeface="Wingdings" panose="05000000000000000000" pitchFamily="2" charset="2"/>
              <a:buChar char="q"/>
            </a:pPr>
            <a:r>
              <a:rPr lang="en-GB" sz="1000" dirty="0">
                <a:solidFill>
                  <a:srgbClr val="231F20"/>
                </a:solidFill>
              </a:rPr>
              <a:t>Follow your kicking leg through towards the intended target and your body over the ball.</a:t>
            </a:r>
          </a:p>
          <a:p>
            <a:pPr marL="171450" indent="-171450">
              <a:buFont typeface="Wingdings" panose="05000000000000000000" pitchFamily="2" charset="2"/>
              <a:buChar char="q"/>
            </a:pPr>
            <a:r>
              <a:rPr lang="en-GB" sz="1000" dirty="0">
                <a:solidFill>
                  <a:srgbClr val="231F20"/>
                </a:solidFill>
              </a:rPr>
              <a:t>The speed of the kicking leg will direct how hard you kick the ball.</a:t>
            </a:r>
          </a:p>
        </p:txBody>
      </p:sp>
      <p:sp>
        <p:nvSpPr>
          <p:cNvPr id="25" name="TextBox 24">
            <a:extLst>
              <a:ext uri="{FF2B5EF4-FFF2-40B4-BE49-F238E27FC236}">
                <a16:creationId xmlns:a16="http://schemas.microsoft.com/office/drawing/2014/main" id="{20E558A5-61D0-4F4B-B9A8-3AF1047286FD}"/>
              </a:ext>
            </a:extLst>
          </p:cNvPr>
          <p:cNvSpPr txBox="1"/>
          <p:nvPr/>
        </p:nvSpPr>
        <p:spPr>
          <a:xfrm>
            <a:off x="1214984" y="4952502"/>
            <a:ext cx="5252991" cy="1631216"/>
          </a:xfrm>
          <a:prstGeom prst="rect">
            <a:avLst/>
          </a:prstGeom>
          <a:noFill/>
        </p:spPr>
        <p:txBody>
          <a:bodyPr wrap="square" rtlCol="0">
            <a:spAutoFit/>
          </a:bodyPr>
          <a:lstStyle/>
          <a:p>
            <a:r>
              <a:rPr lang="en-GB" sz="1000" b="1" dirty="0"/>
              <a:t>Control</a:t>
            </a:r>
          </a:p>
          <a:p>
            <a:r>
              <a:rPr lang="en-GB" sz="1000" dirty="0"/>
              <a:t>Good control of the football is an essential skill to maintain possession of the ball from the opposition and, if done accurately, gives the player more time to make the correct next decision.</a:t>
            </a:r>
          </a:p>
          <a:p>
            <a:pPr marL="171450" indent="-171450">
              <a:buFont typeface="Wingdings" panose="05000000000000000000" pitchFamily="2" charset="2"/>
              <a:buChar char="q"/>
            </a:pPr>
            <a:r>
              <a:rPr lang="en-GB" sz="1000" dirty="0"/>
              <a:t>Keep your eye on the ball at all times.</a:t>
            </a:r>
          </a:p>
          <a:p>
            <a:pPr marL="171450" indent="-171450">
              <a:buFont typeface="Wingdings" panose="05000000000000000000" pitchFamily="2" charset="2"/>
              <a:buChar char="q"/>
            </a:pPr>
            <a:r>
              <a:rPr lang="en-GB" sz="1000" dirty="0"/>
              <a:t>On contact with the ball, withdraw the foot slightly to take the momentum out of the ball (this is known as "cushioning").</a:t>
            </a:r>
          </a:p>
          <a:p>
            <a:pPr marL="171450" indent="-171450">
              <a:buFont typeface="Wingdings" panose="05000000000000000000" pitchFamily="2" charset="2"/>
              <a:buChar char="q"/>
            </a:pPr>
            <a:r>
              <a:rPr lang="en-GB" sz="1000" dirty="0"/>
              <a:t>Aim to contact the middle of the ball to ensure that it stays close to the ground and does not bounce up.</a:t>
            </a:r>
          </a:p>
          <a:p>
            <a:pPr marL="171450" indent="-171450">
              <a:buFont typeface="Wingdings" panose="05000000000000000000" pitchFamily="2" charset="2"/>
              <a:buChar char="q"/>
            </a:pPr>
            <a:r>
              <a:rPr lang="en-GB" sz="1000" dirty="0"/>
              <a:t>Once under control, move the ball out of your feet to allow the next decision to be made.</a:t>
            </a:r>
          </a:p>
          <a:p>
            <a:endParaRPr lang="en-GB" sz="1000" dirty="0">
              <a:latin typeface="Century Gothic" panose="020B0502020202020204" pitchFamily="34" charset="0"/>
            </a:endParaRPr>
          </a:p>
        </p:txBody>
      </p:sp>
      <p:sp>
        <p:nvSpPr>
          <p:cNvPr id="26" name="TextBox 25">
            <a:extLst>
              <a:ext uri="{FF2B5EF4-FFF2-40B4-BE49-F238E27FC236}">
                <a16:creationId xmlns:a16="http://schemas.microsoft.com/office/drawing/2014/main" id="{120BC418-B050-4498-A824-2ED60C26D22B}"/>
              </a:ext>
            </a:extLst>
          </p:cNvPr>
          <p:cNvSpPr txBox="1"/>
          <p:nvPr/>
        </p:nvSpPr>
        <p:spPr>
          <a:xfrm>
            <a:off x="6531251" y="766407"/>
            <a:ext cx="4576625" cy="1785104"/>
          </a:xfrm>
          <a:prstGeom prst="rect">
            <a:avLst/>
          </a:prstGeom>
          <a:noFill/>
        </p:spPr>
        <p:txBody>
          <a:bodyPr wrap="square" rtlCol="0">
            <a:spAutoFit/>
          </a:bodyPr>
          <a:lstStyle/>
          <a:p>
            <a:r>
              <a:rPr lang="en-GB" sz="1000" b="1" dirty="0"/>
              <a:t>Block tackle</a:t>
            </a:r>
          </a:p>
          <a:p>
            <a:r>
              <a:rPr lang="en-GB" sz="1000" dirty="0"/>
              <a:t>The block tackle is an essential skill for winning the ball back in football. It is mainly used when confronting an opponent head on and it is important to complete it with good timing and technique to prevent injury or fouls.</a:t>
            </a:r>
          </a:p>
          <a:p>
            <a:pPr marL="171450" indent="-171450">
              <a:buFont typeface="Wingdings" panose="05000000000000000000" pitchFamily="2" charset="2"/>
              <a:buChar char="q"/>
            </a:pPr>
            <a:r>
              <a:rPr lang="en-GB" sz="1000" dirty="0"/>
              <a:t>Close down your opponent quickly but do not rush uncontrolled at them.</a:t>
            </a:r>
          </a:p>
          <a:p>
            <a:pPr marL="171450" indent="-171450">
              <a:buFont typeface="Wingdings" panose="05000000000000000000" pitchFamily="2" charset="2"/>
              <a:buChar char="q"/>
            </a:pPr>
            <a:r>
              <a:rPr lang="en-GB" sz="1000" dirty="0"/>
              <a:t>Try to reduce any space around you and monitor for passing options.</a:t>
            </a:r>
          </a:p>
          <a:p>
            <a:pPr marL="171450" indent="-171450">
              <a:buFont typeface="Wingdings" panose="05000000000000000000" pitchFamily="2" charset="2"/>
              <a:buChar char="q"/>
            </a:pPr>
            <a:r>
              <a:rPr lang="en-GB" sz="1000" dirty="0"/>
              <a:t>Stay on the balls of your feet, arms slightly out to jockey your opponent.</a:t>
            </a:r>
          </a:p>
          <a:p>
            <a:pPr marL="171450" indent="-171450">
              <a:buFont typeface="Wingdings" panose="05000000000000000000" pitchFamily="2" charset="2"/>
              <a:buChar char="q"/>
            </a:pPr>
            <a:r>
              <a:rPr lang="en-GB" sz="1000" dirty="0"/>
              <a:t>Keep your eye on the ball and wait for a clear view of the ball.</a:t>
            </a:r>
          </a:p>
          <a:p>
            <a:pPr marL="171450" indent="-171450">
              <a:buFont typeface="Wingdings" panose="05000000000000000000" pitchFamily="2" charset="2"/>
              <a:buChar char="q"/>
            </a:pPr>
            <a:r>
              <a:rPr lang="en-GB" sz="1000" dirty="0"/>
              <a:t>When you can see most of the ball, transfer your weight from your back to front foot and move the inside of your foot towards the ball.</a:t>
            </a:r>
          </a:p>
          <a:p>
            <a:pPr marL="171450" indent="-171450">
              <a:buFont typeface="Wingdings" panose="05000000000000000000" pitchFamily="2" charset="2"/>
              <a:buChar char="q"/>
            </a:pPr>
            <a:r>
              <a:rPr lang="en-GB" sz="1000" dirty="0"/>
              <a:t>Maintain a strong body position.</a:t>
            </a:r>
          </a:p>
        </p:txBody>
      </p:sp>
      <p:sp>
        <p:nvSpPr>
          <p:cNvPr id="27" name="TextBox 26">
            <a:extLst>
              <a:ext uri="{FF2B5EF4-FFF2-40B4-BE49-F238E27FC236}">
                <a16:creationId xmlns:a16="http://schemas.microsoft.com/office/drawing/2014/main" id="{E2925E2C-CF00-4AA8-B4E7-B494FA816B20}"/>
              </a:ext>
            </a:extLst>
          </p:cNvPr>
          <p:cNvSpPr txBox="1"/>
          <p:nvPr/>
        </p:nvSpPr>
        <p:spPr>
          <a:xfrm>
            <a:off x="6531250" y="2619475"/>
            <a:ext cx="4433140" cy="2246769"/>
          </a:xfrm>
          <a:prstGeom prst="rect">
            <a:avLst/>
          </a:prstGeom>
          <a:noFill/>
        </p:spPr>
        <p:txBody>
          <a:bodyPr wrap="square" rtlCol="0">
            <a:spAutoFit/>
          </a:bodyPr>
          <a:lstStyle/>
          <a:p>
            <a:r>
              <a:rPr lang="en-GB" sz="1000" b="1" dirty="0"/>
              <a:t>Throw-in</a:t>
            </a:r>
          </a:p>
          <a:p>
            <a:r>
              <a:rPr lang="en-GB" sz="1000" dirty="0"/>
              <a:t>The throw-in is the legal way to restart the game if the ball has gone out of play from either of the side-lines.</a:t>
            </a:r>
          </a:p>
          <a:p>
            <a:pPr marL="171450" indent="-171450">
              <a:buFont typeface="Wingdings" panose="05000000000000000000" pitchFamily="2" charset="2"/>
              <a:buChar char="q"/>
            </a:pPr>
            <a:r>
              <a:rPr lang="en-GB" sz="1000" dirty="0"/>
              <a:t>Hold the ball with both hands and ensure that the thumbs are behind the ball and fingers are spread.</a:t>
            </a:r>
          </a:p>
          <a:p>
            <a:pPr marL="171450" indent="-171450">
              <a:buFont typeface="Wingdings" panose="05000000000000000000" pitchFamily="2" charset="2"/>
              <a:buChar char="q"/>
            </a:pPr>
            <a:r>
              <a:rPr lang="en-GB" sz="1000" dirty="0"/>
              <a:t>Hold the ball behind the head with relaxed arms and elbows bent.</a:t>
            </a:r>
          </a:p>
          <a:p>
            <a:pPr marL="171450" indent="-171450">
              <a:buFont typeface="Wingdings" panose="05000000000000000000" pitchFamily="2" charset="2"/>
              <a:buChar char="q"/>
            </a:pPr>
            <a:r>
              <a:rPr lang="en-GB" sz="1000" dirty="0"/>
              <a:t>Keep your feet shoulder-width apart.</a:t>
            </a:r>
          </a:p>
          <a:p>
            <a:pPr marL="171450" indent="-171450">
              <a:buFont typeface="Wingdings" panose="05000000000000000000" pitchFamily="2" charset="2"/>
              <a:buChar char="q"/>
            </a:pPr>
            <a:r>
              <a:rPr lang="en-GB" sz="1000" dirty="0"/>
              <a:t>Face your target.</a:t>
            </a:r>
          </a:p>
          <a:p>
            <a:pPr marL="171450" indent="-171450">
              <a:buFont typeface="Wingdings" panose="05000000000000000000" pitchFamily="2" charset="2"/>
              <a:buChar char="q"/>
            </a:pPr>
            <a:r>
              <a:rPr lang="en-GB" sz="1000" dirty="0"/>
              <a:t>Lean back with both feet in contact with the ground.</a:t>
            </a:r>
          </a:p>
          <a:p>
            <a:pPr marL="171450" indent="-171450">
              <a:buFont typeface="Wingdings" panose="05000000000000000000" pitchFamily="2" charset="2"/>
              <a:buChar char="q"/>
            </a:pPr>
            <a:r>
              <a:rPr lang="en-GB" sz="1000" dirty="0"/>
              <a:t>Slightly bend your knees and arch your head, neck, shoulders and trunk.</a:t>
            </a:r>
          </a:p>
          <a:p>
            <a:pPr marL="171450" indent="-171450">
              <a:buFont typeface="Wingdings" panose="05000000000000000000" pitchFamily="2" charset="2"/>
              <a:buChar char="q"/>
            </a:pPr>
            <a:r>
              <a:rPr lang="en-GB" sz="1000" dirty="0"/>
              <a:t>When ready, propel yourself forward and release the ball just as it passes your head.</a:t>
            </a:r>
          </a:p>
          <a:p>
            <a:pPr marL="171450" indent="-171450">
              <a:buFont typeface="Wingdings" panose="05000000000000000000" pitchFamily="2" charset="2"/>
              <a:buChar char="q"/>
            </a:pPr>
            <a:r>
              <a:rPr lang="en-GB" sz="1000" dirty="0"/>
              <a:t>Once the ball is released, bring your strongest leg forward and out in front of you for balance.</a:t>
            </a:r>
          </a:p>
        </p:txBody>
      </p:sp>
      <p:sp>
        <p:nvSpPr>
          <p:cNvPr id="13" name="Rectangle 12">
            <a:extLst>
              <a:ext uri="{FF2B5EF4-FFF2-40B4-BE49-F238E27FC236}">
                <a16:creationId xmlns:a16="http://schemas.microsoft.com/office/drawing/2014/main" id="{EB786AB3-AC11-4C30-B22C-21BB5D238F31}"/>
              </a:ext>
            </a:extLst>
          </p:cNvPr>
          <p:cNvSpPr/>
          <p:nvPr/>
        </p:nvSpPr>
        <p:spPr>
          <a:xfrm>
            <a:off x="6561765" y="5000790"/>
            <a:ext cx="4433140" cy="1477328"/>
          </a:xfrm>
          <a:prstGeom prst="rect">
            <a:avLst/>
          </a:prstGeom>
        </p:spPr>
        <p:txBody>
          <a:bodyPr wrap="square">
            <a:spAutoFit/>
          </a:bodyPr>
          <a:lstStyle/>
          <a:p>
            <a:r>
              <a:rPr lang="en-GB" sz="1000" b="1" dirty="0"/>
              <a:t>Heading</a:t>
            </a:r>
          </a:p>
          <a:p>
            <a:r>
              <a:rPr lang="en-GB" sz="1000" dirty="0"/>
              <a:t>The header can be an attacking or defensive skill and is used to try and win the ball when it is in the air.</a:t>
            </a:r>
          </a:p>
          <a:p>
            <a:pPr marL="171450" indent="-171450">
              <a:buFont typeface="Wingdings" panose="05000000000000000000" pitchFamily="2" charset="2"/>
              <a:buChar char="q"/>
            </a:pPr>
            <a:r>
              <a:rPr lang="en-GB" sz="1000" dirty="0"/>
              <a:t>Keep your eyes on the ball.</a:t>
            </a:r>
          </a:p>
          <a:p>
            <a:pPr marL="171450" indent="-171450">
              <a:buFont typeface="Wingdings" panose="05000000000000000000" pitchFamily="2" charset="2"/>
              <a:buChar char="q"/>
            </a:pPr>
            <a:r>
              <a:rPr lang="en-GB" sz="1000" dirty="0"/>
              <a:t>Use your forehead to make contact with the bottom of the ball for a defensive header or the top of the ball for an attacking header.</a:t>
            </a:r>
          </a:p>
          <a:p>
            <a:pPr marL="171450" indent="-171450">
              <a:buFont typeface="Wingdings" panose="05000000000000000000" pitchFamily="2" charset="2"/>
              <a:buChar char="q"/>
            </a:pPr>
            <a:r>
              <a:rPr lang="en-GB" sz="1000" dirty="0"/>
              <a:t>For a defensive header it is importing to get good height and distance but for an attacking header you need power and accuracy.</a:t>
            </a:r>
          </a:p>
          <a:p>
            <a:pPr marL="171450" indent="-171450">
              <a:buFont typeface="Wingdings" panose="05000000000000000000" pitchFamily="2" charset="2"/>
              <a:buChar char="q"/>
            </a:pPr>
            <a:r>
              <a:rPr lang="en-GB" sz="1000" dirty="0"/>
              <a:t>You can also use flick headers to pass to a team mate.</a:t>
            </a:r>
          </a:p>
        </p:txBody>
      </p:sp>
      <p:sp>
        <p:nvSpPr>
          <p:cNvPr id="16" name="Rectangle 15">
            <a:extLst>
              <a:ext uri="{FF2B5EF4-FFF2-40B4-BE49-F238E27FC236}">
                <a16:creationId xmlns:a16="http://schemas.microsoft.com/office/drawing/2014/main" id="{255BBBB8-0B97-47B5-8B8B-A0F2D9F222D3}"/>
              </a:ext>
            </a:extLst>
          </p:cNvPr>
          <p:cNvSpPr/>
          <p:nvPr/>
        </p:nvSpPr>
        <p:spPr>
          <a:xfrm>
            <a:off x="1204844" y="2783683"/>
            <a:ext cx="5274705" cy="2068388"/>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7D1C8FF-3CAD-4FDD-B146-C6E259556177}"/>
              </a:ext>
            </a:extLst>
          </p:cNvPr>
          <p:cNvSpPr/>
          <p:nvPr/>
        </p:nvSpPr>
        <p:spPr>
          <a:xfrm>
            <a:off x="1220770" y="4918820"/>
            <a:ext cx="5264565" cy="18662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E5A049C-47BD-4282-B122-15ABE41AD440}"/>
              </a:ext>
            </a:extLst>
          </p:cNvPr>
          <p:cNvSpPr/>
          <p:nvPr/>
        </p:nvSpPr>
        <p:spPr>
          <a:xfrm>
            <a:off x="6561766" y="777676"/>
            <a:ext cx="4402625" cy="1768032"/>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19BFC8E-5772-41C5-90CF-EAE373828F14}"/>
              </a:ext>
            </a:extLst>
          </p:cNvPr>
          <p:cNvSpPr/>
          <p:nvPr/>
        </p:nvSpPr>
        <p:spPr>
          <a:xfrm>
            <a:off x="6561766" y="2624644"/>
            <a:ext cx="4402625" cy="2272053"/>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FEC8140A-8A7F-43EB-BC69-F752C70960D6}"/>
              </a:ext>
            </a:extLst>
          </p:cNvPr>
          <p:cNvSpPr/>
          <p:nvPr/>
        </p:nvSpPr>
        <p:spPr>
          <a:xfrm>
            <a:off x="6561766" y="4986619"/>
            <a:ext cx="4402625" cy="17984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824139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1171</Words>
  <Application>Microsoft Office PowerPoint</Application>
  <PresentationFormat>Widescreen</PresentationFormat>
  <Paragraphs>74</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Century Gothic</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Fitzsimon (St Ambrose College)</dc:creator>
  <cp:lastModifiedBy>Mrs N Burke (St Ambrose College)</cp:lastModifiedBy>
  <cp:revision>1</cp:revision>
  <dcterms:created xsi:type="dcterms:W3CDTF">2022-11-08T11:46:16Z</dcterms:created>
  <dcterms:modified xsi:type="dcterms:W3CDTF">2023-02-06T16:13:54Z</dcterms:modified>
</cp:coreProperties>
</file>