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4" r:id="rId4"/>
    <p:sldId id="345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810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9993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774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4895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8212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9585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9760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0134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0798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9945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1719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6409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717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xC8p439isU" TargetMode="External"/><Relationship Id="rId2" Type="http://schemas.openxmlformats.org/officeDocument/2006/relationships/hyperlink" Target="https://www.youtube.com/watch?v=8ld85NZP2zo" TargetMode="External"/><Relationship Id="rId1" Type="http://schemas.openxmlformats.org/officeDocument/2006/relationships/slideLayout" Target="../slideLayouts/slideLayout34.xml"/><Relationship Id="rId5" Type="http://schemas.openxmlformats.org/officeDocument/2006/relationships/hyperlink" Target="https://www.physicsandmathstutor.com/chemistry-revision/gcse-aqa/atomic-structure-and-periodic-table" TargetMode="External"/><Relationship Id="rId4" Type="http://schemas.openxmlformats.org/officeDocument/2006/relationships/hyperlink" Target="https://www.physicsandmathstutor.com/chemistry-revision/gcse-aqa/chemical-analysi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Rectangle 100"/>
          <p:cNvSpPr/>
          <p:nvPr/>
        </p:nvSpPr>
        <p:spPr>
          <a:xfrm>
            <a:off x="4736538" y="99490"/>
            <a:ext cx="4941693" cy="377433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4868777" y="189554"/>
            <a:ext cx="1953573" cy="23283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3.3 to 3.5 Negative ions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1765359" y="3513488"/>
            <a:ext cx="1721645" cy="19806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3.2 Metal Hydroxides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342165" y="687192"/>
            <a:ext cx="3105842" cy="2048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3.1 Flame Tests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28462" y="99491"/>
            <a:ext cx="3160635" cy="3601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C8 part 2 Chemical Analysis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320710" y="3790154"/>
            <a:ext cx="3816426" cy="52074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Font typeface="+mj-lt"/>
              <a:buAutoNum type="arabicPeriod"/>
            </a:pPr>
            <a:r>
              <a:rPr lang="en-GB" sz="1000" dirty="0">
                <a:solidFill>
                  <a:schemeClr val="tx1"/>
                </a:solidFill>
              </a:rPr>
              <a:t>Add the solution you are testing into a test tube.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>
                <a:solidFill>
                  <a:schemeClr val="tx1"/>
                </a:solidFill>
              </a:rPr>
              <a:t>Add sodium hydroxide to the solution.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>
                <a:solidFill>
                  <a:schemeClr val="tx1"/>
                </a:solidFill>
              </a:rPr>
              <a:t>The colour of the precipitate tells you which cation was present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004805" y="638303"/>
            <a:ext cx="1796119" cy="214702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Halide ions (F</a:t>
            </a:r>
            <a:r>
              <a:rPr lang="en-GB" sz="900" baseline="30000" dirty="0">
                <a:solidFill>
                  <a:schemeClr val="tx1"/>
                </a:solidFill>
              </a:rPr>
              <a:t>-</a:t>
            </a:r>
            <a:r>
              <a:rPr lang="en-GB" sz="900" dirty="0">
                <a:solidFill>
                  <a:schemeClr val="tx1"/>
                </a:solidFill>
              </a:rPr>
              <a:t>,Cl</a:t>
            </a:r>
            <a:r>
              <a:rPr lang="en-GB" sz="900" baseline="30000" dirty="0">
                <a:solidFill>
                  <a:schemeClr val="tx1"/>
                </a:solidFill>
              </a:rPr>
              <a:t>-</a:t>
            </a:r>
            <a:r>
              <a:rPr lang="en-GB" sz="900" dirty="0">
                <a:solidFill>
                  <a:schemeClr val="tx1"/>
                </a:solidFill>
              </a:rPr>
              <a:t>,Br</a:t>
            </a:r>
            <a:r>
              <a:rPr lang="en-GB" sz="900" baseline="30000" dirty="0">
                <a:solidFill>
                  <a:schemeClr val="tx1"/>
                </a:solidFill>
              </a:rPr>
              <a:t>-</a:t>
            </a:r>
            <a:r>
              <a:rPr lang="en-GB" sz="9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350" y="960819"/>
            <a:ext cx="2471393" cy="5539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000" dirty="0"/>
              <a:t>Clean a metal loop in hydrochloric acid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/>
              <a:t>Did loop in a metal salt.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/>
              <a:t>Heat in roaring Bunsen flame.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2389473" y="4711577"/>
            <a:ext cx="1791926" cy="151278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fontAlgn="ctr">
              <a:buAutoNum type="arabicPeriod"/>
            </a:pPr>
            <a:r>
              <a:rPr lang="en-US" sz="900" dirty="0">
                <a:solidFill>
                  <a:srgbClr val="000000"/>
                </a:solidFill>
                <a:latin typeface="Tahoma"/>
              </a:rPr>
              <a:t>Add more sodium hydroxide and the </a:t>
            </a:r>
            <a:r>
              <a:rPr lang="en-US" sz="900" dirty="0" err="1">
                <a:solidFill>
                  <a:srgbClr val="000000"/>
                </a:solidFill>
                <a:latin typeface="Tahoma"/>
              </a:rPr>
              <a:t>Aluminium</a:t>
            </a:r>
            <a:r>
              <a:rPr lang="en-US" sz="900" dirty="0">
                <a:solidFill>
                  <a:srgbClr val="000000"/>
                </a:solidFill>
                <a:latin typeface="Tahoma"/>
              </a:rPr>
              <a:t> Hydroxide will dissolve.</a:t>
            </a:r>
          </a:p>
          <a:p>
            <a:pPr marL="228600" indent="-228600" fontAlgn="ctr">
              <a:buAutoNum type="arabicPeriod"/>
            </a:pPr>
            <a:r>
              <a:rPr lang="en-US" sz="900" dirty="0">
                <a:solidFill>
                  <a:srgbClr val="000000"/>
                </a:solidFill>
                <a:latin typeface="Tahoma"/>
              </a:rPr>
              <a:t>Use a flame test and the calcium will give a brick red flame.</a:t>
            </a:r>
          </a:p>
          <a:p>
            <a:pPr marL="228600" indent="-228600" fontAlgn="ctr">
              <a:buAutoNum type="arabicPeriod"/>
            </a:pPr>
            <a:r>
              <a:rPr lang="en-US" sz="900" dirty="0">
                <a:solidFill>
                  <a:srgbClr val="000000"/>
                </a:solidFill>
                <a:latin typeface="Tahoma"/>
              </a:rPr>
              <a:t>The remaining white precipitate is magnesium</a:t>
            </a:r>
          </a:p>
          <a:p>
            <a:pPr fontAlgn="ctr"/>
            <a:endParaRPr lang="en-US" sz="900" dirty="0">
              <a:solidFill>
                <a:srgbClr val="000000"/>
              </a:solidFill>
              <a:latin typeface="Tahoma"/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981466" y="2619178"/>
            <a:ext cx="1195670" cy="290266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Sulphate ions (SO</a:t>
            </a:r>
            <a:r>
              <a:rPr lang="en-GB" sz="900" baseline="-25000" dirty="0">
                <a:solidFill>
                  <a:schemeClr val="tx1"/>
                </a:solidFill>
              </a:rPr>
              <a:t>4</a:t>
            </a:r>
            <a:r>
              <a:rPr lang="en-GB" sz="900" baseline="30000" dirty="0">
                <a:solidFill>
                  <a:schemeClr val="tx1"/>
                </a:solidFill>
              </a:rPr>
              <a:t>2-</a:t>
            </a:r>
            <a:r>
              <a:rPr lang="en-GB" sz="9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98" name="Rectangle 97"/>
          <p:cNvSpPr/>
          <p:nvPr/>
        </p:nvSpPr>
        <p:spPr>
          <a:xfrm>
            <a:off x="72719" y="575199"/>
            <a:ext cx="4594680" cy="282933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>
            <a:off x="72719" y="3473286"/>
            <a:ext cx="4594679" cy="326808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/>
          <p:cNvSpPr/>
          <p:nvPr/>
        </p:nvSpPr>
        <p:spPr>
          <a:xfrm>
            <a:off x="4685968" y="3909688"/>
            <a:ext cx="4992264" cy="283168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Cu(OH)</a:t>
            </a:r>
            <a:r>
              <a:rPr lang="en-GB" baseline="-25000" dirty="0"/>
              <a:t> 2</a:t>
            </a:r>
            <a:r>
              <a:rPr lang="en-GB" dirty="0"/>
              <a:t> + Na</a:t>
            </a:r>
            <a:r>
              <a:rPr lang="en-GB" baseline="-25000" dirty="0"/>
              <a:t>2</a:t>
            </a:r>
            <a:r>
              <a:rPr lang="en-GB" dirty="0"/>
              <a:t>SO</a:t>
            </a:r>
            <a:r>
              <a:rPr lang="en-GB" baseline="-25000" dirty="0"/>
              <a:t>4</a:t>
            </a:r>
            <a:endParaRPr lang="en-GB" dirty="0"/>
          </a:p>
          <a:p>
            <a:r>
              <a:rPr lang="en-GB" dirty="0"/>
              <a:t>Cu </a:t>
            </a:r>
            <a:r>
              <a:rPr lang="en-GB" baseline="30000" dirty="0"/>
              <a:t>2+</a:t>
            </a:r>
            <a:r>
              <a:rPr lang="en-GB" dirty="0"/>
              <a:t> + OH </a:t>
            </a:r>
            <a:r>
              <a:rPr lang="en-GB" baseline="30000" dirty="0"/>
              <a:t>-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</a:t>
            </a:r>
            <a:r>
              <a:rPr lang="en-GB" dirty="0"/>
              <a:t> Cu(OH)</a:t>
            </a:r>
            <a:r>
              <a:rPr lang="en-GB" baseline="-25000" dirty="0"/>
              <a:t>2</a:t>
            </a:r>
            <a:endParaRPr lang="en-GB" dirty="0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4819444" y="3966689"/>
            <a:ext cx="2056825" cy="43168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3.6 &amp; 3.7 Instrumental Methods</a:t>
            </a:r>
          </a:p>
        </p:txBody>
      </p:sp>
      <p:pic>
        <p:nvPicPr>
          <p:cNvPr id="107" name="Picture 106"/>
          <p:cNvPicPr/>
          <p:nvPr/>
        </p:nvPicPr>
        <p:blipFill rotWithShape="1">
          <a:blip r:embed="rId2"/>
          <a:srcRect t="42679"/>
          <a:stretch/>
        </p:blipFill>
        <p:spPr>
          <a:xfrm>
            <a:off x="177350" y="1630331"/>
            <a:ext cx="2615410" cy="1341310"/>
          </a:xfrm>
          <a:prstGeom prst="rect">
            <a:avLst/>
          </a:prstGeom>
        </p:spPr>
      </p:pic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717960"/>
              </p:ext>
            </p:extLst>
          </p:nvPr>
        </p:nvGraphicFramePr>
        <p:xfrm>
          <a:off x="2753717" y="978764"/>
          <a:ext cx="1473381" cy="164668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33793">
                  <a:extLst>
                    <a:ext uri="{9D8B030D-6E8A-4147-A177-3AD203B41FA5}">
                      <a16:colId xmlns:a16="http://schemas.microsoft.com/office/drawing/2014/main" val="190616653"/>
                    </a:ext>
                  </a:extLst>
                </a:gridCol>
                <a:gridCol w="739588">
                  <a:extLst>
                    <a:ext uri="{9D8B030D-6E8A-4147-A177-3AD203B41FA5}">
                      <a16:colId xmlns:a16="http://schemas.microsoft.com/office/drawing/2014/main" val="3534864923"/>
                    </a:ext>
                  </a:extLst>
                </a:gridCol>
              </a:tblGrid>
              <a:tr h="3792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Metal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Colour of flame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240426"/>
                  </a:ext>
                </a:extLst>
              </a:tr>
              <a:tr h="2285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Lithium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Crimson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9184194"/>
                  </a:ext>
                </a:extLst>
              </a:tr>
              <a:tr h="2285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Sodium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Yellow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738953"/>
                  </a:ext>
                </a:extLst>
              </a:tr>
              <a:tr h="2285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Potassium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Liliac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6779417"/>
                  </a:ext>
                </a:extLst>
              </a:tr>
              <a:tr h="2401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Calcium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Red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9897908"/>
                  </a:ext>
                </a:extLst>
              </a:tr>
              <a:tr h="2401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Copper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</a:rPr>
                        <a:t>Green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4698646"/>
                  </a:ext>
                </a:extLst>
              </a:tr>
            </a:tbl>
          </a:graphicData>
        </a:graphic>
      </p:graphicFrame>
      <p:sp>
        <p:nvSpPr>
          <p:cNvPr id="108" name="TextBox 107"/>
          <p:cNvSpPr txBox="1"/>
          <p:nvPr/>
        </p:nvSpPr>
        <p:spPr>
          <a:xfrm>
            <a:off x="2751849" y="2764311"/>
            <a:ext cx="1769104" cy="5539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00" dirty="0"/>
              <a:t>Only works for pure samples as in mixtures some colours can </a:t>
            </a:r>
            <a:r>
              <a:rPr lang="en-GB" sz="1000" b="1" dirty="0"/>
              <a:t>“mask” </a:t>
            </a:r>
            <a:r>
              <a:rPr lang="en-GB" sz="1000" dirty="0"/>
              <a:t>others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039500"/>
              </p:ext>
            </p:extLst>
          </p:nvPr>
        </p:nvGraphicFramePr>
        <p:xfrm>
          <a:off x="332656" y="4420844"/>
          <a:ext cx="1958085" cy="18073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9547">
                  <a:extLst>
                    <a:ext uri="{9D8B030D-6E8A-4147-A177-3AD203B41FA5}">
                      <a16:colId xmlns:a16="http://schemas.microsoft.com/office/drawing/2014/main" val="1533036736"/>
                    </a:ext>
                  </a:extLst>
                </a:gridCol>
                <a:gridCol w="768538">
                  <a:extLst>
                    <a:ext uri="{9D8B030D-6E8A-4147-A177-3AD203B41FA5}">
                      <a16:colId xmlns:a16="http://schemas.microsoft.com/office/drawing/2014/main" val="1926728729"/>
                    </a:ext>
                  </a:extLst>
                </a:gridCol>
              </a:tblGrid>
              <a:tr h="2501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</a:rPr>
                        <a:t>Metal ion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Colour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6976604"/>
                  </a:ext>
                </a:extLst>
              </a:tr>
              <a:tr h="2611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</a:rPr>
                        <a:t>Iron (II), Fe</a:t>
                      </a:r>
                      <a:r>
                        <a:rPr lang="en-GB" sz="1000" baseline="30000" dirty="0">
                          <a:effectLst/>
                        </a:rPr>
                        <a:t>2+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Pale green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879180"/>
                  </a:ext>
                </a:extLst>
              </a:tr>
              <a:tr h="2383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</a:rPr>
                        <a:t>Iron (III), Fe </a:t>
                      </a:r>
                      <a:r>
                        <a:rPr lang="en-GB" sz="1000" baseline="30000" dirty="0">
                          <a:effectLst/>
                        </a:rPr>
                        <a:t>3+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Brown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9868765"/>
                  </a:ext>
                </a:extLst>
              </a:tr>
              <a:tr h="2383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Copper (II), Cu </a:t>
                      </a:r>
                      <a:r>
                        <a:rPr lang="en-GB" sz="1000" baseline="30000">
                          <a:effectLst/>
                        </a:rPr>
                        <a:t>2+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Blue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9107217"/>
                  </a:ext>
                </a:extLst>
              </a:tr>
              <a:tr h="2443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</a:rPr>
                        <a:t>Calcium, Ca</a:t>
                      </a:r>
                      <a:r>
                        <a:rPr lang="en-GB" sz="1000" baseline="30000" dirty="0">
                          <a:effectLst/>
                        </a:rPr>
                        <a:t>2+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White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4845695"/>
                  </a:ext>
                </a:extLst>
              </a:tr>
              <a:tr h="2383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</a:rPr>
                        <a:t>Magnesium,</a:t>
                      </a:r>
                      <a:r>
                        <a:rPr lang="en-GB" sz="1000" baseline="0" dirty="0">
                          <a:effectLst/>
                        </a:rPr>
                        <a:t> Mg</a:t>
                      </a:r>
                      <a:r>
                        <a:rPr lang="en-GB" sz="1000" baseline="30000" dirty="0">
                          <a:effectLst/>
                        </a:rPr>
                        <a:t>2+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White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4621577"/>
                  </a:ext>
                </a:extLst>
              </a:tr>
              <a:tr h="3069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Aluminium, Al </a:t>
                      </a:r>
                      <a:r>
                        <a:rPr lang="en-GB" sz="1000" baseline="30000">
                          <a:effectLst/>
                        </a:rPr>
                        <a:t>3+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</a:rPr>
                        <a:t>White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7954508"/>
                  </a:ext>
                </a:extLst>
              </a:tr>
            </a:tbl>
          </a:graphicData>
        </a:graphic>
      </p:graphicFrame>
      <p:sp>
        <p:nvSpPr>
          <p:cNvPr id="109" name="Rectangle 108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389473" y="4443087"/>
            <a:ext cx="1721645" cy="19806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White precipitates?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121990" y="6253394"/>
            <a:ext cx="2209468" cy="557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CuSO</a:t>
            </a:r>
            <a:r>
              <a:rPr lang="en-GB" sz="105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GB" sz="105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NaOH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Cu(OH)</a:t>
            </a:r>
            <a:r>
              <a:rPr lang="en-GB" sz="105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+ Na</a:t>
            </a:r>
            <a:r>
              <a:rPr lang="en-GB" sz="105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GB" sz="105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 </a:t>
            </a:r>
            <a:r>
              <a:rPr lang="en-GB" sz="1050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2+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+ OH </a:t>
            </a:r>
            <a:r>
              <a:rPr lang="en-GB" sz="1050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Cu(OH)</a:t>
            </a:r>
            <a:r>
              <a:rPr lang="en-GB" sz="105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332656" y="6338143"/>
            <a:ext cx="1721645" cy="19806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Example Reactions:</a:t>
            </a: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988162" y="3016519"/>
            <a:ext cx="1721497" cy="4501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</a:rPr>
              <a:t>Add dilute hydrochloric acid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</a:rPr>
              <a:t>Add Barium Chloride solution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988162" y="3498710"/>
            <a:ext cx="2396467" cy="2250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RESULT – white precipitate of Barium Sulphate</a:t>
            </a: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607019" y="771072"/>
            <a:ext cx="1301905" cy="233110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Carbonate ions (CO</a:t>
            </a:r>
            <a:r>
              <a:rPr lang="en-GB" sz="900" baseline="-25000" dirty="0">
                <a:solidFill>
                  <a:schemeClr val="tx1"/>
                </a:solidFill>
              </a:rPr>
              <a:t>3</a:t>
            </a:r>
            <a:r>
              <a:rPr lang="en-GB" sz="900" baseline="30000" dirty="0">
                <a:solidFill>
                  <a:schemeClr val="tx1"/>
                </a:solidFill>
              </a:rPr>
              <a:t>2-</a:t>
            </a:r>
            <a:r>
              <a:rPr lang="en-GB" sz="9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607019" y="1131190"/>
            <a:ext cx="1721497" cy="4501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</a:rPr>
              <a:t>Add any acid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</a:rPr>
              <a:t>Bubble any gas that is made through Limewater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624577" y="1715846"/>
            <a:ext cx="1703940" cy="5864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RESULT – if the limewater goes milky then the gas was carbon dioxide which means the sample WAS a carbonate</a:t>
            </a:r>
          </a:p>
        </p:txBody>
      </p:sp>
      <p:pic>
        <p:nvPicPr>
          <p:cNvPr id="2054" name="Picture 6" descr="Image result for bubble through limewa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577" y="2390077"/>
            <a:ext cx="1411359" cy="1089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35"/>
          <p:cNvSpPr/>
          <p:nvPr/>
        </p:nvSpPr>
        <p:spPr>
          <a:xfrm>
            <a:off x="7473280" y="627231"/>
            <a:ext cx="2088232" cy="285064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Rectangle 116"/>
          <p:cNvSpPr/>
          <p:nvPr/>
        </p:nvSpPr>
        <p:spPr>
          <a:xfrm>
            <a:off x="4840971" y="510334"/>
            <a:ext cx="2109149" cy="20250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Rectangle 117"/>
          <p:cNvSpPr/>
          <p:nvPr/>
        </p:nvSpPr>
        <p:spPr>
          <a:xfrm>
            <a:off x="4833166" y="2561201"/>
            <a:ext cx="2568106" cy="1237553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7360612" y="4011892"/>
            <a:ext cx="1886329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u="sng" dirty="0"/>
              <a:t>More accurate, more sensitive and quicker!!!</a:t>
            </a:r>
          </a:p>
        </p:txBody>
      </p:sp>
      <p:pic>
        <p:nvPicPr>
          <p:cNvPr id="120" name="Content Placeholder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5840" y="4691829"/>
            <a:ext cx="1696720" cy="1767840"/>
          </a:xfrm>
          <a:prstGeom prst="rect">
            <a:avLst/>
          </a:prstGeom>
        </p:spPr>
      </p:pic>
      <p:pic>
        <p:nvPicPr>
          <p:cNvPr id="121" name="Picture 120"/>
          <p:cNvPicPr/>
          <p:nvPr/>
        </p:nvPicPr>
        <p:blipFill>
          <a:blip r:embed="rId5"/>
          <a:stretch>
            <a:fillRect/>
          </a:stretch>
        </p:blipFill>
        <p:spPr>
          <a:xfrm>
            <a:off x="5352761" y="5768045"/>
            <a:ext cx="1869316" cy="824290"/>
          </a:xfrm>
          <a:prstGeom prst="rect">
            <a:avLst/>
          </a:prstGeom>
        </p:spPr>
      </p:pic>
      <p:sp>
        <p:nvSpPr>
          <p:cNvPr id="122" name="Rectangle 121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4781301" y="4626897"/>
            <a:ext cx="2899373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00" dirty="0"/>
              <a:t>A sample is placed in a flame and as the ions in the sample heat up they transfer energy as light. </a:t>
            </a:r>
          </a:p>
          <a:p>
            <a:r>
              <a:rPr lang="en-GB" sz="1000" dirty="0"/>
              <a:t>This light passes through a spectroscope and produces a line spectrum.  </a:t>
            </a:r>
          </a:p>
          <a:p>
            <a:r>
              <a:rPr lang="en-GB" sz="1000" dirty="0"/>
              <a:t>The line spectrum can be used to identify the metal ions in the solution as well as their concentrations.</a:t>
            </a:r>
            <a:endParaRPr lang="en-GB" sz="1000" b="1" u="sng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309" y="116632"/>
            <a:ext cx="688881" cy="708198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/>
          <a:srcRect l="1975" t="8781" r="-1975" b="171"/>
          <a:stretch/>
        </p:blipFill>
        <p:spPr>
          <a:xfrm>
            <a:off x="5012744" y="925217"/>
            <a:ext cx="1780239" cy="149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53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457843"/>
              </p:ext>
            </p:extLst>
          </p:nvPr>
        </p:nvGraphicFramePr>
        <p:xfrm>
          <a:off x="200472" y="4077072"/>
          <a:ext cx="4608512" cy="1587246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443469">
                  <a:extLst>
                    <a:ext uri="{9D8B030D-6E8A-4147-A177-3AD203B41FA5}">
                      <a16:colId xmlns:a16="http://schemas.microsoft.com/office/drawing/2014/main" val="1134964541"/>
                    </a:ext>
                  </a:extLst>
                </a:gridCol>
                <a:gridCol w="3165043">
                  <a:extLst>
                    <a:ext uri="{9D8B030D-6E8A-4147-A177-3AD203B41FA5}">
                      <a16:colId xmlns:a16="http://schemas.microsoft.com/office/drawing/2014/main" val="11850886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Cation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effectLst/>
                        </a:rPr>
                        <a:t>A positively charged ion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921436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Anion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A negatively charged 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179388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Instrumental method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Elements and compounds can be detected and identified using instrumental methods. Advantages of using an instrumental technique rather than a chemical test: its quicker, more sensitive and more accurate.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46069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Flame Test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simple test to identify cations based on the colour that</a:t>
                      </a:r>
                      <a:r>
                        <a:rPr lang="en-GB" sz="10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compound causes in a Bunsen flame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32755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Precipitate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solid formed when two liquids are mixed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1028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Flame spectroscopy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instrumental method that can identify ions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2371055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674765"/>
              </p:ext>
            </p:extLst>
          </p:nvPr>
        </p:nvGraphicFramePr>
        <p:xfrm>
          <a:off x="128464" y="764704"/>
          <a:ext cx="468052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Describe how to carry out a flame test?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positive results of a flame test for sodium, Lithium and Potassium?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will the flame test not work for mixtures of different compounds?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how to use sodium hydroxide to test for metal ions?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Which 3 cations form white precipitates and how could you correctly identify each of them?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test and positive results for the three halide ions?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would you test a compound to see if it contains a carbonate 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result would you get if you added barium chloride to a compound containing a sulphate 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flame spectroscopy?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3 advantages of using instrumental methods of analysis?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225577"/>
                  </a:ext>
                </a:extLst>
              </a:tr>
            </a:tbl>
          </a:graphicData>
        </a:graphic>
      </p:graphicFrame>
      <p:sp>
        <p:nvSpPr>
          <p:cNvPr id="7" name="TextBox 1">
            <a:extLst>
              <a:ext uri="{FF2B5EF4-FFF2-40B4-BE49-F238E27FC236}">
                <a16:creationId xmlns:a16="http://schemas.microsoft.com/office/drawing/2014/main" id="{A9CF54A9-8C2C-4D50-BBE1-52A95866324E}"/>
              </a:ext>
            </a:extLst>
          </p:cNvPr>
          <p:cNvSpPr txBox="1"/>
          <p:nvPr/>
        </p:nvSpPr>
        <p:spPr>
          <a:xfrm>
            <a:off x="5064928" y="1037773"/>
            <a:ext cx="45365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https://www.youtube.com/watch?v=8ld85NZP2zo</a:t>
            </a:r>
            <a:r>
              <a:rPr lang="en-GB" dirty="0"/>
              <a:t>  to review all the different ion tests.</a:t>
            </a:r>
          </a:p>
          <a:p>
            <a:r>
              <a:rPr lang="en-GB" dirty="0"/>
              <a:t>What would you add to your whoosh bottle to get a green flame colour? This also reviews rate of reaction! </a:t>
            </a:r>
            <a:r>
              <a:rPr lang="en-GB" dirty="0">
                <a:hlinkClick r:id="rId3"/>
              </a:rPr>
              <a:t>https://www.youtube.com/watch?v=pxC8p439isU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4B3ABF-7A66-49DE-9D44-8DEB978F97F0}"/>
              </a:ext>
            </a:extLst>
          </p:cNvPr>
          <p:cNvSpPr/>
          <p:nvPr/>
        </p:nvSpPr>
        <p:spPr>
          <a:xfrm>
            <a:off x="5064928" y="1133278"/>
            <a:ext cx="4536504" cy="219174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4E6D4E2-10EA-4000-A293-3F0B9DC19602}"/>
              </a:ext>
            </a:extLst>
          </p:cNvPr>
          <p:cNvSpPr/>
          <p:nvPr/>
        </p:nvSpPr>
        <p:spPr>
          <a:xfrm>
            <a:off x="5064928" y="3445064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D2230A2-4E57-4FCF-AE31-1751B2933EEC}"/>
              </a:ext>
            </a:extLst>
          </p:cNvPr>
          <p:cNvSpPr/>
          <p:nvPr/>
        </p:nvSpPr>
        <p:spPr>
          <a:xfrm>
            <a:off x="5067110" y="3415591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4"/>
              </a:rPr>
              <a:t>AQA GCSE Chemistry Topic 8: Chemical Analysis Revision - PMT (physicsandmathstutor.com)</a:t>
            </a:r>
            <a:endParaRPr lang="en-GB" dirty="0"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E280BA-22DB-49B4-B207-58B9F1D6FBC7}"/>
              </a:ext>
            </a:extLst>
          </p:cNvPr>
          <p:cNvSpPr/>
          <p:nvPr/>
        </p:nvSpPr>
        <p:spPr>
          <a:xfrm>
            <a:off x="6144199" y="620688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102119010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28621</TotalTime>
  <Words>655</Words>
  <Application>Microsoft Office PowerPoint</Application>
  <PresentationFormat>A4 Paper (210x297 mm)</PresentationFormat>
  <Paragraphs>97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3" baseType="lpstr">
      <vt:lpstr>Arial</vt:lpstr>
      <vt:lpstr>Calibri</vt:lpstr>
      <vt:lpstr>Calibri Light</vt:lpstr>
      <vt:lpstr>Gill Sans</vt:lpstr>
      <vt:lpstr>News Gothic MT</vt:lpstr>
      <vt:lpstr>Tahoma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326</cp:revision>
  <cp:lastPrinted>2017-10-27T15:58:48Z</cp:lastPrinted>
  <dcterms:created xsi:type="dcterms:W3CDTF">2016-03-05T09:38:04Z</dcterms:created>
  <dcterms:modified xsi:type="dcterms:W3CDTF">2021-11-30T15:42:04Z</dcterms:modified>
</cp:coreProperties>
</file>