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BEF"/>
    <a:srgbClr val="DCC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9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2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2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4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0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8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5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ZhH2B-EI1I" TargetMode="External"/><Relationship Id="rId2" Type="http://schemas.openxmlformats.org/officeDocument/2006/relationships/hyperlink" Target="https://www.youtube.com/watch?v=lNS7TwWmlr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hysicsandmathstutor.com/chemistry-revision/gcse-aqa/atomic-structure-and-periodic-table" TargetMode="External"/><Relationship Id="rId4" Type="http://schemas.openxmlformats.org/officeDocument/2006/relationships/hyperlink" Target="https://www.physicsandmathstutor.com/chemistry-revision/gcse-aq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58268" y="757050"/>
            <a:ext cx="3897983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Corrosion is when a metal is destroyed by chemical reactions with other substances in the environment. (rusting is just one example of this)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784303" y="3784373"/>
            <a:ext cx="2224475" cy="1588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3.2 Alloys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732924" y="503178"/>
            <a:ext cx="2327237" cy="1832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Corrosion and it’s prevention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5342217" y="503178"/>
            <a:ext cx="3343904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3.3 Ceramics Polymers and Composites 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100439" y="78334"/>
            <a:ext cx="5071925" cy="307683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C10  Using Resources – Part 2 – </a:t>
            </a:r>
            <a:r>
              <a:rPr lang="en-GB" dirty="0">
                <a:solidFill>
                  <a:srgbClr val="FF0000"/>
                </a:solidFill>
              </a:rPr>
              <a:t>TRIPLE only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6427" y="465514"/>
            <a:ext cx="4133687" cy="317546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297498" y="1148819"/>
            <a:ext cx="2774650" cy="842879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libri"/>
              </a:rPr>
              <a:t>Glass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is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made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b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y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melting  </a:t>
            </a:r>
            <a:r>
              <a:rPr lang="en-GB" sz="900" spc="7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mix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u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of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sand  </a:t>
            </a:r>
            <a:r>
              <a:rPr lang="en-GB" sz="900" spc="7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(silicon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di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xide),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lim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one  </a:t>
            </a:r>
            <a:r>
              <a:rPr lang="en-GB" sz="900" spc="7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sodium  </a:t>
            </a:r>
            <a:r>
              <a:rPr lang="en-GB" sz="900" spc="3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carbona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</a:p>
          <a:p>
            <a:pPr marL="59055" marR="51435"/>
            <a:r>
              <a:rPr lang="en-GB" sz="900" dirty="0">
                <a:solidFill>
                  <a:srgbClr val="282526"/>
                </a:solidFill>
                <a:cs typeface="Calibri"/>
              </a:rPr>
              <a:t>This is called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soda-lime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glass.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Soda-lime</a:t>
            </a:r>
            <a:r>
              <a:rPr lang="en-GB" sz="9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glass</a:t>
            </a:r>
            <a:r>
              <a:rPr lang="en-GB" sz="9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used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or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wind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w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pan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s,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glass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25" dirty="0">
                <a:solidFill>
                  <a:srgbClr val="282526"/>
                </a:solidFill>
                <a:cs typeface="Calibri"/>
              </a:rPr>
              <a:t>j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bottl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s.</a:t>
            </a:r>
            <a:endParaRPr lang="en-GB" sz="800" dirty="0">
              <a:cs typeface="Times New Roman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3270311" y="3784373"/>
            <a:ext cx="879079" cy="9418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Alloys are mixtures of 2 or more metals (sometimes  including carbon)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6427" y="3716048"/>
            <a:ext cx="4133687" cy="2958659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227613" y="464447"/>
            <a:ext cx="5573113" cy="62102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45639" y="1218952"/>
            <a:ext cx="250180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Both </a:t>
            </a:r>
            <a:r>
              <a:rPr lang="en-GB" sz="900" dirty="0"/>
              <a:t>Oxygen </a:t>
            </a:r>
            <a:r>
              <a:rPr lang="en-GB" sz="900" b="1" dirty="0"/>
              <a:t>and</a:t>
            </a:r>
            <a:r>
              <a:rPr lang="en-GB" sz="900" dirty="0"/>
              <a:t> air are needed for Iron to rust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18108" y="1607866"/>
            <a:ext cx="1636203" cy="16625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How to stop corrosion: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77349" y="1806907"/>
            <a:ext cx="574655" cy="2308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Paint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1494" y="1806907"/>
            <a:ext cx="102401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Physical Barriers:</a:t>
            </a:r>
            <a:endParaRPr lang="en-GB" sz="9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162398" y="1810725"/>
            <a:ext cx="893853" cy="2308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Oil or grease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969388" y="1806907"/>
            <a:ext cx="1068290" cy="2308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Coat with plastic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8390" y="2140188"/>
            <a:ext cx="1017119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Electroplating</a:t>
            </a:r>
            <a:endParaRPr lang="en-GB" sz="9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77347" y="2140188"/>
            <a:ext cx="2778903" cy="3693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Use electrolysis to coat a VERY THIN layer of an unreactive metal over the surface.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8390" y="2666512"/>
            <a:ext cx="101711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Sacrificial protection</a:t>
            </a:r>
            <a:endParaRPr lang="en-GB" sz="9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86869" y="2682213"/>
            <a:ext cx="2778903" cy="3693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Put the metal in contact with a MORE REACTIVE metal (e.g. zinc) – the zinc is “sacrificed”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8390" y="3124049"/>
            <a:ext cx="1017119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Galvanising</a:t>
            </a:r>
            <a:endParaRPr lang="en-GB" sz="9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86869" y="3139750"/>
            <a:ext cx="2778903" cy="3693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Coat the metal in zinc which is then BOTH a physical barrier and a “sacrifice”</a:t>
            </a:r>
          </a:p>
        </p:txBody>
      </p:sp>
      <p:graphicFrame>
        <p:nvGraphicFramePr>
          <p:cNvPr id="32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834713"/>
              </p:ext>
            </p:extLst>
          </p:nvPr>
        </p:nvGraphicFramePr>
        <p:xfrm>
          <a:off x="153194" y="4000285"/>
          <a:ext cx="3038894" cy="22534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3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8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73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431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Name</a:t>
                      </a:r>
                      <a:r>
                        <a:rPr sz="800" spc="6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of</a:t>
                      </a:r>
                      <a:r>
                        <a:rPr sz="800" spc="6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All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o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y</a:t>
                      </a:r>
                      <a:endParaRPr sz="800">
                        <a:latin typeface="Cambria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  <a:solidFill>
                      <a:srgbClr val="9CDCF9"/>
                    </a:solidFill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Component</a:t>
                      </a:r>
                      <a:r>
                        <a:rPr sz="800" spc="6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Me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t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als</a:t>
                      </a:r>
                      <a:endParaRPr sz="800">
                        <a:latin typeface="Cambria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  <a:solidFill>
                      <a:srgbClr val="B4DDC0"/>
                    </a:solidFill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spc="-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U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s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es</a:t>
                      </a:r>
                      <a:endParaRPr sz="800">
                        <a:latin typeface="Cambria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  <a:solidFill>
                      <a:srgbClr val="9C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994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800" spc="-1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on</a:t>
                      </a:r>
                      <a:r>
                        <a:rPr sz="800" spc="-1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z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copper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tin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271780">
                        <a:lnSpc>
                          <a:spcPct val="1198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bells coins s</a:t>
                      </a:r>
                      <a:r>
                        <a:rPr sz="800" spc="-1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55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800" spc="-2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ass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copper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zinc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363220">
                        <a:lnSpc>
                          <a:spcPct val="100000"/>
                        </a:lnSpc>
                      </a:pP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locks </a:t>
                      </a:r>
                      <a:r>
                        <a:rPr sz="800" kern="0" spc="-1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800" kern="0" spc="-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</a:t>
                      </a:r>
                      <a:endParaRPr lang="en-GB" sz="800" kern="0" baseline="0" dirty="0">
                        <a:solidFill>
                          <a:srgbClr val="282526"/>
                        </a:solidFill>
                        <a:latin typeface="Calibri"/>
                        <a:cs typeface="Calibri"/>
                      </a:endParaRPr>
                    </a:p>
                    <a:p>
                      <a:pPr marL="47625" marR="363220">
                        <a:lnSpc>
                          <a:spcPct val="100000"/>
                        </a:lnSpc>
                      </a:pP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inst</a:t>
                      </a:r>
                      <a:r>
                        <a:rPr sz="800" kern="0" spc="-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uments door</a:t>
                      </a:r>
                      <a:r>
                        <a:rPr sz="800" kern="0" spc="7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hin</a:t>
                      </a:r>
                      <a:r>
                        <a:rPr sz="800" kern="0" spc="-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ge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 door</a:t>
                      </a:r>
                      <a:r>
                        <a:rPr sz="800" kern="0" spc="7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kno</a:t>
                      </a:r>
                      <a:r>
                        <a:rPr sz="800" kern="0" spc="-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</a:t>
                      </a:r>
                      <a:endParaRPr sz="800" kern="0" baseline="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73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g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old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831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All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oy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ed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with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other me</a:t>
                      </a:r>
                      <a:r>
                        <a:rPr sz="800" spc="-1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als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such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as si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lv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800" spc="-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zinc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and coppe</a:t>
                      </a:r>
                      <a:r>
                        <a:rPr sz="800" spc="-7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.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spc="-1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J</a:t>
                      </a:r>
                      <a:r>
                        <a:rPr sz="800" dirty="0" err="1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800" spc="-5" dirty="0" err="1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w</a:t>
                      </a:r>
                      <a:r>
                        <a:rPr sz="800" dirty="0" err="1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ellery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73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High carbon steel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8318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Iron and a high amount of carbon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Construction industry (hard and brittle)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3736486"/>
                  </a:ext>
                </a:extLst>
              </a:tr>
              <a:tr h="33273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Low Carbon Steel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8318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Iron and a small amount of carbon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Car body panels (soft and easily shaped)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1046573"/>
                  </a:ext>
                </a:extLst>
              </a:tr>
              <a:tr h="33273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Stainless steel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8318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Iron, chromium and nickel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Cutlery (hard and dos not corrode)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1510845"/>
                  </a:ext>
                </a:extLst>
              </a:tr>
            </a:tbl>
          </a:graphicData>
        </a:graphic>
      </p:graphicFrame>
      <p:pic>
        <p:nvPicPr>
          <p:cNvPr id="1026" name="Picture 2" descr="Image result for gcse types of steel alloy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12622" y="5202906"/>
            <a:ext cx="1257932" cy="543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1796479" y="6310824"/>
            <a:ext cx="2269293" cy="2752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Alloys are usually harder and stronger than pure metals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161734" y="1148818"/>
            <a:ext cx="2568224" cy="459047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Bo</a:t>
            </a:r>
            <a:r>
              <a:rPr lang="en-GB" sz="9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9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silica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900" spc="2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glass</a:t>
            </a:r>
            <a:r>
              <a:rPr lang="en-GB" sz="9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ains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bo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on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xide.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It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has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higher melting</a:t>
            </a:r>
            <a:r>
              <a:rPr lang="en-GB" sz="900" spc="7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point</a:t>
            </a:r>
            <a:r>
              <a:rPr lang="en-GB" sz="900" spc="8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than</a:t>
            </a:r>
            <a:r>
              <a:rPr lang="en-GB" sz="900" spc="8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soda-lime</a:t>
            </a:r>
            <a:r>
              <a:rPr lang="en-GB" sz="900" spc="8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glass.</a:t>
            </a:r>
            <a:endParaRPr lang="en-GB" sz="900" dirty="0">
              <a:cs typeface="Calibri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4291955" y="847692"/>
            <a:ext cx="770496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Glass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4291955" y="2077479"/>
            <a:ext cx="770496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Ceramics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297498" y="2371020"/>
            <a:ext cx="5432460" cy="320244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Ce</a:t>
            </a:r>
            <a:r>
              <a:rPr lang="en-GB" sz="900" spc="-20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amics </a:t>
            </a:r>
            <a:r>
              <a:rPr lang="en-GB" sz="900" spc="1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made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om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cl</a:t>
            </a:r>
            <a:r>
              <a:rPr lang="en-GB" sz="900" spc="-15" dirty="0">
                <a:solidFill>
                  <a:srgbClr val="282526"/>
                </a:solidFill>
                <a:cs typeface="Cambria"/>
              </a:rPr>
              <a:t>a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y </a:t>
            </a:r>
            <a:r>
              <a:rPr lang="en-GB" sz="900" spc="1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include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china,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po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celain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b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ick.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35" dirty="0">
                <a:solidFill>
                  <a:srgbClr val="282526"/>
                </a:solidFill>
                <a:cs typeface="Calibri"/>
              </a:rPr>
              <a:t>W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et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cl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y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is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shaped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then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placed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in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 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urnace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whe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it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h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high</a:t>
            </a:r>
            <a:r>
              <a:rPr lang="en-GB" sz="9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empe</a:t>
            </a:r>
            <a:r>
              <a:rPr lang="en-GB" sz="900" spc="-20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u</a:t>
            </a:r>
            <a:r>
              <a:rPr lang="en-GB" sz="9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Cr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y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als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orm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in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cl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y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j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oin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it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tog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ethe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  <a:endParaRPr lang="en-GB" sz="900" dirty="0">
              <a:cs typeface="Calibri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297498" y="3238837"/>
            <a:ext cx="1812357" cy="21558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Properties depend on 2 things:</a:t>
            </a:r>
            <a:endParaRPr lang="en-GB" sz="900" dirty="0">
              <a:cs typeface="Calibri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4291955" y="2906956"/>
            <a:ext cx="770496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Polymers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342217" y="3532849"/>
            <a:ext cx="1332903" cy="240621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chemeClr val="tx1"/>
                </a:solidFill>
                <a:cs typeface="Calibri"/>
              </a:rPr>
              <a:t>The monomer they are made from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286881" y="3885443"/>
            <a:ext cx="1978510" cy="21558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The conditions when they are made</a:t>
            </a:r>
            <a:endParaRPr lang="en-GB" sz="900" dirty="0">
              <a:cs typeface="Calibri"/>
            </a:endParaRPr>
          </a:p>
        </p:txBody>
      </p:sp>
      <p:sp>
        <p:nvSpPr>
          <p:cNvPr id="2" name="Right Arrow 1"/>
          <p:cNvSpPr/>
          <p:nvPr/>
        </p:nvSpPr>
        <p:spPr>
          <a:xfrm rot="2115914">
            <a:off x="5049485" y="3479328"/>
            <a:ext cx="390617" cy="127377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ight Arrow 46"/>
          <p:cNvSpPr/>
          <p:nvPr/>
        </p:nvSpPr>
        <p:spPr>
          <a:xfrm rot="6684082">
            <a:off x="4722681" y="3592999"/>
            <a:ext cx="390617" cy="127377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308560" y="4204494"/>
            <a:ext cx="1197052" cy="624034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E.g. High density Poly(</a:t>
            </a:r>
            <a:r>
              <a:rPr lang="en-GB" sz="900" dirty="0" err="1">
                <a:solidFill>
                  <a:srgbClr val="282526"/>
                </a:solidFill>
                <a:cs typeface="Cambria"/>
              </a:rPr>
              <a:t>ethene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) and Low density </a:t>
            </a:r>
            <a:r>
              <a:rPr lang="en-GB" sz="900" dirty="0" err="1">
                <a:solidFill>
                  <a:srgbClr val="282526"/>
                </a:solidFill>
                <a:cs typeface="Cambria"/>
              </a:rPr>
              <a:t>Polyethene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) </a:t>
            </a:r>
            <a:endParaRPr lang="en-GB" sz="900" dirty="0">
              <a:cs typeface="Calibri"/>
            </a:endParaRPr>
          </a:p>
        </p:txBody>
      </p:sp>
      <p:pic>
        <p:nvPicPr>
          <p:cNvPr id="1028" name="Picture 4" descr="Image result for thermosetting and thermosoftening gc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559" y="4610438"/>
            <a:ext cx="3480446" cy="19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161733" y="2924496"/>
            <a:ext cx="943175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Composites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181512" y="3216272"/>
            <a:ext cx="1413850" cy="21558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Made of 2 materials:</a:t>
            </a:r>
            <a:endParaRPr lang="en-GB" sz="900" dirty="0">
              <a:cs typeface="Calibri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6820300" y="3789933"/>
            <a:ext cx="1507822" cy="669330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b="1" dirty="0">
                <a:solidFill>
                  <a:schemeClr val="tx1"/>
                </a:solidFill>
                <a:cs typeface="Calibri"/>
              </a:rPr>
              <a:t>Reinforcement (</a:t>
            </a:r>
            <a:r>
              <a:rPr lang="en-GB" sz="900" dirty="0">
                <a:solidFill>
                  <a:schemeClr val="tx1"/>
                </a:solidFill>
                <a:cs typeface="Calibri"/>
              </a:rPr>
              <a:t>Fibres or particles) that are bound together by the </a:t>
            </a:r>
            <a:r>
              <a:rPr lang="en-GB" sz="900" b="1" dirty="0">
                <a:solidFill>
                  <a:schemeClr val="tx1"/>
                </a:solidFill>
                <a:cs typeface="Calibri"/>
              </a:rPr>
              <a:t>matrix</a:t>
            </a:r>
          </a:p>
        </p:txBody>
      </p:sp>
      <p:sp>
        <p:nvSpPr>
          <p:cNvPr id="54" name="Right Arrow 53"/>
          <p:cNvSpPr/>
          <p:nvPr/>
        </p:nvSpPr>
        <p:spPr>
          <a:xfrm rot="5400000" flipV="1">
            <a:off x="7607234" y="3554540"/>
            <a:ext cx="481992" cy="147081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8498166" y="3835229"/>
            <a:ext cx="1197052" cy="624034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E.g. Fibre glass, Concrete and carbon Fibre</a:t>
            </a:r>
            <a:endParaRPr lang="en-GB" sz="900" dirty="0">
              <a:cs typeface="Calibri"/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8090" y="97747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195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166885"/>
              </p:ext>
            </p:extLst>
          </p:nvPr>
        </p:nvGraphicFramePr>
        <p:xfrm>
          <a:off x="128464" y="764704"/>
          <a:ext cx="4680520" cy="2423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Give three types of physical barrier that can be used to protect a metal from corrosion.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Give 2 other methods that can be used to protect metals and explain how they work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an alloy?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the properties of alloys different to pure metals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2 types of glass and give a use for each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what ceramic is and give a use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what a composite is and give 3 examples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meaning of Thermosetting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meaning of thermosoftening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the differences in properties between thermosetting and thermosoftening polymers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251162"/>
              </p:ext>
            </p:extLst>
          </p:nvPr>
        </p:nvGraphicFramePr>
        <p:xfrm>
          <a:off x="128464" y="3429000"/>
          <a:ext cx="4680520" cy="296115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Corrosion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/>
                        <a:t>When a metal is destroyed by chemical reactions with other substances in the environment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Alloy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mixture of two or more metal elements – usually harder or stronger</a:t>
                      </a:r>
                      <a:r>
                        <a:rPr lang="en-GB" sz="9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than the elements on their own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Composite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consists of two or more materials with different properties. They are combined to produce a material with improved properties. 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Ceramic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Made from wet clay which is shaped and then heated in a furnace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Made from many monomers joined together</a:t>
                      </a:r>
                      <a:r>
                        <a:rPr lang="en-GB" sz="9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form a long chain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Thermosoftening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 that</a:t>
                      </a:r>
                      <a:r>
                        <a:rPr lang="en-GB" sz="9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melts when heated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Thermosetting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 that does not melt when heated. These will char or burn instead due to the strong crosslinks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73215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Haber process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Process used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for the manufacture of ammonia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Ammonia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Compound formed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from nitrogen and hydrogen with the formula NH</a:t>
                      </a:r>
                      <a:r>
                        <a:rPr lang="en-GB" sz="900" b="0" baseline="-25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407524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Electroplating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electrolysis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coat a very thin layer of metal over another less expensive metal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8704257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Sacrificial protection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Process where a more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reactive metal is used to protect another metal. The more reactive metal will be used up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8657590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Galvanising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Coating a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metal with zinc in order to protect it.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6155620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C4622EF9-466E-47AE-B1E3-67BC788D7409}"/>
              </a:ext>
            </a:extLst>
          </p:cNvPr>
          <p:cNvSpPr txBox="1"/>
          <p:nvPr/>
        </p:nvSpPr>
        <p:spPr>
          <a:xfrm>
            <a:off x="5241032" y="1307482"/>
            <a:ext cx="45365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https://www.youtube.com/watch?v=lNS7TwWmlrg</a:t>
            </a:r>
            <a:r>
              <a:rPr lang="en-GB" dirty="0"/>
              <a:t> . What are the differences between thermosetting and </a:t>
            </a:r>
            <a:r>
              <a:rPr lang="en-GB" dirty="0" err="1"/>
              <a:t>thermosoftening</a:t>
            </a:r>
            <a:r>
              <a:rPr lang="en-GB" dirty="0"/>
              <a:t> plastics?</a:t>
            </a:r>
          </a:p>
          <a:p>
            <a:r>
              <a:rPr lang="en-GB" dirty="0"/>
              <a:t>How are NASA using different composite materials? </a:t>
            </a:r>
            <a:r>
              <a:rPr lang="en-GB" dirty="0">
                <a:hlinkClick r:id="rId3"/>
              </a:rPr>
              <a:t>https://www.youtube.com/watch?v=tZhH2B-EI1I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0E9B61-68FB-44E9-9A68-C6E7A4509D94}"/>
              </a:ext>
            </a:extLst>
          </p:cNvPr>
          <p:cNvSpPr/>
          <p:nvPr/>
        </p:nvSpPr>
        <p:spPr>
          <a:xfrm>
            <a:off x="5241032" y="1285541"/>
            <a:ext cx="4536504" cy="229655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C9E245C-1513-4B7B-BF5B-ACFE5FBB813F}"/>
              </a:ext>
            </a:extLst>
          </p:cNvPr>
          <p:cNvSpPr/>
          <p:nvPr/>
        </p:nvSpPr>
        <p:spPr>
          <a:xfrm>
            <a:off x="5241032" y="3753555"/>
            <a:ext cx="4536504" cy="118037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2084FB0-FFFB-44E1-8FFF-42D8312B6BEB}"/>
              </a:ext>
            </a:extLst>
          </p:cNvPr>
          <p:cNvSpPr/>
          <p:nvPr/>
        </p:nvSpPr>
        <p:spPr>
          <a:xfrm>
            <a:off x="5241032" y="3733604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4"/>
              </a:rPr>
              <a:t>AQA GCSE (9-1) Chemistry Revision - PMT (physicsandmathstutor.com)</a:t>
            </a:r>
            <a:endParaRPr lang="en-GB" dirty="0"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140B914-3E80-4A90-B543-2D42827F8D47}"/>
              </a:ext>
            </a:extLst>
          </p:cNvPr>
          <p:cNvSpPr/>
          <p:nvPr/>
        </p:nvSpPr>
        <p:spPr>
          <a:xfrm>
            <a:off x="6180319" y="764704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6887377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658</TotalTime>
  <Words>768</Words>
  <Application>Microsoft Office PowerPoint</Application>
  <PresentationFormat>A4 Paper (210x297 mm)</PresentationFormat>
  <Paragraphs>105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Dr R Berry (St Ambrose College)</cp:lastModifiedBy>
  <cp:revision>41</cp:revision>
  <dcterms:created xsi:type="dcterms:W3CDTF">2019-07-01T11:19:37Z</dcterms:created>
  <dcterms:modified xsi:type="dcterms:W3CDTF">2021-11-30T15:45:14Z</dcterms:modified>
</cp:coreProperties>
</file>