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sldIdLst>
    <p:sldId id="257" r:id="rId2"/>
    <p:sldId id="32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337E4E-3895-432F-BACA-CB348455E5A7}" type="datetimeFigureOut">
              <a:rPr lang="en-GB" smtClean="0"/>
              <a:t>16/10/2023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7A57EC-B486-4CF4-B318-951B105D7DDC}" type="slidenum">
              <a:rPr lang="en-GB" smtClean="0"/>
              <a:t>‹#›</a:t>
            </a:fld>
            <a:endParaRPr lang="en-GB"/>
          </a:p>
        </p:txBody>
      </p:sp>
    </p:spTree>
    <p:extLst>
      <p:ext uri="{BB962C8B-B14F-4D97-AF65-F5344CB8AC3E}">
        <p14:creationId xmlns:p14="http://schemas.microsoft.com/office/powerpoint/2010/main" val="3170904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82085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3142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txBox="1">
            <a:spLocks noGrp="1"/>
          </p:cNvSpPr>
          <p:nvPr>
            <p:ph type="body" idx="1"/>
          </p:nvPr>
        </p:nvSpPr>
        <p:spPr>
          <a:xfrm>
            <a:off x="679768" y="4777195"/>
            <a:ext cx="5438140" cy="3908613"/>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99" name="Shape 99"/>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8407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79768" y="4777195"/>
            <a:ext cx="5438140" cy="3908613"/>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08" name="Shape 108"/>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653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6176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5804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1231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Shape 87"/>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8" name="Shape 88"/>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9924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3" name="Shape 113"/>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2782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49" name="Shape 149"/>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544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Shape 135"/>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6" name="Shape 136"/>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5491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Shape 123"/>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4" name="Shape 124"/>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8748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0" name="Shape 9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9825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7" name="Shape 9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42466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0" name="Shape 1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3464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9" name="Shape 12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8357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6396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6522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9915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88800" y="4760375"/>
            <a:ext cx="5510500" cy="4509825"/>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3" name="Shape 123"/>
          <p:cNvSpPr>
            <a:spLocks noGrp="1" noRot="1" noChangeAspect="1"/>
          </p:cNvSpPr>
          <p:nvPr>
            <p:ph type="sldImg" idx="2"/>
          </p:nvPr>
        </p:nvSpPr>
        <p:spPr>
          <a:xfrm>
            <a:off x="103188" y="750888"/>
            <a:ext cx="6681787" cy="37592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0320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342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1" name="Shape 9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49110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1" name="Shape 10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239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8" name="Shape 1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05552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6" name="Shape 11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79825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82626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06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4410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1" name="Shape 91"/>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9358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Shape 82"/>
          <p:cNvSpPr>
            <a:spLocks noGrp="1" noRot="1" noChangeAspect="1"/>
          </p:cNvSpPr>
          <p:nvPr>
            <p:ph type="sldImg" idx="2"/>
          </p:nvPr>
        </p:nvSpPr>
        <p:spPr>
          <a:xfrm>
            <a:off x="90488" y="744538"/>
            <a:ext cx="6616700"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3265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138113" y="1347788"/>
            <a:ext cx="6462712" cy="36369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3788" y="5186075"/>
            <a:ext cx="5390305" cy="424315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dirty="0">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16574" y="10235580"/>
            <a:ext cx="2919748" cy="540684"/>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47</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434356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48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80024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51</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811450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7" name="Shape 97"/>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8" name="Shape 98"/>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54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88165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775563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Shape 178"/>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79" name="Shape 179"/>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177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3" name="Shape 93"/>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94" name="Shape 94"/>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a:solidFill>
                  <a:schemeClr val="dk1"/>
                </a:solidFill>
                <a:latin typeface="Calibri"/>
                <a:ea typeface="Calibri"/>
                <a:cs typeface="Calibri"/>
                <a:sym typeface="Calibri"/>
              </a:rPr>
              <a:t>58</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620190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08" name="Shape 108"/>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99647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16" name="Shape 11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04468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Shape 185"/>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86" name="Shape 186"/>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36439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97" name="Shape 197"/>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78471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23" name="Shape 123"/>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27309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31" name="Shape 131"/>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68385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42" name="Shape 142"/>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2989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52" name="Shape 152"/>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32833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61" name="Shape 161"/>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62" name="Shape 162"/>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a:solidFill>
                  <a:schemeClr val="dk1"/>
                </a:solidFill>
                <a:latin typeface="Calibri"/>
                <a:ea typeface="Calibri"/>
                <a:cs typeface="Calibri"/>
                <a:sym typeface="Calibri"/>
              </a:rPr>
              <a:t>67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8654180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txBox="1">
            <a:spLocks noGrp="1"/>
          </p:cNvSpPr>
          <p:nvPr>
            <p:ph type="body" idx="1"/>
          </p:nvPr>
        </p:nvSpPr>
        <p:spPr>
          <a:xfrm>
            <a:off x="679768" y="4777194"/>
            <a:ext cx="5438140" cy="3908614"/>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72" name="Shape 172"/>
          <p:cNvSpPr>
            <a:spLocks noGrp="1" noRot="1" noChangeAspect="1"/>
          </p:cNvSpPr>
          <p:nvPr>
            <p:ph type="sldImg" idx="2"/>
          </p:nvPr>
        </p:nvSpPr>
        <p:spPr>
          <a:xfrm>
            <a:off x="422275" y="1241425"/>
            <a:ext cx="5953125" cy="3349625"/>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9092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03C2817-911A-42AF-B90E-F96D359F4928}"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737366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3C2817-911A-42AF-B90E-F96D359F4928}"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611019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3C2817-911A-42AF-B90E-F96D359F4928}"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545988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03C2817-911A-42AF-B90E-F96D359F4928}"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026243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03C2817-911A-42AF-B90E-F96D359F4928}" type="datetimeFigureOut">
              <a:rPr lang="en-GB" smtClean="0"/>
              <a:t>16/10/2023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3731229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03C2817-911A-42AF-B90E-F96D359F4928}" type="datetimeFigureOut">
              <a:rPr lang="en-GB" smtClean="0"/>
              <a:t>16/10/2023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4092052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3C2817-911A-42AF-B90E-F96D359F4928}" type="datetimeFigureOut">
              <a:rPr lang="en-GB" smtClean="0"/>
              <a:t>16/10/2023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575423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3C2817-911A-42AF-B90E-F96D359F4928}"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013613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3C2817-911A-42AF-B90E-F96D359F4928}"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630131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3C2817-911A-42AF-B90E-F96D359F4928}"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1737738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3C2817-911A-42AF-B90E-F96D359F4928}"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858CFD-7BEF-448E-8210-A300D39B9334}" type="slidenum">
              <a:rPr lang="en-GB" smtClean="0"/>
              <a:t>‹#›</a:t>
            </a:fld>
            <a:endParaRPr lang="en-GB"/>
          </a:p>
        </p:txBody>
      </p:sp>
    </p:spTree>
    <p:extLst>
      <p:ext uri="{BB962C8B-B14F-4D97-AF65-F5344CB8AC3E}">
        <p14:creationId xmlns:p14="http://schemas.microsoft.com/office/powerpoint/2010/main" val="2202069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3C2817-911A-42AF-B90E-F96D359F4928}" type="datetimeFigureOut">
              <a:rPr lang="en-GB" smtClean="0"/>
              <a:t>16/10/2023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858CFD-7BEF-448E-8210-A300D39B9334}" type="slidenum">
              <a:rPr lang="en-GB" smtClean="0"/>
              <a:t>‹#›</a:t>
            </a:fld>
            <a:endParaRPr lang="en-GB"/>
          </a:p>
        </p:txBody>
      </p:sp>
    </p:spTree>
    <p:extLst>
      <p:ext uri="{BB962C8B-B14F-4D97-AF65-F5344CB8AC3E}">
        <p14:creationId xmlns:p14="http://schemas.microsoft.com/office/powerpoint/2010/main" val="3806221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https://www.gov.uk/government/organisations/competition-and-markets-authority"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51.xml.rels><?xml version="1.0" encoding="UTF-8" standalone="yes"?>
<Relationships xmlns="http://schemas.openxmlformats.org/package/2006/relationships"><Relationship Id="rId3" Type="http://schemas.openxmlformats.org/officeDocument/2006/relationships/hyperlink" Target="https://www.economicshelp.org/dictionary/t/time-lags.html"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hyperlink" Target="https://www.bankofengland.co.uk/knowledgebank/what-does-insurance-cover" TargetMode="External"/><Relationship Id="rId2" Type="http://schemas.openxmlformats.org/officeDocument/2006/relationships/hyperlink" Target="https://www.bankofengland.co.uk/knowledgebank/why-do-we-regulate-banks" TargetMode="External"/><Relationship Id="rId1" Type="http://schemas.openxmlformats.org/officeDocument/2006/relationships/slideLayout" Target="../slideLayouts/slideLayout1.xml"/><Relationship Id="rId6" Type="http://schemas.openxmlformats.org/officeDocument/2006/relationships/hyperlink" Target="https://www.bankofengland.co.uk/knowledgebank/how-much-gold-is-kept-in-the-bank-of-england" TargetMode="External"/><Relationship Id="rId5" Type="http://schemas.openxmlformats.org/officeDocument/2006/relationships/hyperlink" Target="https://www.bankofengland.co.uk/knowledgebank/how-do-we-know-how-much-money-to-print" TargetMode="External"/><Relationship Id="rId4" Type="http://schemas.openxmlformats.org/officeDocument/2006/relationships/hyperlink" Target="https://www.bankofengland.co.uk/monetary-policy/quantitative-easing"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hyperlink" Target="https://www.economicshelp.org/blog/economics/liquidity-trap/"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65.png"/><Relationship Id="rId4" Type="http://schemas.openxmlformats.org/officeDocument/2006/relationships/image" Target="../media/image64.png"/></Relationships>
</file>

<file path=ppt/slides/_rels/slide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6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70.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6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image" Target="../media/image74.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6.xml"/><Relationship Id="rId1" Type="http://schemas.openxmlformats.org/officeDocument/2006/relationships/slideLayout" Target="../slideLayouts/slideLayout7.xml"/><Relationship Id="rId5" Type="http://schemas.openxmlformats.org/officeDocument/2006/relationships/image" Target="../media/image78.png"/><Relationship Id="rId4" Type="http://schemas.openxmlformats.org/officeDocument/2006/relationships/image" Target="../media/image77.jpg"/></Relationships>
</file>

<file path=ppt/slides/_rels/slide6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4. AQA A LEVEL ECONOMICS</a:t>
            </a:r>
          </a:p>
        </p:txBody>
      </p:sp>
    </p:spTree>
    <p:extLst>
      <p:ext uri="{BB962C8B-B14F-4D97-AF65-F5344CB8AC3E}">
        <p14:creationId xmlns:p14="http://schemas.microsoft.com/office/powerpoint/2010/main" val="74190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6D5055-76F1-46F5-9365-2CA2638BDA2E}"/>
              </a:ext>
            </a:extLst>
          </p:cNvPr>
          <p:cNvSpPr/>
          <p:nvPr/>
        </p:nvSpPr>
        <p:spPr>
          <a:xfrm>
            <a:off x="201336" y="117446"/>
            <a:ext cx="11761365" cy="62078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600" b="1" dirty="0"/>
              <a:t>Contents </a:t>
            </a:r>
          </a:p>
        </p:txBody>
      </p:sp>
      <p:graphicFrame>
        <p:nvGraphicFramePr>
          <p:cNvPr id="3" name="Table 2">
            <a:extLst>
              <a:ext uri="{FF2B5EF4-FFF2-40B4-BE49-F238E27FC236}">
                <a16:creationId xmlns:a16="http://schemas.microsoft.com/office/drawing/2014/main" id="{F217A728-1105-4010-A3B6-64835302CD92}"/>
              </a:ext>
            </a:extLst>
          </p:cNvPr>
          <p:cNvGraphicFramePr>
            <a:graphicFrameLocks noGrp="1"/>
          </p:cNvGraphicFramePr>
          <p:nvPr>
            <p:extLst>
              <p:ext uri="{D42A27DB-BD31-4B8C-83A1-F6EECF244321}">
                <p14:modId xmlns:p14="http://schemas.microsoft.com/office/powerpoint/2010/main" val="1322511198"/>
              </p:ext>
            </p:extLst>
          </p:nvPr>
        </p:nvGraphicFramePr>
        <p:xfrm>
          <a:off x="201335" y="1342240"/>
          <a:ext cx="5729682" cy="5468505"/>
        </p:xfrm>
        <a:graphic>
          <a:graphicData uri="http://schemas.openxmlformats.org/drawingml/2006/table">
            <a:tbl>
              <a:tblPr firstRow="1" bandRow="1">
                <a:tableStyleId>{5A111915-BE36-4E01-A7E5-04B1672EAD32}</a:tableStyleId>
              </a:tblPr>
              <a:tblGrid>
                <a:gridCol w="4840448">
                  <a:extLst>
                    <a:ext uri="{9D8B030D-6E8A-4147-A177-3AD203B41FA5}">
                      <a16:colId xmlns:a16="http://schemas.microsoft.com/office/drawing/2014/main" val="2286513530"/>
                    </a:ext>
                  </a:extLst>
                </a:gridCol>
                <a:gridCol w="889234">
                  <a:extLst>
                    <a:ext uri="{9D8B030D-6E8A-4147-A177-3AD203B41FA5}">
                      <a16:colId xmlns:a16="http://schemas.microsoft.com/office/drawing/2014/main" val="3098102281"/>
                    </a:ext>
                  </a:extLst>
                </a:gridCol>
              </a:tblGrid>
              <a:tr h="581637">
                <a:tc>
                  <a:txBody>
                    <a:bodyPr/>
                    <a:lstStyle/>
                    <a:p>
                      <a:pPr algn="ctr"/>
                      <a:r>
                        <a:rPr lang="en-GB" dirty="0"/>
                        <a:t>Unit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dirty="0"/>
                        <a:t>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2557176067"/>
                  </a:ext>
                </a:extLst>
              </a:tr>
              <a:tr h="581637">
                <a:tc>
                  <a:txBody>
                    <a:bodyPr/>
                    <a:lstStyle/>
                    <a:p>
                      <a:pPr algn="ctr"/>
                      <a:r>
                        <a:rPr lang="en-GB" b="1" dirty="0"/>
                        <a:t>4.1.1 Individuals, firms, markets &amp; market failure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173558"/>
                  </a:ext>
                </a:extLst>
              </a:tr>
              <a:tr h="581637">
                <a:tc>
                  <a:txBody>
                    <a:bodyPr/>
                    <a:lstStyle/>
                    <a:p>
                      <a:pPr algn="ctr"/>
                      <a:r>
                        <a:rPr lang="en-GB" b="1" dirty="0"/>
                        <a:t>4.1.2 Individual economic decision making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3221954"/>
                  </a:ext>
                </a:extLst>
              </a:tr>
              <a:tr h="243558">
                <a:tc>
                  <a:txBody>
                    <a:bodyPr/>
                    <a:lstStyle/>
                    <a:p>
                      <a:pPr algn="ctr"/>
                      <a:r>
                        <a:rPr lang="en-GB" b="1" dirty="0"/>
                        <a:t>4.1.3 Price determination in a competitive market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7-11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01423228"/>
                  </a:ext>
                </a:extLst>
              </a:tr>
              <a:tr h="581637">
                <a:tc>
                  <a:txBody>
                    <a:bodyPr/>
                    <a:lstStyle/>
                    <a:p>
                      <a:pPr algn="ctr"/>
                      <a:r>
                        <a:rPr lang="en-GB" b="1" dirty="0"/>
                        <a:t>4.1.4 Production, costs and revenue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12-14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8225740"/>
                  </a:ext>
                </a:extLst>
              </a:tr>
              <a:tr h="581637">
                <a:tc>
                  <a:txBody>
                    <a:bodyPr/>
                    <a:lstStyle/>
                    <a:p>
                      <a:pPr algn="ctr"/>
                      <a:r>
                        <a:rPr lang="en-GB" b="1" dirty="0"/>
                        <a:t>4.1.5 Perfect competition, imperfectly competitive markets &amp; monopoly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15-21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5426584"/>
                  </a:ext>
                </a:extLst>
              </a:tr>
              <a:tr h="581637">
                <a:tc>
                  <a:txBody>
                    <a:bodyPr/>
                    <a:lstStyle/>
                    <a:p>
                      <a:pPr algn="ctr"/>
                      <a:r>
                        <a:rPr lang="en-GB" b="1" dirty="0"/>
                        <a:t>4.1.6 The labour market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22-27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647236"/>
                  </a:ext>
                </a:extLst>
              </a:tr>
              <a:tr h="581637">
                <a:tc>
                  <a:txBody>
                    <a:bodyPr/>
                    <a:lstStyle/>
                    <a:p>
                      <a:pPr algn="ctr"/>
                      <a:r>
                        <a:rPr lang="en-GB" b="1" dirty="0"/>
                        <a:t>4.1.7 </a:t>
                      </a:r>
                      <a:r>
                        <a:rPr lang="en-GB" b="1" baseline="0" dirty="0"/>
                        <a:t>the distribution of income &amp; wealth: poverty &amp; inequality </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28-29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15723605"/>
                  </a:ext>
                </a:extLst>
              </a:tr>
              <a:tr h="581637">
                <a:tc>
                  <a:txBody>
                    <a:bodyPr/>
                    <a:lstStyle/>
                    <a:p>
                      <a:pPr algn="ctr"/>
                      <a:r>
                        <a:rPr lang="en-GB" b="1" dirty="0"/>
                        <a:t>4.18 </a:t>
                      </a:r>
                      <a:r>
                        <a:rPr lang="en-GB" b="1" baseline="0" dirty="0"/>
                        <a:t>the market mechanism, market failure &amp; government intervention in markets</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30-34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37042194"/>
                  </a:ext>
                </a:extLst>
              </a:tr>
            </a:tbl>
          </a:graphicData>
        </a:graphic>
      </p:graphicFrame>
      <p:sp>
        <p:nvSpPr>
          <p:cNvPr id="4" name="Rectangle 3">
            <a:extLst>
              <a:ext uri="{FF2B5EF4-FFF2-40B4-BE49-F238E27FC236}">
                <a16:creationId xmlns:a16="http://schemas.microsoft.com/office/drawing/2014/main" id="{FCC10266-6CA8-40C2-BC96-4523E8EE4996}"/>
              </a:ext>
            </a:extLst>
          </p:cNvPr>
          <p:cNvSpPr/>
          <p:nvPr/>
        </p:nvSpPr>
        <p:spPr>
          <a:xfrm>
            <a:off x="201336" y="855678"/>
            <a:ext cx="5709746" cy="36911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b="1" dirty="0"/>
              <a:t>4.1.1-8 Microeconomics </a:t>
            </a:r>
          </a:p>
        </p:txBody>
      </p:sp>
      <p:graphicFrame>
        <p:nvGraphicFramePr>
          <p:cNvPr id="5" name="Table 4">
            <a:extLst>
              <a:ext uri="{FF2B5EF4-FFF2-40B4-BE49-F238E27FC236}">
                <a16:creationId xmlns:a16="http://schemas.microsoft.com/office/drawing/2014/main" id="{85F620B2-C2C6-41E0-BE4B-115C96484A77}"/>
              </a:ext>
            </a:extLst>
          </p:cNvPr>
          <p:cNvGraphicFramePr>
            <a:graphicFrameLocks noGrp="1"/>
          </p:cNvGraphicFramePr>
          <p:nvPr>
            <p:extLst>
              <p:ext uri="{D42A27DB-BD31-4B8C-83A1-F6EECF244321}">
                <p14:modId xmlns:p14="http://schemas.microsoft.com/office/powerpoint/2010/main" val="3672807553"/>
              </p:ext>
            </p:extLst>
          </p:nvPr>
        </p:nvGraphicFramePr>
        <p:xfrm>
          <a:off x="6233019" y="1342240"/>
          <a:ext cx="5729682" cy="4071459"/>
        </p:xfrm>
        <a:graphic>
          <a:graphicData uri="http://schemas.openxmlformats.org/drawingml/2006/table">
            <a:tbl>
              <a:tblPr firstRow="1" bandRow="1">
                <a:tableStyleId>{5A111915-BE36-4E01-A7E5-04B1672EAD32}</a:tableStyleId>
              </a:tblPr>
              <a:tblGrid>
                <a:gridCol w="4597168">
                  <a:extLst>
                    <a:ext uri="{9D8B030D-6E8A-4147-A177-3AD203B41FA5}">
                      <a16:colId xmlns:a16="http://schemas.microsoft.com/office/drawing/2014/main" val="2286513530"/>
                    </a:ext>
                  </a:extLst>
                </a:gridCol>
                <a:gridCol w="1132514">
                  <a:extLst>
                    <a:ext uri="{9D8B030D-6E8A-4147-A177-3AD203B41FA5}">
                      <a16:colId xmlns:a16="http://schemas.microsoft.com/office/drawing/2014/main" val="3098102281"/>
                    </a:ext>
                  </a:extLst>
                </a:gridCol>
              </a:tblGrid>
              <a:tr h="581637">
                <a:tc>
                  <a:txBody>
                    <a:bodyPr/>
                    <a:lstStyle/>
                    <a:p>
                      <a:pPr algn="ctr"/>
                      <a:r>
                        <a:rPr lang="en-GB" dirty="0"/>
                        <a:t>Unit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57176067"/>
                  </a:ext>
                </a:extLst>
              </a:tr>
              <a:tr h="581637">
                <a:tc>
                  <a:txBody>
                    <a:bodyPr/>
                    <a:lstStyle/>
                    <a:p>
                      <a:pPr algn="ctr"/>
                      <a:r>
                        <a:rPr lang="en-GB" b="1" dirty="0"/>
                        <a:t>4.2.1 </a:t>
                      </a:r>
                      <a:r>
                        <a:rPr lang="en-GB" b="1" baseline="0" dirty="0"/>
                        <a:t>the national &amp; international economy</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35-36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0173558"/>
                  </a:ext>
                </a:extLst>
              </a:tr>
              <a:tr h="581637">
                <a:tc>
                  <a:txBody>
                    <a:bodyPr/>
                    <a:lstStyle/>
                    <a:p>
                      <a:pPr algn="ctr"/>
                      <a:r>
                        <a:rPr lang="en-GB" b="1" dirty="0"/>
                        <a:t>4.2.2 AD AS analysis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37-41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3221954"/>
                  </a:ext>
                </a:extLst>
              </a:tr>
              <a:tr h="581637">
                <a:tc>
                  <a:txBody>
                    <a:bodyPr/>
                    <a:lstStyle/>
                    <a:p>
                      <a:pPr algn="ctr"/>
                      <a:r>
                        <a:rPr lang="en-GB" b="1" dirty="0"/>
                        <a:t>4.2.3 </a:t>
                      </a:r>
                      <a:r>
                        <a:rPr lang="en-GB" sz="1800" b="1" u="none" strike="noStrike" cap="none" baseline="0" dirty="0">
                          <a:solidFill>
                            <a:schemeClr val="tx1"/>
                          </a:solidFill>
                          <a:latin typeface="+mn-lt"/>
                          <a:ea typeface="Calibri"/>
                          <a:cs typeface="Calibri"/>
                          <a:sym typeface="Calibri"/>
                        </a:rPr>
                        <a:t>economic performance</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42-47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01423228"/>
                  </a:ext>
                </a:extLst>
              </a:tr>
              <a:tr h="581637">
                <a:tc>
                  <a:txBody>
                    <a:bodyPr/>
                    <a:lstStyle/>
                    <a:p>
                      <a:pPr algn="ctr"/>
                      <a:r>
                        <a:rPr lang="en-GB" b="1" dirty="0"/>
                        <a:t>4.2.4 </a:t>
                      </a:r>
                      <a:r>
                        <a:rPr lang="en-GB" sz="1800" b="1" i="0" baseline="0" dirty="0">
                          <a:solidFill>
                            <a:schemeClr val="tx1"/>
                          </a:solidFill>
                          <a:latin typeface="Calibri" panose="020F0502020204030204" pitchFamily="34" charset="0"/>
                          <a:ea typeface="Calibri"/>
                          <a:cs typeface="Calibri" panose="020F0502020204030204" pitchFamily="34" charset="0"/>
                          <a:sym typeface="Calibri"/>
                        </a:rPr>
                        <a:t>financial markets &amp; monetary policy</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48-53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8225740"/>
                  </a:ext>
                </a:extLst>
              </a:tr>
              <a:tr h="581637">
                <a:tc>
                  <a:txBody>
                    <a:bodyPr/>
                    <a:lstStyle/>
                    <a:p>
                      <a:pPr algn="ctr"/>
                      <a:r>
                        <a:rPr lang="en-GB" b="1" dirty="0"/>
                        <a:t>4.2.5 </a:t>
                      </a:r>
                      <a:r>
                        <a:rPr lang="en-GB" sz="1800" b="1" baseline="0" dirty="0">
                          <a:solidFill>
                            <a:schemeClr val="tx1"/>
                          </a:solidFill>
                        </a:rPr>
                        <a:t>fiscal policy &amp; supply-side policies</a:t>
                      </a:r>
                      <a:endParaRPr lang="en-GB"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54-56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5426584"/>
                  </a:ext>
                </a:extLst>
              </a:tr>
              <a:tr h="581637">
                <a:tc>
                  <a:txBody>
                    <a:bodyPr/>
                    <a:lstStyle/>
                    <a:p>
                      <a:pPr algn="ctr"/>
                      <a:r>
                        <a:rPr lang="en-GB" b="1" dirty="0"/>
                        <a:t>4.2.6 </a:t>
                      </a:r>
                      <a:r>
                        <a:rPr lang="en-GB" sz="1800" b="1" dirty="0">
                          <a:solidFill>
                            <a:schemeClr val="tx1"/>
                          </a:solidFill>
                          <a:latin typeface="+mn-lt"/>
                          <a:ea typeface="Calibri"/>
                          <a:cs typeface="Calibri"/>
                          <a:sym typeface="Calibri"/>
                        </a:rPr>
                        <a:t>globalisation</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t>57-68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647236"/>
                  </a:ext>
                </a:extLst>
              </a:tr>
            </a:tbl>
          </a:graphicData>
        </a:graphic>
      </p:graphicFrame>
      <p:sp>
        <p:nvSpPr>
          <p:cNvPr id="6" name="Rectangle 5">
            <a:extLst>
              <a:ext uri="{FF2B5EF4-FFF2-40B4-BE49-F238E27FC236}">
                <a16:creationId xmlns:a16="http://schemas.microsoft.com/office/drawing/2014/main" id="{9B667D63-F7E7-4F93-82AE-EE7339BBBED5}"/>
              </a:ext>
            </a:extLst>
          </p:cNvPr>
          <p:cNvSpPr/>
          <p:nvPr/>
        </p:nvSpPr>
        <p:spPr>
          <a:xfrm>
            <a:off x="6233020" y="855678"/>
            <a:ext cx="5709746" cy="36911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b="1" dirty="0"/>
              <a:t>4.2.1-6 Microeconomics </a:t>
            </a:r>
          </a:p>
        </p:txBody>
      </p:sp>
    </p:spTree>
    <p:extLst>
      <p:ext uri="{BB962C8B-B14F-4D97-AF65-F5344CB8AC3E}">
        <p14:creationId xmlns:p14="http://schemas.microsoft.com/office/powerpoint/2010/main" val="393378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extLst>
              <p:ext uri="{D42A27DB-BD31-4B8C-83A1-F6EECF244321}">
                <p14:modId xmlns:p14="http://schemas.microsoft.com/office/powerpoint/2010/main" val="4026100524"/>
              </p:ext>
            </p:extLst>
          </p:nvPr>
        </p:nvGraphicFramePr>
        <p:xfrm>
          <a:off x="6012849" y="450576"/>
          <a:ext cx="6045775" cy="3733860"/>
        </p:xfrm>
        <a:graphic>
          <a:graphicData uri="http://schemas.openxmlformats.org/drawingml/2006/table">
            <a:tbl>
              <a:tblPr firstRow="1" bandRow="1">
                <a:noFill/>
              </a:tblPr>
              <a:tblGrid>
                <a:gridCol w="1216625">
                  <a:extLst>
                    <a:ext uri="{9D8B030D-6E8A-4147-A177-3AD203B41FA5}">
                      <a16:colId xmlns:a16="http://schemas.microsoft.com/office/drawing/2014/main" val="20000"/>
                    </a:ext>
                  </a:extLst>
                </a:gridCol>
                <a:gridCol w="4829150">
                  <a:extLst>
                    <a:ext uri="{9D8B030D-6E8A-4147-A177-3AD203B41FA5}">
                      <a16:colId xmlns:a16="http://schemas.microsoft.com/office/drawing/2014/main" val="20001"/>
                    </a:ext>
                  </a:extLst>
                </a:gridCol>
              </a:tblGrid>
              <a:tr h="225900">
                <a:tc gridSpan="2">
                  <a:txBody>
                    <a:bodyPr/>
                    <a:lstStyle/>
                    <a:p>
                      <a:pPr marL="0" marR="0" lvl="0" indent="0" algn="ctr" rtl="0">
                        <a:spcBef>
                          <a:spcPts val="0"/>
                        </a:spcBef>
                        <a:spcAft>
                          <a:spcPts val="0"/>
                        </a:spcAft>
                        <a:buNone/>
                      </a:pPr>
                      <a:r>
                        <a:rPr lang="en-GB" sz="1100" b="1" u="none" strike="noStrike" cap="none" dirty="0"/>
                        <a:t>4.1.1.3. ECONOMIC</a:t>
                      </a:r>
                      <a:r>
                        <a:rPr lang="en-GB" sz="1100" b="1" u="none" strike="noStrike" cap="none" baseline="0" dirty="0"/>
                        <a:t> RESOURCES</a:t>
                      </a:r>
                      <a:endParaRPr sz="1100" b="1" u="none" strike="noStrike" cap="none"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879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OF PRODUCTION</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These</a:t>
                      </a:r>
                      <a:r>
                        <a:rPr lang="en-GB" sz="1000" b="0" i="0" baseline="0" dirty="0">
                          <a:solidFill>
                            <a:schemeClr val="dk1"/>
                          </a:solidFill>
                          <a:latin typeface="Calibri"/>
                          <a:ea typeface="Calibri"/>
                          <a:cs typeface="Calibri"/>
                          <a:sym typeface="Calibri"/>
                        </a:rPr>
                        <a:t> are the key economic resources of </a:t>
                      </a:r>
                      <a:r>
                        <a:rPr lang="en-GB" sz="1000" b="0" i="0" dirty="0">
                          <a:solidFill>
                            <a:schemeClr val="dk1"/>
                          </a:solidFill>
                          <a:latin typeface="Calibri"/>
                          <a:ea typeface="Calibri"/>
                          <a:cs typeface="Calibri"/>
                          <a:sym typeface="Calibri"/>
                        </a:rPr>
                        <a:t>Land,</a:t>
                      </a:r>
                      <a:r>
                        <a:rPr lang="en-GB" sz="1000" b="0" i="0" baseline="0" dirty="0">
                          <a:solidFill>
                            <a:schemeClr val="dk1"/>
                          </a:solidFill>
                          <a:latin typeface="Calibri"/>
                          <a:ea typeface="Calibri"/>
                          <a:cs typeface="Calibri"/>
                          <a:sym typeface="Calibri"/>
                        </a:rPr>
                        <a:t> labour, capital, enterprise.</a:t>
                      </a:r>
                      <a:endParaRPr lang="en-GB" sz="1000" dirty="0"/>
                    </a:p>
                    <a:p>
                      <a:pPr marL="0" marR="0" lvl="0" indent="0" algn="l" rtl="0">
                        <a:spcBef>
                          <a:spcPts val="0"/>
                        </a:spcBef>
                        <a:spcAft>
                          <a:spcPts val="0"/>
                        </a:spcAft>
                        <a:buNone/>
                      </a:pP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2235135771"/>
                  </a:ext>
                </a:extLst>
              </a:tr>
              <a:tr h="482300">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ea typeface="Calibri"/>
                          <a:cs typeface="Calibri"/>
                          <a:sym typeface="Calibri"/>
                        </a:rPr>
                        <a:t>LAND</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dk1"/>
                          </a:solidFill>
                          <a:latin typeface="Calibri"/>
                          <a:ea typeface="Calibri"/>
                          <a:cs typeface="Calibri"/>
                          <a:sym typeface="Calibri"/>
                        </a:rPr>
                        <a:t>Land includes all </a:t>
                      </a:r>
                      <a:r>
                        <a:rPr lang="en-GB" sz="1000" b="1" i="0" u="none" strike="noStrike" cap="none" dirty="0">
                          <a:solidFill>
                            <a:schemeClr val="dk1"/>
                          </a:solidFill>
                          <a:latin typeface="Calibri"/>
                          <a:ea typeface="Calibri"/>
                          <a:cs typeface="Calibri"/>
                          <a:sym typeface="Calibri"/>
                        </a:rPr>
                        <a:t>natural physical resources</a:t>
                      </a:r>
                      <a:r>
                        <a:rPr lang="en-GB" sz="1000" b="0" i="0" u="none" strike="noStrike" cap="none" dirty="0">
                          <a:solidFill>
                            <a:schemeClr val="dk1"/>
                          </a:solidFill>
                          <a:latin typeface="Calibri"/>
                          <a:ea typeface="Calibri"/>
                          <a:cs typeface="Calibri"/>
                          <a:sym typeface="Calibri"/>
                        </a:rPr>
                        <a:t>. Some nations are richly endowed with natural resources and then specialise in the their extraction and production. Other countries such as Japan are heavily reliant on importing these resources.</a:t>
                      </a:r>
                      <a:endParaRPr dirty="0"/>
                    </a:p>
                  </a:txBody>
                  <a:tcPr marL="91450" marR="91450" marT="45725" marB="45725">
                    <a:solidFill>
                      <a:srgbClr val="F2F2F2"/>
                    </a:solidFill>
                  </a:tcPr>
                </a:tc>
                <a:extLst>
                  <a:ext uri="{0D108BD9-81ED-4DB2-BD59-A6C34878D82A}">
                    <a16:rowId xmlns:a16="http://schemas.microsoft.com/office/drawing/2014/main" val="10001"/>
                  </a:ext>
                </a:extLst>
              </a:tr>
              <a:tr h="8140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LABOUR</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a:solidFill>
                            <a:schemeClr val="dk1"/>
                          </a:solidFill>
                          <a:latin typeface="Calibri"/>
                          <a:ea typeface="Calibri"/>
                          <a:cs typeface="Calibri"/>
                          <a:sym typeface="Calibri"/>
                        </a:rPr>
                        <a:t>Labour</a:t>
                      </a:r>
                      <a:r>
                        <a:rPr lang="en-GB" sz="1000" b="0" i="0" dirty="0">
                          <a:solidFill>
                            <a:schemeClr val="dk1"/>
                          </a:solidFill>
                          <a:latin typeface="Calibri"/>
                          <a:ea typeface="Calibri"/>
                          <a:cs typeface="Calibri"/>
                          <a:sym typeface="Calibri"/>
                        </a:rPr>
                        <a:t> is the </a:t>
                      </a:r>
                      <a:r>
                        <a:rPr lang="en-GB" sz="1000" b="1" i="0" dirty="0">
                          <a:solidFill>
                            <a:schemeClr val="dk1"/>
                          </a:solidFill>
                          <a:latin typeface="Calibri"/>
                          <a:ea typeface="Calibri"/>
                          <a:cs typeface="Calibri"/>
                          <a:sym typeface="Calibri"/>
                        </a:rPr>
                        <a:t>human input</a:t>
                      </a:r>
                      <a:r>
                        <a:rPr lang="en-GB" sz="1000" b="0" i="0" dirty="0">
                          <a:solidFill>
                            <a:schemeClr val="dk1"/>
                          </a:solidFill>
                          <a:latin typeface="Calibri"/>
                          <a:ea typeface="Calibri"/>
                          <a:cs typeface="Calibri"/>
                          <a:sym typeface="Calibri"/>
                        </a:rPr>
                        <a:t> into production e.g. the supply of workers available and their productivity.  An increase in the size and the quality of the labour force is vital if a country wants to achieve </a:t>
                      </a:r>
                      <a:r>
                        <a:rPr lang="en-GB" sz="1000" b="1" i="0" dirty="0">
                          <a:solidFill>
                            <a:schemeClr val="dk1"/>
                          </a:solidFill>
                          <a:latin typeface="Calibri"/>
                          <a:ea typeface="Calibri"/>
                          <a:cs typeface="Calibri"/>
                          <a:sym typeface="Calibri"/>
                        </a:rPr>
                        <a:t>growth</a:t>
                      </a:r>
                      <a:r>
                        <a:rPr lang="en-GB" sz="1000" b="0" i="0" dirty="0">
                          <a:solidFill>
                            <a:schemeClr val="dk1"/>
                          </a:solidFill>
                          <a:latin typeface="Calibri"/>
                          <a:ea typeface="Calibri"/>
                          <a:cs typeface="Calibri"/>
                          <a:sym typeface="Calibri"/>
                        </a:rPr>
                        <a:t>. In recent years the issue of the </a:t>
                      </a:r>
                      <a:r>
                        <a:rPr lang="en-GB" sz="1000" b="1" i="0" dirty="0">
                          <a:solidFill>
                            <a:schemeClr val="dk1"/>
                          </a:solidFill>
                          <a:latin typeface="Calibri"/>
                          <a:ea typeface="Calibri"/>
                          <a:cs typeface="Calibri"/>
                          <a:sym typeface="Calibri"/>
                        </a:rPr>
                        <a:t>migration of labour</a:t>
                      </a:r>
                      <a:r>
                        <a:rPr lang="en-GB" sz="1000" b="0" i="0" dirty="0">
                          <a:solidFill>
                            <a:schemeClr val="dk1"/>
                          </a:solidFill>
                          <a:latin typeface="Calibri"/>
                          <a:ea typeface="Calibri"/>
                          <a:cs typeface="Calibri"/>
                          <a:sym typeface="Calibri"/>
                        </a:rPr>
                        <a:t> has become important. Can migrant workers help to solve labour shortages? What are the long-term effects on the countries who suffer a drain or loss of workers through migration?</a:t>
                      </a:r>
                      <a:endParaRPr dirty="0"/>
                    </a:p>
                  </a:txBody>
                  <a:tcPr marL="91450" marR="91450" marT="45725" marB="45725">
                    <a:solidFill>
                      <a:srgbClr val="DDEAF6"/>
                    </a:solidFill>
                  </a:tcPr>
                </a:tc>
                <a:extLst>
                  <a:ext uri="{0D108BD9-81ED-4DB2-BD59-A6C34878D82A}">
                    <a16:rowId xmlns:a16="http://schemas.microsoft.com/office/drawing/2014/main" val="10002"/>
                  </a:ext>
                </a:extLst>
              </a:tr>
              <a:tr h="5289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CAPITAL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CAPITAL GOODS</a:t>
                      </a:r>
                      <a:r>
                        <a:rPr lang="en-GB" sz="1000" b="0" i="0">
                          <a:solidFill>
                            <a:schemeClr val="dk1"/>
                          </a:solidFill>
                          <a:latin typeface="Calibri"/>
                          <a:ea typeface="Calibri"/>
                          <a:cs typeface="Calibri"/>
                          <a:sym typeface="Calibri"/>
                        </a:rPr>
                        <a:t> are used to produce other consumer goods and services in the future</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Fixed capital</a:t>
                      </a:r>
                      <a:r>
                        <a:rPr lang="en-GB" sz="1000" b="0" i="0">
                          <a:solidFill>
                            <a:schemeClr val="dk1"/>
                          </a:solidFill>
                          <a:latin typeface="Calibri"/>
                          <a:ea typeface="Calibri"/>
                          <a:cs typeface="Calibri"/>
                          <a:sym typeface="Calibri"/>
                        </a:rPr>
                        <a:t> includes machinery, equipment, new technology, factories and other buildings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New items of capital machinery or technology are used to boost the </a:t>
                      </a:r>
                      <a:r>
                        <a:rPr lang="en-GB" sz="1000" b="1" i="0">
                          <a:solidFill>
                            <a:schemeClr val="dk1"/>
                          </a:solidFill>
                          <a:latin typeface="Calibri"/>
                          <a:ea typeface="Calibri"/>
                          <a:cs typeface="Calibri"/>
                          <a:sym typeface="Calibri"/>
                        </a:rPr>
                        <a:t>productivity</a:t>
                      </a:r>
                      <a:r>
                        <a:rPr lang="en-GB" sz="1000" b="0" i="0">
                          <a:solidFill>
                            <a:schemeClr val="dk1"/>
                          </a:solidFill>
                          <a:latin typeface="Calibri"/>
                          <a:ea typeface="Calibri"/>
                          <a:cs typeface="Calibri"/>
                          <a:sym typeface="Calibri"/>
                        </a:rPr>
                        <a:t> of labour. </a:t>
                      </a:r>
                      <a:endParaRPr/>
                    </a:p>
                  </a:txBody>
                  <a:tcPr marL="91450" marR="91450" marT="45725" marB="45725">
                    <a:solidFill>
                      <a:srgbClr val="F2F2F2"/>
                    </a:solidFill>
                  </a:tcPr>
                </a:tc>
                <a:extLst>
                  <a:ext uri="{0D108BD9-81ED-4DB2-BD59-A6C34878D82A}">
                    <a16:rowId xmlns:a16="http://schemas.microsoft.com/office/drawing/2014/main" val="10003"/>
                  </a:ext>
                </a:extLst>
              </a:tr>
              <a:tr h="60602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ENTERPRISE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Regarded by some as a specialised form of labour input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An </a:t>
                      </a:r>
                      <a:r>
                        <a:rPr lang="en-GB" sz="1000" b="1" i="0" dirty="0">
                          <a:solidFill>
                            <a:schemeClr val="dk1"/>
                          </a:solidFill>
                          <a:latin typeface="Calibri"/>
                          <a:ea typeface="Calibri"/>
                          <a:cs typeface="Calibri"/>
                          <a:sym typeface="Calibri"/>
                        </a:rPr>
                        <a:t>entrepreneur</a:t>
                      </a:r>
                      <a:r>
                        <a:rPr lang="en-GB" sz="1000" b="0" i="0" dirty="0">
                          <a:solidFill>
                            <a:schemeClr val="dk1"/>
                          </a:solidFill>
                          <a:latin typeface="Calibri"/>
                          <a:ea typeface="Calibri"/>
                          <a:cs typeface="Calibri"/>
                          <a:sym typeface="Calibri"/>
                        </a:rPr>
                        <a:t> is an individual who supplies products to a market to make a profit</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Entrepreneurs will usually invest their own </a:t>
                      </a:r>
                      <a:r>
                        <a:rPr lang="en-GB" sz="1000" b="1" i="0" dirty="0">
                          <a:solidFill>
                            <a:schemeClr val="dk1"/>
                          </a:solidFill>
                          <a:latin typeface="Calibri"/>
                          <a:ea typeface="Calibri"/>
                          <a:cs typeface="Calibri"/>
                          <a:sym typeface="Calibri"/>
                        </a:rPr>
                        <a:t>financial capital</a:t>
                      </a:r>
                      <a:r>
                        <a:rPr lang="en-GB" sz="1000" b="0" i="0" dirty="0">
                          <a:solidFill>
                            <a:schemeClr val="dk1"/>
                          </a:solidFill>
                          <a:latin typeface="Calibri"/>
                          <a:ea typeface="Calibri"/>
                          <a:cs typeface="Calibri"/>
                          <a:sym typeface="Calibri"/>
                        </a:rPr>
                        <a:t> in a business and take on the risks. Their main reward is the </a:t>
                      </a:r>
                      <a:r>
                        <a:rPr lang="en-GB" sz="1000" b="1" i="0" dirty="0">
                          <a:solidFill>
                            <a:schemeClr val="dk1"/>
                          </a:solidFill>
                          <a:latin typeface="Calibri"/>
                          <a:ea typeface="Calibri"/>
                          <a:cs typeface="Calibri"/>
                          <a:sym typeface="Calibri"/>
                        </a:rPr>
                        <a:t>profit</a:t>
                      </a:r>
                      <a:r>
                        <a:rPr lang="en-GB" sz="1000" b="0" i="0" dirty="0">
                          <a:solidFill>
                            <a:schemeClr val="dk1"/>
                          </a:solidFill>
                          <a:latin typeface="Calibri"/>
                          <a:ea typeface="Calibri"/>
                          <a:cs typeface="Calibri"/>
                          <a:sym typeface="Calibri"/>
                        </a:rPr>
                        <a:t> made from running the business.</a:t>
                      </a:r>
                      <a:endParaRPr dirty="0"/>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graphicFrame>
        <p:nvGraphicFramePr>
          <p:cNvPr id="88" name="Shape 88"/>
          <p:cNvGraphicFramePr/>
          <p:nvPr>
            <p:extLst>
              <p:ext uri="{D42A27DB-BD31-4B8C-83A1-F6EECF244321}">
                <p14:modId xmlns:p14="http://schemas.microsoft.com/office/powerpoint/2010/main" val="2292364365"/>
              </p:ext>
            </p:extLst>
          </p:nvPr>
        </p:nvGraphicFramePr>
        <p:xfrm>
          <a:off x="160368" y="5225896"/>
          <a:ext cx="5769498" cy="1099409"/>
        </p:xfrm>
        <a:graphic>
          <a:graphicData uri="http://schemas.openxmlformats.org/drawingml/2006/table">
            <a:tbl>
              <a:tblPr firstRow="1" bandRow="1">
                <a:noFill/>
              </a:tblPr>
              <a:tblGrid>
                <a:gridCol w="1859921">
                  <a:extLst>
                    <a:ext uri="{9D8B030D-6E8A-4147-A177-3AD203B41FA5}">
                      <a16:colId xmlns:a16="http://schemas.microsoft.com/office/drawing/2014/main" val="20000"/>
                    </a:ext>
                  </a:extLst>
                </a:gridCol>
                <a:gridCol w="3909577">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t>4.1.1.2 THE NATURE &amp; PURPOSE OF ECONOMIC ACTIVITY</a:t>
                      </a:r>
                      <a:endParaRPr sz="1100"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87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CENTRAL PURPOSE</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The</a:t>
                      </a:r>
                      <a:r>
                        <a:rPr lang="en-GB" sz="1000" b="0" i="0" baseline="0" dirty="0">
                          <a:solidFill>
                            <a:schemeClr val="dk1"/>
                          </a:solidFill>
                          <a:latin typeface="Calibri"/>
                          <a:ea typeface="Calibri"/>
                          <a:cs typeface="Calibri"/>
                          <a:sym typeface="Calibri"/>
                        </a:rPr>
                        <a:t> production of goods &amp; services to satisfy needs and wants</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KEY</a:t>
                      </a:r>
                      <a:r>
                        <a:rPr lang="en-GB" sz="1000" b="1" baseline="0" dirty="0">
                          <a:solidFill>
                            <a:schemeClr val="lt1"/>
                          </a:solidFill>
                          <a:latin typeface="Calibri"/>
                          <a:ea typeface="Calibri"/>
                          <a:cs typeface="Calibri"/>
                          <a:sym typeface="Calibri"/>
                        </a:rPr>
                        <a:t> ECONOMIC DECISIONS</a:t>
                      </a:r>
                      <a:endParaRPr dirty="0"/>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dirty="0">
                          <a:solidFill>
                            <a:schemeClr val="dk1"/>
                          </a:solidFill>
                          <a:latin typeface="Calibri"/>
                          <a:ea typeface="Calibri"/>
                          <a:cs typeface="Calibri"/>
                          <a:sym typeface="Calibri"/>
                        </a:rPr>
                        <a:t>What</a:t>
                      </a:r>
                      <a:r>
                        <a:rPr lang="en-GB" sz="1000" b="0" baseline="0" dirty="0">
                          <a:solidFill>
                            <a:schemeClr val="dk1"/>
                          </a:solidFill>
                          <a:latin typeface="Calibri"/>
                          <a:ea typeface="Calibri"/>
                          <a:cs typeface="Calibri"/>
                          <a:sym typeface="Calibri"/>
                        </a:rPr>
                        <a:t>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How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Who is to benefit? </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graphicFrame>
        <p:nvGraphicFramePr>
          <p:cNvPr id="9" name="Shape 84"/>
          <p:cNvGraphicFramePr/>
          <p:nvPr>
            <p:extLst>
              <p:ext uri="{D42A27DB-BD31-4B8C-83A1-F6EECF244321}">
                <p14:modId xmlns:p14="http://schemas.microsoft.com/office/powerpoint/2010/main" val="2622805793"/>
              </p:ext>
            </p:extLst>
          </p:nvPr>
        </p:nvGraphicFramePr>
        <p:xfrm>
          <a:off x="6012849" y="4230451"/>
          <a:ext cx="6045775" cy="1545149"/>
        </p:xfrm>
        <a:graphic>
          <a:graphicData uri="http://schemas.openxmlformats.org/drawingml/2006/table">
            <a:tbl>
              <a:tblPr firstRow="1" bandRow="1">
                <a:noFill/>
              </a:tblPr>
              <a:tblGrid>
                <a:gridCol w="1864325">
                  <a:extLst>
                    <a:ext uri="{9D8B030D-6E8A-4147-A177-3AD203B41FA5}">
                      <a16:colId xmlns:a16="http://schemas.microsoft.com/office/drawing/2014/main" val="20000"/>
                    </a:ext>
                  </a:extLst>
                </a:gridCol>
                <a:gridCol w="4181450">
                  <a:extLst>
                    <a:ext uri="{9D8B030D-6E8A-4147-A177-3AD203B41FA5}">
                      <a16:colId xmlns:a16="http://schemas.microsoft.com/office/drawing/2014/main" val="20001"/>
                    </a:ext>
                  </a:extLst>
                </a:gridCol>
              </a:tblGrid>
              <a:tr h="229314">
                <a:tc gridSpan="2">
                  <a:txBody>
                    <a:bodyPr/>
                    <a:lstStyle/>
                    <a:p>
                      <a:pPr marL="0" marR="0" lvl="0" indent="0" algn="ctr" rtl="0">
                        <a:spcBef>
                          <a:spcPts val="0"/>
                        </a:spcBef>
                        <a:spcAft>
                          <a:spcPts val="0"/>
                        </a:spcAft>
                        <a:buNone/>
                      </a:pPr>
                      <a:r>
                        <a:rPr lang="en-GB" sz="1100" b="1" u="none" strike="noStrike" cap="none" dirty="0"/>
                        <a:t>4.1.1.4 SCARCITY,</a:t>
                      </a:r>
                      <a:r>
                        <a:rPr lang="en-GB" sz="1100" b="1" u="none" strike="noStrike" cap="none" baseline="0" dirty="0"/>
                        <a:t> CHOICE &amp; THE ALLOCATION OF RESOURCES</a:t>
                      </a:r>
                      <a:endParaRPr sz="1100" b="1" u="none" strike="noStrike" cap="none"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2583">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cs typeface="Calibri"/>
                          <a:sym typeface="Calibri"/>
                        </a:rPr>
                        <a:t>FUNDAMENTAL</a:t>
                      </a:r>
                      <a:r>
                        <a:rPr lang="en-GB" sz="1000" b="1" u="none" strike="noStrike" cap="none" baseline="0" dirty="0">
                          <a:solidFill>
                            <a:schemeClr val="lt1"/>
                          </a:solidFill>
                          <a:latin typeface="Calibri"/>
                          <a:cs typeface="Calibri"/>
                          <a:sym typeface="Calibri"/>
                        </a:rPr>
                        <a:t> ECONOMIC PROBLEM</a:t>
                      </a:r>
                      <a:endParaRPr dirty="0"/>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dirty="0"/>
                        <a:t>Limited</a:t>
                      </a:r>
                      <a:r>
                        <a:rPr lang="en-GB" sz="1000" baseline="0" dirty="0"/>
                        <a:t> resources and unlimited wants. </a:t>
                      </a:r>
                      <a:endParaRPr lang="en-GB"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37262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SCARCITY</a:t>
                      </a:r>
                      <a:r>
                        <a:rPr lang="en-GB" sz="1000" b="1" baseline="0" dirty="0">
                          <a:solidFill>
                            <a:schemeClr val="bg1"/>
                          </a:solidFill>
                        </a:rPr>
                        <a:t> &amp; CHOICE</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must be made about how scarce resources are allocated between different uses. </a:t>
                      </a:r>
                      <a:endParaRPr sz="1000" dirty="0"/>
                    </a:p>
                  </a:txBody>
                  <a:tcPr marL="91450" marR="91450" marT="45725" marB="45725">
                    <a:solidFill>
                      <a:srgbClr val="DDEAF6"/>
                    </a:solidFill>
                  </a:tcPr>
                </a:tc>
                <a:extLst>
                  <a:ext uri="{0D108BD9-81ED-4DB2-BD59-A6C34878D82A}">
                    <a16:rowId xmlns:a16="http://schemas.microsoft.com/office/drawing/2014/main" val="10002"/>
                  </a:ext>
                </a:extLst>
              </a:tr>
              <a:tr h="2419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CHOICES &amp; OPPORTUNITY COST</a:t>
                      </a:r>
                      <a:endParaRPr sz="1000" b="1" dirty="0">
                        <a:solidFill>
                          <a:schemeClr val="bg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Choices</a:t>
                      </a:r>
                      <a:r>
                        <a:rPr lang="en-GB" sz="1000" baseline="0" dirty="0"/>
                        <a:t> have an opportunity cost.</a:t>
                      </a:r>
                      <a:endParaRPr sz="1000" dirty="0"/>
                    </a:p>
                  </a:txBody>
                  <a:tcPr marL="91450" marR="91450" marT="45725" marB="45725">
                    <a:solidFill>
                      <a:srgbClr val="F2F2F2"/>
                    </a:solidFill>
                  </a:tcPr>
                </a:tc>
                <a:extLst>
                  <a:ext uri="{0D108BD9-81ED-4DB2-BD59-A6C34878D82A}">
                    <a16:rowId xmlns:a16="http://schemas.microsoft.com/office/drawing/2014/main" val="10003"/>
                  </a:ext>
                </a:extLst>
              </a:tr>
              <a:tr h="249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OPPORTUNITY</a:t>
                      </a:r>
                      <a:r>
                        <a:rPr lang="en-GB" sz="1000" b="1" baseline="0" dirty="0">
                          <a:solidFill>
                            <a:schemeClr val="bg1"/>
                          </a:solidFill>
                        </a:rPr>
                        <a:t> COST</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The next best alternative foregone.</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995332465"/>
              </p:ext>
            </p:extLst>
          </p:nvPr>
        </p:nvGraphicFramePr>
        <p:xfrm>
          <a:off x="3182815" y="64477"/>
          <a:ext cx="5530362" cy="365760"/>
        </p:xfrm>
        <a:graphic>
          <a:graphicData uri="http://schemas.openxmlformats.org/drawingml/2006/table">
            <a:tbl>
              <a:tblPr firstRow="1" bandRow="1"/>
              <a:tblGrid>
                <a:gridCol w="5530362">
                  <a:extLst>
                    <a:ext uri="{9D8B030D-6E8A-4147-A177-3AD203B41FA5}">
                      <a16:colId xmlns:a16="http://schemas.microsoft.com/office/drawing/2014/main" val="145915541"/>
                    </a:ext>
                  </a:extLst>
                </a:gridCol>
              </a:tblGrid>
              <a:tr h="298939">
                <a:tc>
                  <a:txBody>
                    <a:bodyPr/>
                    <a:lstStyle/>
                    <a:p>
                      <a:pPr algn="ctr"/>
                      <a:r>
                        <a:rPr lang="en-GB" dirty="0"/>
                        <a:t>4.1.</a:t>
                      </a:r>
                      <a:r>
                        <a:rPr lang="en-GB" baseline="0" dirty="0"/>
                        <a:t> INDIVIDUALS, FIRMS, MARKETS &amp; MARKET FAILURE</a:t>
                      </a:r>
                      <a:endParaRPr lang="en-GB" dirty="0"/>
                    </a:p>
                  </a:txBody>
                  <a:tcPr/>
                </a:tc>
                <a:extLst>
                  <a:ext uri="{0D108BD9-81ED-4DB2-BD59-A6C34878D82A}">
                    <a16:rowId xmlns:a16="http://schemas.microsoft.com/office/drawing/2014/main" val="4108215624"/>
                  </a:ext>
                </a:extLst>
              </a:tr>
            </a:tbl>
          </a:graphicData>
        </a:graphic>
      </p:graphicFrame>
      <p:graphicFrame>
        <p:nvGraphicFramePr>
          <p:cNvPr id="8" name="Shape 85"/>
          <p:cNvGraphicFramePr/>
          <p:nvPr>
            <p:extLst>
              <p:ext uri="{D42A27DB-BD31-4B8C-83A1-F6EECF244321}">
                <p14:modId xmlns:p14="http://schemas.microsoft.com/office/powerpoint/2010/main" val="1514580086"/>
              </p:ext>
            </p:extLst>
          </p:nvPr>
        </p:nvGraphicFramePr>
        <p:xfrm>
          <a:off x="160367" y="450576"/>
          <a:ext cx="5769499" cy="4754980"/>
        </p:xfrm>
        <a:graphic>
          <a:graphicData uri="http://schemas.openxmlformats.org/drawingml/2006/table">
            <a:tbl>
              <a:tblPr firstRow="1" bandRow="1">
                <a:noFill/>
              </a:tblPr>
              <a:tblGrid>
                <a:gridCol w="1795028">
                  <a:extLst>
                    <a:ext uri="{9D8B030D-6E8A-4147-A177-3AD203B41FA5}">
                      <a16:colId xmlns:a16="http://schemas.microsoft.com/office/drawing/2014/main" val="20000"/>
                    </a:ext>
                  </a:extLst>
                </a:gridCol>
                <a:gridCol w="3974471">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4.1.1. ECONOMIC METHODOLOGY &amp; THE ECONOMIC PROBLEM</a:t>
                      </a:r>
                      <a:endParaRPr sz="1100" b="1" dirty="0">
                        <a:solidFill>
                          <a:schemeClr val="bg1"/>
                        </a:solidFill>
                      </a:endParaRPr>
                    </a:p>
                  </a:txBody>
                  <a:tcPr marL="91450" marR="91450" marT="45725" marB="45725">
                    <a:solidFill>
                      <a:schemeClr val="dk1"/>
                    </a:solidFill>
                  </a:tcPr>
                </a:tc>
                <a:tc hMerge="1">
                  <a:txBody>
                    <a:bodyPr/>
                    <a:lstStyle/>
                    <a:p>
                      <a:endParaRPr lang="en-GB"/>
                    </a:p>
                  </a:txBody>
                  <a:tcPr/>
                </a:tc>
                <a:extLst>
                  <a:ext uri="{0D108BD9-81ED-4DB2-BD59-A6C34878D82A}">
                    <a16:rowId xmlns:a16="http://schemas.microsoft.com/office/drawing/2014/main" val="919426413"/>
                  </a:ext>
                </a:extLst>
              </a:tr>
              <a:tr h="139850">
                <a:tc gridSpan="2">
                  <a:txBody>
                    <a:bodyPr/>
                    <a:lstStyle/>
                    <a:p>
                      <a:pPr marL="0" marR="0" lvl="0" indent="0" algn="ctr" rtl="0">
                        <a:spcBef>
                          <a:spcPts val="0"/>
                        </a:spcBef>
                        <a:spcAft>
                          <a:spcPts val="0"/>
                        </a:spcAft>
                        <a:buNone/>
                      </a:pPr>
                      <a:r>
                        <a:rPr lang="en-GB" sz="1100" b="1" dirty="0">
                          <a:solidFill>
                            <a:schemeClr val="bg1"/>
                          </a:solidFill>
                        </a:rPr>
                        <a:t>4.1.1</a:t>
                      </a:r>
                      <a:r>
                        <a:rPr lang="en-GB" sz="1100" b="1" baseline="0" dirty="0">
                          <a:solidFill>
                            <a:schemeClr val="bg1"/>
                          </a:solidFill>
                        </a:rPr>
                        <a:t>.1 </a:t>
                      </a:r>
                      <a:r>
                        <a:rPr lang="en-GB" sz="1100" b="1" dirty="0">
                          <a:solidFill>
                            <a:schemeClr val="bg1"/>
                          </a:solidFill>
                        </a:rPr>
                        <a:t>ECONOMIC METHODOLOGY</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WHY</a:t>
                      </a:r>
                      <a:r>
                        <a:rPr lang="en-GB" sz="1000" b="1" baseline="0" dirty="0">
                          <a:solidFill>
                            <a:schemeClr val="lt1"/>
                          </a:solidFill>
                          <a:latin typeface="Calibri"/>
                          <a:cs typeface="Calibri"/>
                          <a:sym typeface="Calibri"/>
                        </a:rPr>
                        <a:t> IS ECONOMICS A SOCIAL SCIENCE?</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It uses </a:t>
                      </a:r>
                      <a:r>
                        <a:rPr lang="en-GB" sz="1000" b="1" i="0" u="none" strike="noStrike" cap="none" dirty="0">
                          <a:solidFill>
                            <a:schemeClr val="dk1"/>
                          </a:solidFill>
                          <a:effectLst/>
                          <a:latin typeface="Calibri"/>
                          <a:ea typeface="Calibri"/>
                          <a:cs typeface="Calibri"/>
                          <a:sym typeface="Arial"/>
                        </a:rPr>
                        <a:t>scientific</a:t>
                      </a:r>
                      <a:r>
                        <a:rPr lang="en-GB" sz="1000" b="0" i="0" u="none" strike="noStrike" cap="none" dirty="0">
                          <a:solidFill>
                            <a:schemeClr val="dk1"/>
                          </a:solidFill>
                          <a:effectLst/>
                          <a:latin typeface="Calibri"/>
                          <a:ea typeface="Calibri"/>
                          <a:cs typeface="Calibri"/>
                          <a:sym typeface="Arial"/>
                        </a:rPr>
                        <a:t> methods to build theories that can help explain the behaviour of individuals, groups and organisations. </a:t>
                      </a:r>
                      <a:r>
                        <a:rPr lang="en-GB" sz="1000" b="1" i="0" u="none" strike="noStrike" cap="none" dirty="0">
                          <a:solidFill>
                            <a:schemeClr val="dk1"/>
                          </a:solidFill>
                          <a:effectLst/>
                          <a:latin typeface="Calibri"/>
                          <a:ea typeface="Calibri"/>
                          <a:cs typeface="Calibri"/>
                          <a:sym typeface="Arial"/>
                        </a:rPr>
                        <a:t>Economics</a:t>
                      </a:r>
                      <a:r>
                        <a:rPr lang="en-GB" sz="1000" b="0" i="0" u="none" strike="noStrike" cap="none" dirty="0">
                          <a:solidFill>
                            <a:schemeClr val="dk1"/>
                          </a:solidFill>
                          <a:effectLst/>
                          <a:latin typeface="Calibri"/>
                          <a:ea typeface="Calibri"/>
                          <a:cs typeface="Calibri"/>
                          <a:sym typeface="Arial"/>
                        </a:rPr>
                        <a:t> attempts to explain </a:t>
                      </a:r>
                      <a:r>
                        <a:rPr lang="en-GB" sz="1000" b="1" i="0" u="none" strike="noStrike" cap="none" dirty="0">
                          <a:solidFill>
                            <a:schemeClr val="dk1"/>
                          </a:solidFill>
                          <a:effectLst/>
                          <a:latin typeface="Calibri"/>
                          <a:ea typeface="Calibri"/>
                          <a:cs typeface="Calibri"/>
                          <a:sym typeface="Arial"/>
                        </a:rPr>
                        <a:t>economic</a:t>
                      </a:r>
                      <a:r>
                        <a:rPr lang="en-GB" sz="1000" b="0" i="0" u="none" strike="noStrike" cap="none" dirty="0">
                          <a:solidFill>
                            <a:schemeClr val="dk1"/>
                          </a:solidFill>
                          <a:effectLst/>
                          <a:latin typeface="Calibri"/>
                          <a:ea typeface="Calibri"/>
                          <a:cs typeface="Calibri"/>
                          <a:sym typeface="Arial"/>
                        </a:rPr>
                        <a:t> behaviour, which arises when scarce resources are exchanged.</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WHAT</a:t>
                      </a:r>
                      <a:r>
                        <a:rPr lang="en-GB" sz="1000" b="1" baseline="0" dirty="0">
                          <a:solidFill>
                            <a:schemeClr val="lt1"/>
                          </a:solidFill>
                          <a:latin typeface="Calibri"/>
                          <a:cs typeface="Calibri"/>
                          <a:sym typeface="Calibri"/>
                        </a:rPr>
                        <a:t> ABOUT EMPIRICAL EVIDENCE?</a:t>
                      </a:r>
                      <a:endParaRPr sz="1000"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Economic</a:t>
                      </a:r>
                      <a:r>
                        <a:rPr lang="en-GB" sz="1000" b="0" i="0" u="none" strike="noStrike" cap="none" dirty="0">
                          <a:solidFill>
                            <a:schemeClr val="dk1"/>
                          </a:solidFill>
                          <a:effectLst/>
                          <a:latin typeface="Calibri"/>
                          <a:ea typeface="Calibri"/>
                          <a:cs typeface="Calibri"/>
                          <a:sym typeface="Arial"/>
                        </a:rPr>
                        <a:t> theory is to be judged by its predictive power supported by </a:t>
                      </a:r>
                      <a:r>
                        <a:rPr lang="en-GB" sz="1000" b="1" i="0" u="none" strike="noStrike" cap="none" dirty="0">
                          <a:solidFill>
                            <a:schemeClr val="dk1"/>
                          </a:solidFill>
                          <a:effectLst/>
                          <a:latin typeface="Calibri"/>
                          <a:ea typeface="Calibri"/>
                          <a:cs typeface="Calibri"/>
                          <a:sym typeface="Arial"/>
                        </a:rPr>
                        <a:t>empirical</a:t>
                      </a:r>
                      <a:r>
                        <a:rPr lang="en-GB" sz="1000" b="0" i="0" u="none" strike="noStrike" cap="none" dirty="0">
                          <a:solidFill>
                            <a:schemeClr val="dk1"/>
                          </a:solidFill>
                          <a:effectLst/>
                          <a:latin typeface="Calibri"/>
                          <a:ea typeface="Calibri"/>
                          <a:cs typeface="Calibri"/>
                          <a:sym typeface="Arial"/>
                        </a:rPr>
                        <a:t> regularity. Only factual or </a:t>
                      </a:r>
                      <a:r>
                        <a:rPr lang="en-GB" sz="1000" b="1" i="0" u="none" strike="noStrike" cap="none" dirty="0">
                          <a:solidFill>
                            <a:schemeClr val="dk1"/>
                          </a:solidFill>
                          <a:effectLst/>
                          <a:latin typeface="Calibri"/>
                          <a:ea typeface="Calibri"/>
                          <a:cs typeface="Calibri"/>
                          <a:sym typeface="Arial"/>
                        </a:rPr>
                        <a:t>empirical evidence</a:t>
                      </a:r>
                      <a:r>
                        <a:rPr lang="en-GB" sz="1000" b="0" i="0" u="none" strike="noStrike" cap="none" dirty="0">
                          <a:solidFill>
                            <a:schemeClr val="dk1"/>
                          </a:solidFill>
                          <a:effectLst/>
                          <a:latin typeface="Calibri"/>
                          <a:ea typeface="Calibri"/>
                          <a:cs typeface="Calibri"/>
                          <a:sym typeface="Arial"/>
                        </a:rPr>
                        <a:t> can make a theory go from a “meaningless” hypotheses to part of man's accumulated knowledge.</a:t>
                      </a:r>
                      <a:endParaRPr sz="1000" b="0" dirty="0"/>
                    </a:p>
                  </a:txBody>
                  <a:tcPr marL="91450" marR="91450" marT="45725" marB="45725">
                    <a:solidFill>
                      <a:srgbClr val="DDEAF6"/>
                    </a:solidFill>
                  </a:tcPr>
                </a:tc>
                <a:extLst>
                  <a:ext uri="{0D108BD9-81ED-4DB2-BD59-A6C34878D82A}">
                    <a16:rowId xmlns:a16="http://schemas.microsoft.com/office/drawing/2014/main" val="1000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SIMILARITIES</a:t>
                      </a:r>
                      <a:r>
                        <a:rPr lang="en-GB" sz="1000" b="1" baseline="0" dirty="0">
                          <a:solidFill>
                            <a:schemeClr val="lt1"/>
                          </a:solidFill>
                          <a:latin typeface="Calibri"/>
                          <a:cs typeface="Calibri"/>
                          <a:sym typeface="Calibri"/>
                        </a:rPr>
                        <a:t> TO NATURAL SCIENCES</a:t>
                      </a:r>
                      <a:endParaRPr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Economics shares the combination of qualitative and quantitative elements common to all social sciences.</a:t>
                      </a:r>
                      <a:endParaRPr sz="1000" b="1" dirty="0"/>
                    </a:p>
                  </a:txBody>
                  <a:tcPr marL="91450" marR="91450" marT="45725" marB="45725">
                    <a:solidFill>
                      <a:srgbClr val="F2F2F2"/>
                    </a:solidFill>
                  </a:tcPr>
                </a:tc>
                <a:extLst>
                  <a:ext uri="{0D108BD9-81ED-4DB2-BD59-A6C34878D82A}">
                    <a16:rowId xmlns:a16="http://schemas.microsoft.com/office/drawing/2014/main" val="10003"/>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DIFFERENCES</a:t>
                      </a:r>
                      <a:r>
                        <a:rPr lang="en-GB" sz="1000" b="1" baseline="0" dirty="0">
                          <a:solidFill>
                            <a:schemeClr val="lt1"/>
                          </a:solidFill>
                          <a:latin typeface="Calibri"/>
                          <a:ea typeface="Calibri"/>
                          <a:cs typeface="Calibri"/>
                          <a:sym typeface="Calibri"/>
                        </a:rPr>
                        <a:t> TO NATURAL SCIENCES</a:t>
                      </a:r>
                      <a:endParaRPr dirty="0"/>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Some critics of the field argue that economics falls short of the definition of a science for a number of reasons, including a lack of testable hypotheses, lack of consensus, and inherent political overtones. Despite these arguments, </a:t>
                      </a:r>
                      <a:endParaRPr sz="1000" b="1"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POSITIVE ECONOMIC STATEMENTS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Objective and fact-based where the statements are precise, descriptive, and clearly measurable. E.g.</a:t>
                      </a:r>
                      <a:r>
                        <a:rPr lang="en-GB" sz="1000" b="0" i="0" u="none" strike="noStrike" cap="none" baseline="0" dirty="0">
                          <a:solidFill>
                            <a:schemeClr val="dk1"/>
                          </a:solidFill>
                          <a:effectLst/>
                          <a:latin typeface="Calibri"/>
                          <a:ea typeface="Calibri"/>
                          <a:cs typeface="Calibri"/>
                          <a:sym typeface="Arial"/>
                        </a:rPr>
                        <a:t> GDP rose by 2.5% in 2021.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6301301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NORMATIVE ECONOMIC STATEMENTS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These are opinions or value judgements</a:t>
                      </a:r>
                      <a:r>
                        <a:rPr lang="en-GB" sz="1000" b="0" i="0" baseline="0" dirty="0">
                          <a:solidFill>
                            <a:schemeClr val="dk1"/>
                          </a:solidFill>
                          <a:latin typeface="Calibri"/>
                          <a:ea typeface="Calibri"/>
                          <a:cs typeface="Calibri"/>
                          <a:sym typeface="Calibri"/>
                        </a:rPr>
                        <a:t> which are not based on real economic data.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3335858066"/>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USE OF VALUE JUDGEMENTS IN ECONOMICS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Economists</a:t>
                      </a:r>
                      <a:r>
                        <a:rPr lang="en-GB" sz="1000" b="0" i="0" baseline="0" dirty="0">
                          <a:solidFill>
                            <a:schemeClr val="dk1"/>
                          </a:solidFill>
                          <a:latin typeface="Calibri"/>
                          <a:ea typeface="Calibri"/>
                          <a:cs typeface="Calibri"/>
                          <a:sym typeface="Calibri"/>
                        </a:rPr>
                        <a:t> often demonstrate a lack of consensus </a:t>
                      </a:r>
                      <a:r>
                        <a:rPr lang="en-GB" sz="1000" b="0" i="0" u="none" strike="noStrike" cap="none" dirty="0">
                          <a:solidFill>
                            <a:schemeClr val="dk1"/>
                          </a:solidFill>
                          <a:effectLst/>
                          <a:latin typeface="Calibri"/>
                          <a:ea typeface="Calibri"/>
                          <a:cs typeface="Calibri"/>
                          <a:sym typeface="Arial"/>
                        </a:rPr>
                        <a:t>and inherent political overtones.</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INFLUENCE ON</a:t>
                      </a:r>
                      <a:r>
                        <a:rPr lang="en-GB" sz="1000" b="1" baseline="0" dirty="0">
                          <a:solidFill>
                            <a:schemeClr val="lt1"/>
                          </a:solidFill>
                          <a:latin typeface="Calibri"/>
                          <a:ea typeface="Calibri"/>
                          <a:cs typeface="Calibri"/>
                          <a:sym typeface="Calibri"/>
                        </a:rPr>
                        <a:t> PEOPLE’S MORAL &amp; POLITICAL JUDGEMENTS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 first rule of economics is scarcity. The first rule of politics is to ignore the first rule of economics. As such</a:t>
                      </a:r>
                      <a:r>
                        <a:rPr lang="en-GB" sz="1000" b="0" i="0" baseline="0" dirty="0">
                          <a:solidFill>
                            <a:schemeClr val="dk1"/>
                          </a:solidFill>
                          <a:latin typeface="Calibri"/>
                          <a:ea typeface="Calibri"/>
                          <a:cs typeface="Calibri"/>
                          <a:sym typeface="Calibri"/>
                        </a:rPr>
                        <a:t> politics has a profound impact upon economic policy.</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140560234"/>
                  </a:ext>
                </a:extLst>
              </a:tr>
            </a:tbl>
          </a:graphicData>
        </a:graphic>
      </p:graphicFrame>
      <p:sp>
        <p:nvSpPr>
          <p:cNvPr id="2" name="Rectangle 1">
            <a:extLst>
              <a:ext uri="{FF2B5EF4-FFF2-40B4-BE49-F238E27FC236}">
                <a16:creationId xmlns:a16="http://schemas.microsoft.com/office/drawing/2014/main" id="{528254FD-7EE9-34DE-3B57-4306CAD8F486}"/>
              </a:ext>
            </a:extLst>
          </p:cNvPr>
          <p:cNvSpPr/>
          <p:nvPr/>
        </p:nvSpPr>
        <p:spPr>
          <a:xfrm>
            <a:off x="6012849" y="5846064"/>
            <a:ext cx="6124287" cy="947459"/>
          </a:xfrm>
          <a:prstGeom prst="rect">
            <a:avLst/>
          </a:prstGeom>
        </p:spPr>
        <p:style>
          <a:lnRef idx="1">
            <a:schemeClr val="accent4"/>
          </a:lnRef>
          <a:fillRef idx="2">
            <a:schemeClr val="accent4"/>
          </a:fillRef>
          <a:effectRef idx="1">
            <a:schemeClr val="accent4"/>
          </a:effectRef>
          <a:fontRef idx="minor">
            <a:schemeClr val="dk1"/>
          </a:fontRef>
        </p:style>
        <p:txBody>
          <a:bodyPr rtlCol="0" anchor="t"/>
          <a:lstStyle/>
          <a:p>
            <a:r>
              <a:rPr lang="en-GB" sz="1000" b="1" dirty="0"/>
              <a:t>Activities</a:t>
            </a:r>
          </a:p>
          <a:p>
            <a:pPr marL="228600" indent="-228600">
              <a:buFont typeface="+mj-lt"/>
              <a:buAutoNum type="arabicPeriod"/>
            </a:pPr>
            <a:r>
              <a:rPr lang="en-GB" sz="1000" dirty="0"/>
              <a:t>Research to find an example of a competitive market which benefits the consumer. </a:t>
            </a:r>
          </a:p>
          <a:p>
            <a:pPr marL="228600" indent="-228600">
              <a:buFont typeface="+mj-lt"/>
              <a:buAutoNum type="arabicPeriod"/>
            </a:pPr>
            <a:r>
              <a:rPr lang="en-GB" sz="1000" dirty="0"/>
              <a:t>Are there any markets where consumers suffer from competition? </a:t>
            </a:r>
          </a:p>
          <a:p>
            <a:pPr marL="228600" indent="-228600">
              <a:buFont typeface="+mj-lt"/>
              <a:buAutoNum type="arabicPeriod"/>
            </a:pPr>
            <a:r>
              <a:rPr lang="en-GB" sz="1000" dirty="0"/>
              <a:t>Which markets in the UK are not competitive? Why might this be the case? </a:t>
            </a:r>
          </a:p>
          <a:p>
            <a:r>
              <a:rPr lang="en-GB" sz="1000" b="1" dirty="0"/>
              <a:t>Ext. </a:t>
            </a:r>
            <a:r>
              <a:rPr lang="en-GB" sz="1000" dirty="0"/>
              <a:t>Do you think markets should be more open or command style? </a:t>
            </a:r>
          </a:p>
        </p:txBody>
      </p:sp>
    </p:spTree>
    <p:extLst>
      <p:ext uri="{BB962C8B-B14F-4D97-AF65-F5344CB8AC3E}">
        <p14:creationId xmlns:p14="http://schemas.microsoft.com/office/powerpoint/2010/main" val="914576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extLst>
              <p:ext uri="{D42A27DB-BD31-4B8C-83A1-F6EECF244321}">
                <p14:modId xmlns:p14="http://schemas.microsoft.com/office/powerpoint/2010/main" val="1960825505"/>
              </p:ext>
            </p:extLst>
          </p:nvPr>
        </p:nvGraphicFramePr>
        <p:xfrm>
          <a:off x="161925" y="143043"/>
          <a:ext cx="5969933" cy="3409781"/>
        </p:xfrm>
        <a:graphic>
          <a:graphicData uri="http://schemas.openxmlformats.org/drawingml/2006/table">
            <a:tbl>
              <a:tblPr firstRow="1" bandRow="1">
                <a:noFill/>
              </a:tblPr>
              <a:tblGrid>
                <a:gridCol w="1857388">
                  <a:extLst>
                    <a:ext uri="{9D8B030D-6E8A-4147-A177-3AD203B41FA5}">
                      <a16:colId xmlns:a16="http://schemas.microsoft.com/office/drawing/2014/main" val="20000"/>
                    </a:ext>
                  </a:extLst>
                </a:gridCol>
                <a:gridCol w="4112545">
                  <a:extLst>
                    <a:ext uri="{9D8B030D-6E8A-4147-A177-3AD203B41FA5}">
                      <a16:colId xmlns:a16="http://schemas.microsoft.com/office/drawing/2014/main" val="20001"/>
                    </a:ext>
                  </a:extLst>
                </a:gridCol>
              </a:tblGrid>
              <a:tr h="282229">
                <a:tc gridSpan="2">
                  <a:txBody>
                    <a:bodyPr/>
                    <a:lstStyle/>
                    <a:p>
                      <a:pPr marL="0" marR="0" lvl="0" indent="0" algn="ctr" rtl="0">
                        <a:spcBef>
                          <a:spcPts val="0"/>
                        </a:spcBef>
                        <a:spcAft>
                          <a:spcPts val="0"/>
                        </a:spcAft>
                        <a:buNone/>
                      </a:pPr>
                      <a:r>
                        <a:rPr lang="en-GB" sz="1100" b="1" dirty="0">
                          <a:solidFill>
                            <a:schemeClr val="bg1"/>
                          </a:solidFill>
                        </a:rPr>
                        <a:t>4.1.1.5. PRODUCTION POSSIBILITY DIAGRAMS</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811387">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PRODUCTION POSSIBILITY DIAGRAMS</a:t>
                      </a:r>
                      <a:endParaRPr sz="1000" b="1" dirty="0">
                        <a:solidFill>
                          <a:schemeClr val="bg1"/>
                        </a:solidFill>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dirty="0">
                          <a:solidFill>
                            <a:schemeClr val="dk1"/>
                          </a:solidFill>
                          <a:latin typeface="Calibri"/>
                          <a:ea typeface="Calibri"/>
                          <a:cs typeface="Calibri"/>
                          <a:sym typeface="Calibri"/>
                        </a:rPr>
                        <a:t>Illustrates the possible combinations of two goods that can be produced with existing resources, such that more of one good could be produced only by diverting resources from the other good, resulting in less production of it.</a:t>
                      </a:r>
                      <a:endParaRPr lang="en-GB" sz="1000" b="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2250979331"/>
                  </a:ext>
                </a:extLst>
              </a:tr>
              <a:tr h="28222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Why does it slope downwards?</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Because resources are </a:t>
                      </a:r>
                      <a:r>
                        <a:rPr lang="en-GB" sz="1000" b="1" dirty="0"/>
                        <a:t>LIMITED</a:t>
                      </a:r>
                      <a:r>
                        <a:rPr lang="en-GB" sz="1000" dirty="0"/>
                        <a:t>. </a:t>
                      </a:r>
                      <a:endParaRPr dirty="0"/>
                    </a:p>
                  </a:txBody>
                  <a:tcPr marL="91450" marR="91450" marT="45725" marB="45725">
                    <a:solidFill>
                      <a:srgbClr val="F2F2F2"/>
                    </a:solidFill>
                  </a:tcPr>
                </a:tc>
                <a:extLst>
                  <a:ext uri="{0D108BD9-81ED-4DB2-BD59-A6C34878D82A}">
                    <a16:rowId xmlns:a16="http://schemas.microsoft.com/office/drawing/2014/main" val="10001"/>
                  </a:ext>
                </a:extLst>
              </a:tr>
              <a:tr h="635001">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does it bow outwards?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dirty="0"/>
                        <a:t>This is due to the fact that some resources will be better suited to the production of good X &amp; some good Y. </a:t>
                      </a:r>
                      <a:r>
                        <a:rPr lang="en-GB" sz="1000" b="0" dirty="0" err="1"/>
                        <a:t>eg</a:t>
                      </a:r>
                      <a:r>
                        <a:rPr lang="en-GB" sz="1000" b="0" dirty="0"/>
                        <a:t>. Guns &amp; butter. </a:t>
                      </a:r>
                      <a:r>
                        <a:rPr lang="en-GB" sz="1000" b="1" dirty="0"/>
                        <a:t>DECREASING RETURNS TO SCALE</a:t>
                      </a:r>
                      <a:r>
                        <a:rPr lang="en-GB" sz="1000" b="0" dirty="0"/>
                        <a:t>. </a:t>
                      </a:r>
                      <a:endParaRPr sz="1000" b="0" dirty="0"/>
                    </a:p>
                  </a:txBody>
                  <a:tcPr marL="91450" marR="91450" marT="45725" marB="45725">
                    <a:solidFill>
                      <a:srgbClr val="DDEAF6"/>
                    </a:solidFill>
                  </a:tcPr>
                </a:tc>
                <a:extLst>
                  <a:ext uri="{0D108BD9-81ED-4DB2-BD59-A6C34878D82A}">
                    <a16:rowId xmlns:a16="http://schemas.microsoft.com/office/drawing/2014/main" val="10002"/>
                  </a:ext>
                </a:extLst>
              </a:tr>
              <a:tr h="45861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is it a straight line?</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a:t>Because resources are equally well-suited to the production of both goods X &amp; Y. </a:t>
                      </a:r>
                      <a:r>
                        <a:rPr lang="en-GB" sz="1000" b="1"/>
                        <a:t>CONSTANT RETURNS TO SCALE</a:t>
                      </a:r>
                      <a:endParaRPr sz="1000" b="1"/>
                    </a:p>
                  </a:txBody>
                  <a:tcPr marL="91450" marR="91450" marT="45725" marB="45725">
                    <a:solidFill>
                      <a:srgbClr val="F2F2F2"/>
                    </a:solidFill>
                  </a:tcPr>
                </a:tc>
                <a:extLst>
                  <a:ext uri="{0D108BD9-81ED-4DB2-BD59-A6C34878D82A}">
                    <a16:rowId xmlns:a16="http://schemas.microsoft.com/office/drawing/2014/main" val="10003"/>
                  </a:ext>
                </a:extLst>
              </a:tr>
              <a:tr h="48170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Why does it bow inwards?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Because resources are focused upon SPECIALISATION which generates </a:t>
                      </a:r>
                      <a:r>
                        <a:rPr lang="en-GB" sz="1000" b="1" i="0">
                          <a:solidFill>
                            <a:schemeClr val="dk1"/>
                          </a:solidFill>
                          <a:latin typeface="Calibri"/>
                          <a:ea typeface="Calibri"/>
                          <a:cs typeface="Calibri"/>
                          <a:sym typeface="Calibri"/>
                        </a:rPr>
                        <a:t>ECONOMIES OF SCALE</a:t>
                      </a:r>
                      <a:r>
                        <a:rPr lang="en-GB" sz="1000" b="0" i="0">
                          <a:solidFill>
                            <a:schemeClr val="dk1"/>
                          </a:solidFill>
                          <a:latin typeface="Calibri"/>
                          <a:ea typeface="Calibri"/>
                          <a:cs typeface="Calibri"/>
                          <a:sym typeface="Calibri"/>
                        </a:rPr>
                        <a:t>. Or </a:t>
                      </a:r>
                      <a:r>
                        <a:rPr lang="en-GB" sz="1000" b="1" i="0">
                          <a:solidFill>
                            <a:schemeClr val="dk1"/>
                          </a:solidFill>
                          <a:latin typeface="Calibri"/>
                          <a:ea typeface="Calibri"/>
                          <a:cs typeface="Calibri"/>
                          <a:sym typeface="Calibri"/>
                        </a:rPr>
                        <a:t>INCREASING RETURNS TO SCALE.</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45861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How does it illustrate efficiency?</a:t>
                      </a:r>
                      <a:endParaRPr sz="1000" b="1">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Any point achieved on the PPC is </a:t>
                      </a:r>
                      <a:r>
                        <a:rPr lang="en-GB" sz="1000" b="1" i="0" dirty="0">
                          <a:solidFill>
                            <a:schemeClr val="dk1"/>
                          </a:solidFill>
                          <a:latin typeface="Calibri"/>
                          <a:ea typeface="Calibri"/>
                          <a:cs typeface="Calibri"/>
                          <a:sym typeface="Calibri"/>
                        </a:rPr>
                        <a:t>PRODUCTIVELY EFFICIENT</a:t>
                      </a:r>
                      <a:r>
                        <a:rPr lang="en-GB" sz="1000" b="0" i="0" baseline="0" dirty="0">
                          <a:solidFill>
                            <a:schemeClr val="dk1"/>
                          </a:solidFill>
                          <a:latin typeface="Calibri"/>
                          <a:ea typeface="Calibri"/>
                          <a:cs typeface="Calibri"/>
                          <a:sym typeface="Calibri"/>
                        </a:rPr>
                        <a:t>. Yet not all points are </a:t>
                      </a:r>
                      <a:r>
                        <a:rPr lang="en-GB" sz="1000" b="0" i="0" baseline="0" dirty="0" err="1">
                          <a:solidFill>
                            <a:schemeClr val="dk1"/>
                          </a:solidFill>
                          <a:latin typeface="Calibri"/>
                          <a:ea typeface="Calibri"/>
                          <a:cs typeface="Calibri"/>
                          <a:sym typeface="Calibri"/>
                        </a:rPr>
                        <a:t>allocatively</a:t>
                      </a:r>
                      <a:r>
                        <a:rPr lang="en-GB" sz="1000" b="0" i="0" baseline="0" dirty="0">
                          <a:solidFill>
                            <a:schemeClr val="dk1"/>
                          </a:solidFill>
                          <a:latin typeface="Calibri"/>
                          <a:ea typeface="Calibri"/>
                          <a:cs typeface="Calibri"/>
                          <a:sym typeface="Calibri"/>
                        </a:rPr>
                        <a:t> efficient as this is determined by supply &amp; demand.</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pic>
        <p:nvPicPr>
          <p:cNvPr id="87" name="Shape 87"/>
          <p:cNvPicPr preferRelativeResize="0"/>
          <p:nvPr/>
        </p:nvPicPr>
        <p:blipFill rotWithShape="1">
          <a:blip r:embed="rId3">
            <a:alphaModFix/>
          </a:blip>
          <a:srcRect t="2913"/>
          <a:stretch/>
        </p:blipFill>
        <p:spPr>
          <a:xfrm>
            <a:off x="135358" y="3552824"/>
            <a:ext cx="5969933" cy="1958993"/>
          </a:xfrm>
          <a:prstGeom prst="rect">
            <a:avLst/>
          </a:prstGeom>
          <a:noFill/>
          <a:ln>
            <a:noFill/>
          </a:ln>
        </p:spPr>
      </p:pic>
      <p:graphicFrame>
        <p:nvGraphicFramePr>
          <p:cNvPr id="88" name="Shape 88"/>
          <p:cNvGraphicFramePr/>
          <p:nvPr>
            <p:extLst>
              <p:ext uri="{D42A27DB-BD31-4B8C-83A1-F6EECF244321}">
                <p14:modId xmlns:p14="http://schemas.microsoft.com/office/powerpoint/2010/main" val="1392798327"/>
              </p:ext>
            </p:extLst>
          </p:nvPr>
        </p:nvGraphicFramePr>
        <p:xfrm>
          <a:off x="6158425" y="143043"/>
          <a:ext cx="6033575" cy="1360350"/>
        </p:xfrm>
        <a:graphic>
          <a:graphicData uri="http://schemas.openxmlformats.org/drawingml/2006/table">
            <a:tbl>
              <a:tblPr firstRow="1" bandRow="1">
                <a:noFill/>
              </a:tblPr>
              <a:tblGrid>
                <a:gridCol w="1135250">
                  <a:extLst>
                    <a:ext uri="{9D8B030D-6E8A-4147-A177-3AD203B41FA5}">
                      <a16:colId xmlns:a16="http://schemas.microsoft.com/office/drawing/2014/main" val="20000"/>
                    </a:ext>
                  </a:extLst>
                </a:gridCol>
                <a:gridCol w="4898325">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solidFill>
                            <a:schemeClr val="bg1"/>
                          </a:solidFill>
                        </a:rPr>
                        <a:t>SPECIALISATION &amp; DIVISION OF LABOUR</a:t>
                      </a:r>
                      <a:endParaRPr sz="11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ADVANTAGES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Will lead to an increase in labour productivity and firms will be able to benefit from </a:t>
                      </a:r>
                      <a:r>
                        <a:rPr lang="en-GB" sz="1000" b="1" i="0" dirty="0">
                          <a:solidFill>
                            <a:schemeClr val="dk1"/>
                          </a:solidFill>
                          <a:latin typeface="Calibri"/>
                          <a:ea typeface="Calibri"/>
                          <a:cs typeface="Calibri"/>
                          <a:sym typeface="Calibri"/>
                        </a:rPr>
                        <a:t>ECONOMIES OF SCALE </a:t>
                      </a:r>
                      <a:r>
                        <a:rPr lang="en-GB" sz="1000" b="0" i="0" dirty="0">
                          <a:solidFill>
                            <a:schemeClr val="dk1"/>
                          </a:solidFill>
                          <a:latin typeface="Calibri"/>
                          <a:ea typeface="Calibri"/>
                          <a:cs typeface="Calibri"/>
                          <a:sym typeface="Calibri"/>
                        </a:rPr>
                        <a:t>(lower average costs with increased output) and increased efficiency.</a:t>
                      </a:r>
                      <a:endParaRPr sz="1000" dirty="0"/>
                    </a:p>
                  </a:txBody>
                  <a:tcPr marL="91450" marR="91450" marT="45725" marB="45725">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DISADVANTAGE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However, workers do specific tasks which may become boring and their productivity may fall as a result. High levels of specialisation could lead to possible </a:t>
                      </a:r>
                      <a:r>
                        <a:rPr lang="en-GB" sz="1000" b="1" i="0" dirty="0">
                          <a:solidFill>
                            <a:schemeClr val="dk1"/>
                          </a:solidFill>
                          <a:latin typeface="Calibri"/>
                          <a:ea typeface="Calibri"/>
                          <a:cs typeface="Calibri"/>
                          <a:sym typeface="Calibri"/>
                        </a:rPr>
                        <a:t>DISCECONOMIES</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OF</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SCALE.</a:t>
                      </a:r>
                      <a:endParaRPr sz="1000" b="1"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pic>
        <p:nvPicPr>
          <p:cNvPr id="2" name="Picture 1"/>
          <p:cNvPicPr>
            <a:picLocks noChangeAspect="1"/>
          </p:cNvPicPr>
          <p:nvPr/>
        </p:nvPicPr>
        <p:blipFill>
          <a:blip r:embed="rId4"/>
          <a:stretch>
            <a:fillRect/>
          </a:stretch>
        </p:blipFill>
        <p:spPr>
          <a:xfrm>
            <a:off x="7651212" y="2378093"/>
            <a:ext cx="3048000" cy="2628899"/>
          </a:xfrm>
          <a:prstGeom prst="rect">
            <a:avLst/>
          </a:prstGeom>
        </p:spPr>
      </p:pic>
      <p:sp>
        <p:nvSpPr>
          <p:cNvPr id="6" name="Rectangle 5">
            <a:extLst>
              <a:ext uri="{FF2B5EF4-FFF2-40B4-BE49-F238E27FC236}">
                <a16:creationId xmlns:a16="http://schemas.microsoft.com/office/drawing/2014/main" id="{2281E3A2-3DB3-3FFE-6AB2-B8D5BEC0C7E4}"/>
              </a:ext>
            </a:extLst>
          </p:cNvPr>
          <p:cNvSpPr/>
          <p:nvPr/>
        </p:nvSpPr>
        <p:spPr>
          <a:xfrm>
            <a:off x="6012849" y="5846064"/>
            <a:ext cx="6124287" cy="947459"/>
          </a:xfrm>
          <a:prstGeom prst="rect">
            <a:avLst/>
          </a:prstGeom>
        </p:spPr>
        <p:style>
          <a:lnRef idx="1">
            <a:schemeClr val="accent4"/>
          </a:lnRef>
          <a:fillRef idx="2">
            <a:schemeClr val="accent4"/>
          </a:fillRef>
          <a:effectRef idx="1">
            <a:schemeClr val="accent4"/>
          </a:effectRef>
          <a:fontRef idx="minor">
            <a:schemeClr val="dk1"/>
          </a:fontRef>
        </p:style>
        <p:txBody>
          <a:bodyPr rtlCol="0" anchor="t"/>
          <a:lstStyle/>
          <a:p>
            <a:r>
              <a:rPr lang="en-GB" sz="1000" b="1" dirty="0"/>
              <a:t>Activities</a:t>
            </a:r>
          </a:p>
          <a:p>
            <a:pPr marL="228600" indent="-228600">
              <a:buFont typeface="+mj-lt"/>
              <a:buAutoNum type="arabicPeriod"/>
            </a:pPr>
            <a:r>
              <a:rPr lang="en-GB" sz="1000" dirty="0"/>
              <a:t>Draw a </a:t>
            </a:r>
          </a:p>
          <a:p>
            <a:pPr marL="228600" indent="-228600">
              <a:buFont typeface="+mj-lt"/>
              <a:buAutoNum type="arabicPeriod"/>
            </a:pPr>
            <a:endParaRPr lang="en-GB" sz="1000" b="1" dirty="0"/>
          </a:p>
          <a:p>
            <a:r>
              <a:rPr lang="en-GB" sz="1000" b="1" dirty="0"/>
              <a:t>Ext. </a:t>
            </a:r>
            <a:r>
              <a:rPr lang="en-GB" sz="1000" dirty="0"/>
              <a:t>Do you think markets should be more open or command style? </a:t>
            </a:r>
          </a:p>
        </p:txBody>
      </p:sp>
    </p:spTree>
    <p:extLst>
      <p:ext uri="{BB962C8B-B14F-4D97-AF65-F5344CB8AC3E}">
        <p14:creationId xmlns:p14="http://schemas.microsoft.com/office/powerpoint/2010/main" val="1861243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5" name="Shape 85"/>
          <p:cNvGraphicFramePr/>
          <p:nvPr>
            <p:extLst>
              <p:ext uri="{D42A27DB-BD31-4B8C-83A1-F6EECF244321}">
                <p14:modId xmlns:p14="http://schemas.microsoft.com/office/powerpoint/2010/main" val="1428507828"/>
              </p:ext>
            </p:extLst>
          </p:nvPr>
        </p:nvGraphicFramePr>
        <p:xfrm>
          <a:off x="156517" y="200294"/>
          <a:ext cx="5663990" cy="4927330"/>
        </p:xfrm>
        <a:graphic>
          <a:graphicData uri="http://schemas.openxmlformats.org/drawingml/2006/table">
            <a:tbl>
              <a:tblPr firstRow="1" bandRow="1">
                <a:noFill/>
              </a:tblPr>
              <a:tblGrid>
                <a:gridCol w="1762202">
                  <a:extLst>
                    <a:ext uri="{9D8B030D-6E8A-4147-A177-3AD203B41FA5}">
                      <a16:colId xmlns:a16="http://schemas.microsoft.com/office/drawing/2014/main" val="20000"/>
                    </a:ext>
                  </a:extLst>
                </a:gridCol>
                <a:gridCol w="3901788">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4.1.2. INDIVIDUAL ECONOMIC DECISION MAKING</a:t>
                      </a:r>
                      <a:endParaRPr sz="1100" b="1" dirty="0">
                        <a:solidFill>
                          <a:schemeClr val="bg1"/>
                        </a:solidFill>
                      </a:endParaRPr>
                    </a:p>
                  </a:txBody>
                  <a:tcPr marL="91450" marR="91450" marT="45725" marB="45725">
                    <a:lnB w="12700" cap="flat" cmpd="sng" algn="ctr">
                      <a:solidFill>
                        <a:schemeClr val="tx1"/>
                      </a:solidFill>
                      <a:prstDash val="solid"/>
                      <a:round/>
                      <a:headEnd type="none" w="med" len="med"/>
                      <a:tailEnd type="none" w="med" len="med"/>
                    </a:lnB>
                    <a:solidFill>
                      <a:schemeClr val="dk1"/>
                    </a:solidFill>
                  </a:tcPr>
                </a:tc>
                <a:tc hMerge="1">
                  <a:txBody>
                    <a:bodyPr/>
                    <a:lstStyle/>
                    <a:p>
                      <a:endParaRPr lang="en-GB"/>
                    </a:p>
                  </a:txBody>
                  <a:tcPr/>
                </a:tc>
                <a:extLst>
                  <a:ext uri="{0D108BD9-81ED-4DB2-BD59-A6C34878D82A}">
                    <a16:rowId xmlns:a16="http://schemas.microsoft.com/office/drawing/2014/main" val="3851065547"/>
                  </a:ext>
                </a:extLst>
              </a:tr>
              <a:tr h="139850">
                <a:tc gridSpan="2">
                  <a:txBody>
                    <a:bodyPr/>
                    <a:lstStyle/>
                    <a:p>
                      <a:pPr marL="0" marR="0" lvl="0" indent="0" algn="ctr" rtl="0">
                        <a:spcBef>
                          <a:spcPts val="0"/>
                        </a:spcBef>
                        <a:spcAft>
                          <a:spcPts val="0"/>
                        </a:spcAft>
                        <a:buNone/>
                      </a:pPr>
                      <a:r>
                        <a:rPr lang="en-GB" sz="1100" b="1" dirty="0">
                          <a:solidFill>
                            <a:schemeClr val="bg1"/>
                          </a:solidFill>
                        </a:rPr>
                        <a:t>4.1.2.1 CONSUMER BEHAVIOUR</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RATIONAL ECONOMIC DECISION MAKING</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The cornerstone of </a:t>
                      </a:r>
                      <a:r>
                        <a:rPr lang="en-GB" sz="1000" b="1" i="0" u="none" strike="noStrike" cap="none" dirty="0">
                          <a:solidFill>
                            <a:schemeClr val="dk1"/>
                          </a:solidFill>
                          <a:effectLst/>
                          <a:latin typeface="Calibri"/>
                          <a:ea typeface="Calibri"/>
                          <a:cs typeface="Calibri"/>
                          <a:sym typeface="Arial"/>
                        </a:rPr>
                        <a:t>rational</a:t>
                      </a:r>
                      <a:r>
                        <a:rPr lang="en-GB" sz="1000" b="0" i="0" u="none" strike="noStrike" cap="none" dirty="0">
                          <a:solidFill>
                            <a:schemeClr val="dk1"/>
                          </a:solidFill>
                          <a:effectLst/>
                          <a:latin typeface="Calibri"/>
                          <a:ea typeface="Calibri"/>
                          <a:cs typeface="Calibri"/>
                          <a:sym typeface="Arial"/>
                        </a:rPr>
                        <a:t> choice theory, a theory of </a:t>
                      </a:r>
                      <a:r>
                        <a:rPr lang="en-GB" sz="1000" b="1" i="0" u="none" strike="noStrike" cap="none" dirty="0">
                          <a:solidFill>
                            <a:schemeClr val="dk1"/>
                          </a:solidFill>
                          <a:effectLst/>
                          <a:latin typeface="Calibri"/>
                          <a:ea typeface="Calibri"/>
                          <a:cs typeface="Calibri"/>
                          <a:sym typeface="Arial"/>
                        </a:rPr>
                        <a:t>economics</a:t>
                      </a:r>
                      <a:r>
                        <a:rPr lang="en-GB" sz="1000" b="0" i="0" u="none" strike="noStrike" cap="none" dirty="0">
                          <a:solidFill>
                            <a:schemeClr val="dk1"/>
                          </a:solidFill>
                          <a:effectLst/>
                          <a:latin typeface="Calibri"/>
                          <a:ea typeface="Calibri"/>
                          <a:cs typeface="Calibri"/>
                          <a:sym typeface="Arial"/>
                        </a:rPr>
                        <a:t> that assumes that individuals always make </a:t>
                      </a:r>
                      <a:r>
                        <a:rPr lang="en-GB" sz="1000" b="1" i="0" u="none" strike="noStrike" cap="none" dirty="0">
                          <a:solidFill>
                            <a:schemeClr val="dk1"/>
                          </a:solidFill>
                          <a:effectLst/>
                          <a:latin typeface="Calibri"/>
                          <a:ea typeface="Calibri"/>
                          <a:cs typeface="Calibri"/>
                          <a:sym typeface="Arial"/>
                        </a:rPr>
                        <a:t>decisions</a:t>
                      </a:r>
                      <a:r>
                        <a:rPr lang="en-GB" sz="1000" b="0" i="0" u="none" strike="noStrike" cap="none" dirty="0">
                          <a:solidFill>
                            <a:schemeClr val="dk1"/>
                          </a:solidFill>
                          <a:effectLst/>
                          <a:latin typeface="Calibri"/>
                          <a:ea typeface="Calibri"/>
                          <a:cs typeface="Calibri"/>
                          <a:sym typeface="Arial"/>
                        </a:rPr>
                        <a:t> that provide them with the highest amount of personal utility. These </a:t>
                      </a:r>
                      <a:r>
                        <a:rPr lang="en-GB" sz="1000" b="1" i="0" u="none" strike="noStrike" cap="none" dirty="0">
                          <a:solidFill>
                            <a:schemeClr val="dk1"/>
                          </a:solidFill>
                          <a:effectLst/>
                          <a:latin typeface="Calibri"/>
                          <a:ea typeface="Calibri"/>
                          <a:cs typeface="Calibri"/>
                          <a:sym typeface="Arial"/>
                        </a:rPr>
                        <a:t>decisions</a:t>
                      </a:r>
                      <a:r>
                        <a:rPr lang="en-GB" sz="1000" b="0" i="0" u="none" strike="noStrike" cap="none" dirty="0">
                          <a:solidFill>
                            <a:schemeClr val="dk1"/>
                          </a:solidFill>
                          <a:effectLst/>
                          <a:latin typeface="Calibri"/>
                          <a:ea typeface="Calibri"/>
                          <a:cs typeface="Calibri"/>
                          <a:sym typeface="Arial"/>
                        </a:rPr>
                        <a:t> provide people with the greatest benefit or satisfaction given the choices available.</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ECONOMIC INCENTIVES</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For competitive markets to work efficiently economic agents (i.e. consumers and producers) must respond to price signals in the market. What is an incentive? It is something that motivates or encourages someone to do something, engage in a particular course of action.</a:t>
                      </a:r>
                      <a:endParaRPr sz="1000" b="0" dirty="0"/>
                    </a:p>
                  </a:txBody>
                  <a:tcPr marL="91450" marR="91450" marT="45725" marB="45725">
                    <a:lnR w="12700" cap="flat" cmpd="sng" algn="ctr">
                      <a:solidFill>
                        <a:schemeClr val="tx1"/>
                      </a:solidFill>
                      <a:prstDash val="solid"/>
                      <a:round/>
                      <a:headEnd type="none" w="med" len="med"/>
                      <a:tailEnd type="none" w="med" len="med"/>
                    </a:lnR>
                    <a:solidFill>
                      <a:srgbClr val="DDEAF6"/>
                    </a:solidFill>
                  </a:tcPr>
                </a:tc>
                <a:extLst>
                  <a:ext uri="{0D108BD9-81ED-4DB2-BD59-A6C34878D82A}">
                    <a16:rowId xmlns:a16="http://schemas.microsoft.com/office/drawing/2014/main" val="10002"/>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UTILITY</a:t>
                      </a:r>
                      <a:r>
                        <a:rPr lang="en-GB" sz="1000" b="1" baseline="0" dirty="0">
                          <a:solidFill>
                            <a:schemeClr val="bg1"/>
                          </a:solidFill>
                        </a:rPr>
                        <a:t> THEORY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Explain behaviour of individuals based on the premise people can consistently rank order their choices depending upon their preferences.</a:t>
                      </a:r>
                      <a:endParaRPr sz="1000" b="1"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TOTAL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aggregate amount of satisfaction or fulfilment that a consumer receives through the consumption of a specific good or service.</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6301301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MARGINAL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added satisfaction a consumer gets from having one more unit of a good or service. The concept of </a:t>
                      </a:r>
                      <a:r>
                        <a:rPr lang="en-GB" sz="1000" b="1" i="0" u="none" strike="noStrike" cap="none" dirty="0">
                          <a:solidFill>
                            <a:schemeClr val="dk1"/>
                          </a:solidFill>
                          <a:effectLst/>
                          <a:latin typeface="Calibri"/>
                          <a:ea typeface="Calibri"/>
                          <a:cs typeface="Calibri"/>
                          <a:sym typeface="Arial"/>
                        </a:rPr>
                        <a:t>marginal utility</a:t>
                      </a:r>
                      <a:r>
                        <a:rPr lang="en-GB" sz="1000" b="0" i="0" u="none" strike="noStrike" cap="none" dirty="0">
                          <a:solidFill>
                            <a:schemeClr val="dk1"/>
                          </a:solidFill>
                          <a:effectLst/>
                          <a:latin typeface="Calibri"/>
                          <a:ea typeface="Calibri"/>
                          <a:cs typeface="Calibri"/>
                          <a:sym typeface="Arial"/>
                        </a:rPr>
                        <a:t> is used by economists to determine how much of an item consumers are willing to purchase.</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335858066"/>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a:t>
                      </a:r>
                      <a:r>
                        <a:rPr lang="en-GB" sz="1000" b="1" baseline="0" dirty="0">
                          <a:solidFill>
                            <a:schemeClr val="lt1"/>
                          </a:solidFill>
                          <a:latin typeface="Calibri"/>
                          <a:ea typeface="Calibri"/>
                          <a:cs typeface="Calibri"/>
                          <a:sym typeface="Calibri"/>
                        </a:rPr>
                        <a:t> LAW OF </a:t>
                      </a:r>
                      <a:r>
                        <a:rPr lang="en-GB" sz="1000" b="1" dirty="0">
                          <a:solidFill>
                            <a:schemeClr val="lt1"/>
                          </a:solidFill>
                          <a:latin typeface="Calibri"/>
                          <a:ea typeface="Calibri"/>
                          <a:cs typeface="Calibri"/>
                          <a:sym typeface="Calibri"/>
                        </a:rPr>
                        <a:t>DIMINISHING</a:t>
                      </a:r>
                      <a:r>
                        <a:rPr lang="en-GB" sz="1000" b="1" baseline="0" dirty="0">
                          <a:solidFill>
                            <a:schemeClr val="lt1"/>
                          </a:solidFill>
                          <a:latin typeface="Calibri"/>
                          <a:ea typeface="Calibri"/>
                          <a:cs typeface="Calibri"/>
                          <a:sym typeface="Calibri"/>
                        </a:rPr>
                        <a:t> MARGINAL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Law Of Diminishing Marginal Utility states that all else equal as consumption increases the marginal utility derived from each additional unit declines.</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UTILITY MAXIMISATION</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Utility maximisation refers to the concept that individuals and firms seek to get the highest satisfaction from their economic decisions.</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14056023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IMPORTANCE</a:t>
                      </a:r>
                      <a:r>
                        <a:rPr lang="en-GB" sz="1000" b="1" baseline="0" dirty="0">
                          <a:solidFill>
                            <a:schemeClr val="lt1"/>
                          </a:solidFill>
                          <a:latin typeface="Calibri"/>
                          <a:ea typeface="Calibri"/>
                          <a:cs typeface="Calibri"/>
                          <a:sym typeface="Calibri"/>
                        </a:rPr>
                        <a:t> OF THE MARGIN WHEN MAKING CHOICES</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r>
                        <a:rPr lang="en-GB" sz="1000" b="0" i="0" u="none" strike="noStrike" cap="none" dirty="0">
                          <a:solidFill>
                            <a:schemeClr val="dk1"/>
                          </a:solidFill>
                          <a:effectLst/>
                          <a:latin typeface="Calibri"/>
                          <a:ea typeface="Calibri"/>
                          <a:cs typeface="Calibri"/>
                          <a:sym typeface="Arial"/>
                        </a:rPr>
                        <a:t>It refers to the effects of consuming and/or producing one extra unit of a good or service. Marginal benefit – is the change in total private benefit from one extra unit. Marginal cost – is the change in total private cost from one extra unit</a:t>
                      </a: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980190534"/>
                  </a:ext>
                </a:extLst>
              </a:tr>
            </a:tbl>
          </a:graphicData>
        </a:graphic>
      </p:graphicFrame>
      <p:graphicFrame>
        <p:nvGraphicFramePr>
          <p:cNvPr id="6" name="Shape 85"/>
          <p:cNvGraphicFramePr/>
          <p:nvPr/>
        </p:nvGraphicFramePr>
        <p:xfrm>
          <a:off x="156517" y="5206755"/>
          <a:ext cx="5663990" cy="1356390"/>
        </p:xfrm>
        <a:graphic>
          <a:graphicData uri="http://schemas.openxmlformats.org/drawingml/2006/table">
            <a:tbl>
              <a:tblPr firstRow="1" bandRow="1">
                <a:noFill/>
              </a:tblPr>
              <a:tblGrid>
                <a:gridCol w="1762202">
                  <a:extLst>
                    <a:ext uri="{9D8B030D-6E8A-4147-A177-3AD203B41FA5}">
                      <a16:colId xmlns:a16="http://schemas.microsoft.com/office/drawing/2014/main" val="20000"/>
                    </a:ext>
                  </a:extLst>
                </a:gridCol>
                <a:gridCol w="3901788">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4.1.1.2. IMPERFECT INFORMATION</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IMPORTANCE OF INFORMATION FOR DECISION MAKING</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With perfect information in a market, all consumers and producers have perfect and instantaneous knowledge of all market prices, their own utility, and own cost functions.</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ASSYMMETRIC</a:t>
                      </a:r>
                      <a:r>
                        <a:rPr lang="en-GB" sz="1000" b="1" baseline="0" dirty="0">
                          <a:solidFill>
                            <a:schemeClr val="lt1"/>
                          </a:solidFill>
                          <a:latin typeface="Calibri"/>
                          <a:cs typeface="Calibri"/>
                          <a:sym typeface="Calibri"/>
                        </a:rPr>
                        <a:t> INFORMATION</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dirty="0">
                          <a:solidFill>
                            <a:schemeClr val="dk1"/>
                          </a:solidFill>
                          <a:latin typeface="Calibri"/>
                          <a:ea typeface="Calibri"/>
                          <a:cs typeface="Calibri"/>
                          <a:sym typeface="Calibri"/>
                        </a:rPr>
                        <a:t>Occurs when somebody knows more than somebody else in the market. This may lead</a:t>
                      </a:r>
                      <a:r>
                        <a:rPr lang="en-GB" sz="1000" b="0" i="0" baseline="0" dirty="0">
                          <a:solidFill>
                            <a:schemeClr val="dk1"/>
                          </a:solidFill>
                          <a:latin typeface="Calibri"/>
                          <a:ea typeface="Calibri"/>
                          <a:cs typeface="Calibri"/>
                          <a:sym typeface="Calibri"/>
                        </a:rPr>
                        <a:t> to under-provision or under consumption of merit goods and over-provision of </a:t>
                      </a:r>
                      <a:endParaRPr lang="en-GB"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2"/>
                  </a:ext>
                </a:extLst>
              </a:tr>
            </a:tbl>
          </a:graphicData>
        </a:graphic>
      </p:graphicFrame>
      <p:graphicFrame>
        <p:nvGraphicFramePr>
          <p:cNvPr id="7" name="Shape 85"/>
          <p:cNvGraphicFramePr/>
          <p:nvPr/>
        </p:nvGraphicFramePr>
        <p:xfrm>
          <a:off x="5941401" y="2663959"/>
          <a:ext cx="6024929" cy="3672890"/>
        </p:xfrm>
        <a:graphic>
          <a:graphicData uri="http://schemas.openxmlformats.org/drawingml/2006/table">
            <a:tbl>
              <a:tblPr firstRow="1" bandRow="1">
                <a:noFill/>
              </a:tblPr>
              <a:tblGrid>
                <a:gridCol w="1874498">
                  <a:extLst>
                    <a:ext uri="{9D8B030D-6E8A-4147-A177-3AD203B41FA5}">
                      <a16:colId xmlns:a16="http://schemas.microsoft.com/office/drawing/2014/main" val="20000"/>
                    </a:ext>
                  </a:extLst>
                </a:gridCol>
                <a:gridCol w="4150431">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4.1.2.3.</a:t>
                      </a:r>
                      <a:r>
                        <a:rPr lang="en-GB" sz="1100" b="1" baseline="0" dirty="0">
                          <a:solidFill>
                            <a:schemeClr val="bg1"/>
                          </a:solidFill>
                        </a:rPr>
                        <a:t> ASPECTS OF BEHAVIOURAL ECONOMIC THEORY</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BOUNDED RATIONALITY</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 human decision-making process in which we attempt to satisfice, rather than optimize. In other words, we seek a decision that will be good enough, rather than the best possible decision.</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BOUNDED</a:t>
                      </a:r>
                      <a:r>
                        <a:rPr lang="en-GB" sz="1000" b="1" baseline="0" dirty="0">
                          <a:solidFill>
                            <a:schemeClr val="bg1"/>
                          </a:solidFill>
                        </a:rPr>
                        <a:t> SELF CONTROL</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Consumers know when the price of a good/service exceeds the marginal utility they gain from consuming that good/service – in this rational world of homo </a:t>
                      </a:r>
                      <a:r>
                        <a:rPr lang="en-GB" sz="1000" b="0" i="0" u="none" strike="noStrike" cap="none" dirty="0" err="1">
                          <a:solidFill>
                            <a:schemeClr val="dk1"/>
                          </a:solidFill>
                          <a:effectLst/>
                          <a:latin typeface="Calibri"/>
                          <a:ea typeface="Calibri"/>
                          <a:cs typeface="Calibri"/>
                          <a:sym typeface="Arial"/>
                        </a:rPr>
                        <a:t>economicus</a:t>
                      </a:r>
                      <a:r>
                        <a:rPr lang="en-GB" sz="1000" b="0" i="0" u="none" strike="noStrike" cap="none" dirty="0">
                          <a:solidFill>
                            <a:schemeClr val="dk1"/>
                          </a:solidFill>
                          <a:effectLst/>
                          <a:latin typeface="Calibri"/>
                          <a:ea typeface="Calibri"/>
                          <a:cs typeface="Calibri"/>
                          <a:sym typeface="Arial"/>
                        </a:rPr>
                        <a:t>, consumers stop consuming.</a:t>
                      </a:r>
                      <a:endParaRPr sz="1000" b="0" dirty="0"/>
                    </a:p>
                  </a:txBody>
                  <a:tcPr marL="91450" marR="91450" marT="45725" marB="45725">
                    <a:lnR w="12700" cap="flat" cmpd="sng" algn="ctr">
                      <a:solidFill>
                        <a:schemeClr val="tx1"/>
                      </a:solidFill>
                      <a:prstDash val="solid"/>
                      <a:round/>
                      <a:headEnd type="none" w="med" len="med"/>
                      <a:tailEnd type="none" w="med" len="med"/>
                    </a:lnR>
                    <a:solidFill>
                      <a:srgbClr val="DDEAF6"/>
                    </a:solidFill>
                  </a:tcPr>
                </a:tc>
                <a:extLst>
                  <a:ext uri="{0D108BD9-81ED-4DB2-BD59-A6C34878D82A}">
                    <a16:rowId xmlns:a16="http://schemas.microsoft.com/office/drawing/2014/main" val="1000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BIASES: RULES OF THUMB, ANCHORING, AVAILABILITY</a:t>
                      </a:r>
                      <a:r>
                        <a:rPr lang="en-GB" sz="1000" b="1" baseline="0" dirty="0">
                          <a:solidFill>
                            <a:schemeClr val="lt1"/>
                          </a:solidFill>
                          <a:latin typeface="Calibri"/>
                          <a:cs typeface="Calibri"/>
                          <a:sym typeface="Calibri"/>
                        </a:rPr>
                        <a:t> &amp; SOCIAL NORMS</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Rules</a:t>
                      </a:r>
                      <a:r>
                        <a:rPr lang="en-GB" sz="1000" b="1" i="0" u="none" strike="noStrike" cap="none" baseline="0" dirty="0">
                          <a:solidFill>
                            <a:schemeClr val="dk1"/>
                          </a:solidFill>
                          <a:effectLst/>
                          <a:latin typeface="Calibri"/>
                          <a:ea typeface="Calibri"/>
                          <a:cs typeface="Calibri"/>
                          <a:sym typeface="Arial"/>
                        </a:rPr>
                        <a:t> of Thumb</a:t>
                      </a:r>
                      <a:r>
                        <a:rPr lang="en-GB" sz="1000" b="0" i="0" u="none" strike="noStrike" cap="none" baseline="0" dirty="0">
                          <a:solidFill>
                            <a:schemeClr val="dk1"/>
                          </a:solidFill>
                          <a:effectLst/>
                          <a:latin typeface="Calibri"/>
                          <a:ea typeface="Calibri"/>
                          <a:cs typeface="Calibri"/>
                          <a:sym typeface="Arial"/>
                        </a:rPr>
                        <a:t>: </a:t>
                      </a:r>
                      <a:r>
                        <a:rPr lang="en-GB" sz="1000" b="0" i="0" u="none" strike="noStrike" cap="none" dirty="0">
                          <a:solidFill>
                            <a:schemeClr val="dk1"/>
                          </a:solidFill>
                          <a:effectLst/>
                          <a:latin typeface="Calibri"/>
                          <a:ea typeface="Calibri"/>
                          <a:cs typeface="Calibri"/>
                          <a:sym typeface="Arial"/>
                        </a:rPr>
                        <a:t>an approximate method for doing something, based on practical experience rather than theory.</a:t>
                      </a:r>
                    </a:p>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Anchoring</a:t>
                      </a:r>
                      <a:r>
                        <a:rPr lang="en-GB" sz="1000" b="0" i="0" u="none" strike="noStrike" cap="none" dirty="0">
                          <a:solidFill>
                            <a:schemeClr val="dk1"/>
                          </a:solidFill>
                          <a:effectLst/>
                          <a:latin typeface="Calibri"/>
                          <a:ea typeface="Calibri"/>
                          <a:cs typeface="Calibri"/>
                          <a:sym typeface="Arial"/>
                        </a:rPr>
                        <a:t>:</a:t>
                      </a:r>
                      <a:r>
                        <a:rPr lang="en-GB" sz="1000" b="0" i="0" u="none" strike="noStrike" cap="none" baseline="0" dirty="0">
                          <a:solidFill>
                            <a:schemeClr val="dk1"/>
                          </a:solidFill>
                          <a:effectLst/>
                          <a:latin typeface="Calibri"/>
                          <a:ea typeface="Calibri"/>
                          <a:cs typeface="Calibri"/>
                          <a:sym typeface="Arial"/>
                        </a:rPr>
                        <a:t> </a:t>
                      </a:r>
                      <a:r>
                        <a:rPr lang="en-GB" sz="1000" b="0" i="0" u="none" strike="noStrike" cap="none" dirty="0">
                          <a:solidFill>
                            <a:schemeClr val="dk1"/>
                          </a:solidFill>
                          <a:effectLst/>
                          <a:latin typeface="Calibri"/>
                          <a:ea typeface="Calibri"/>
                          <a:cs typeface="Calibri"/>
                          <a:sym typeface="Arial"/>
                        </a:rPr>
                        <a:t>describes the subconscious use of irrelevant information, such as the purchase price of a security, as a fixed reference point (or anchor) for making subsequent decisions about that security.</a:t>
                      </a:r>
                    </a:p>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cs typeface="Calibri"/>
                          <a:sym typeface="Arial"/>
                        </a:rPr>
                        <a:t>Availability</a:t>
                      </a:r>
                      <a:r>
                        <a:rPr lang="en-GB" sz="1000" b="0" i="0" u="none" strike="noStrike" cap="none" dirty="0">
                          <a:solidFill>
                            <a:schemeClr val="dk1"/>
                          </a:solidFill>
                          <a:effectLst/>
                          <a:latin typeface="Calibri"/>
                          <a:cs typeface="Calibri"/>
                          <a:sym typeface="Arial"/>
                        </a:rPr>
                        <a:t>:</a:t>
                      </a:r>
                      <a:r>
                        <a:rPr lang="en-GB" sz="1000" b="0" i="0" u="none" strike="noStrike" cap="none" baseline="0" dirty="0">
                          <a:solidFill>
                            <a:schemeClr val="dk1"/>
                          </a:solidFill>
                          <a:effectLst/>
                          <a:latin typeface="Calibri"/>
                          <a:cs typeface="Calibri"/>
                          <a:sym typeface="Arial"/>
                        </a:rPr>
                        <a:t> </a:t>
                      </a:r>
                      <a:r>
                        <a:rPr lang="en-GB" sz="1000" b="0" i="0" u="none" strike="noStrike" cap="none" dirty="0">
                          <a:solidFill>
                            <a:schemeClr val="dk1"/>
                          </a:solidFill>
                          <a:effectLst/>
                          <a:latin typeface="Calibri"/>
                          <a:ea typeface="Calibri"/>
                          <a:cs typeface="Calibri"/>
                          <a:sym typeface="Arial"/>
                        </a:rPr>
                        <a:t>is a mental shortcut that relies on immediate examples that come to a given person's mind when evaluating a specific topic, concept, method or decision.</a:t>
                      </a:r>
                    </a:p>
                    <a:p>
                      <a:pPr marL="0" marR="0" lvl="0" indent="0" algn="l" rtl="0">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Social norms: </a:t>
                      </a:r>
                      <a:r>
                        <a:rPr lang="en-GB" sz="1000" b="0" i="0" u="none" strike="noStrike" cap="none" dirty="0">
                          <a:solidFill>
                            <a:schemeClr val="dk1"/>
                          </a:solidFill>
                          <a:effectLst/>
                          <a:latin typeface="Calibri"/>
                          <a:ea typeface="Calibri"/>
                          <a:cs typeface="Calibri"/>
                          <a:sym typeface="Arial"/>
                        </a:rPr>
                        <a:t>signal appropriate behaviour and are classed as </a:t>
                      </a:r>
                      <a:r>
                        <a:rPr lang="en-GB" sz="1000" b="0" i="0" u="none" strike="noStrike" cap="none" dirty="0" err="1">
                          <a:solidFill>
                            <a:schemeClr val="dk1"/>
                          </a:solidFill>
                          <a:effectLst/>
                          <a:latin typeface="Calibri"/>
                          <a:ea typeface="Calibri"/>
                          <a:cs typeface="Calibri"/>
                          <a:sym typeface="Arial"/>
                        </a:rPr>
                        <a:t>behavioral</a:t>
                      </a:r>
                      <a:r>
                        <a:rPr lang="en-GB" sz="1000" b="0" i="0" u="none" strike="noStrike" cap="none" dirty="0">
                          <a:solidFill>
                            <a:schemeClr val="dk1"/>
                          </a:solidFill>
                          <a:effectLst/>
                          <a:latin typeface="Calibri"/>
                          <a:ea typeface="Calibri"/>
                          <a:cs typeface="Calibri"/>
                          <a:sym typeface="Arial"/>
                        </a:rPr>
                        <a:t> expectations or rules within a group of people</a:t>
                      </a:r>
                      <a:endParaRPr sz="1000" b="1"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3"/>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IMPORTANCE</a:t>
                      </a:r>
                      <a:r>
                        <a:rPr lang="en-GB" sz="1000" b="1" baseline="0" dirty="0">
                          <a:solidFill>
                            <a:schemeClr val="lt1"/>
                          </a:solidFill>
                          <a:latin typeface="Calibri"/>
                          <a:ea typeface="Calibri"/>
                          <a:cs typeface="Calibri"/>
                          <a:sym typeface="Calibri"/>
                        </a:rPr>
                        <a:t> OF ALTRUISM &amp; PERCEPTIONS OF FAIRNESS</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Behaviour is normally described as </a:t>
                      </a:r>
                      <a:r>
                        <a:rPr lang="en-GB" sz="1000" b="1" i="0" u="none" strike="noStrike" cap="none" dirty="0">
                          <a:solidFill>
                            <a:schemeClr val="dk1"/>
                          </a:solidFill>
                          <a:effectLst/>
                          <a:latin typeface="Calibri"/>
                          <a:ea typeface="Calibri"/>
                          <a:cs typeface="Calibri"/>
                          <a:sym typeface="Arial"/>
                        </a:rPr>
                        <a:t>altruistic</a:t>
                      </a:r>
                      <a:r>
                        <a:rPr lang="en-GB" sz="1000" b="0" i="0" u="none" strike="noStrike" cap="none" dirty="0">
                          <a:solidFill>
                            <a:schemeClr val="dk1"/>
                          </a:solidFill>
                          <a:effectLst/>
                          <a:latin typeface="Calibri"/>
                          <a:ea typeface="Calibri"/>
                          <a:cs typeface="Calibri"/>
                          <a:sym typeface="Arial"/>
                        </a:rPr>
                        <a:t> when it is motivated by a desire to benefit someone other than oneself for that person's sake.</a:t>
                      </a:r>
                    </a:p>
                    <a:p>
                      <a:pPr marL="0" marR="0" lvl="0" indent="0" algn="l" rtl="0">
                        <a:spcBef>
                          <a:spcPts val="0"/>
                        </a:spcBef>
                        <a:spcAft>
                          <a:spcPts val="0"/>
                        </a:spcAft>
                        <a:buClr>
                          <a:schemeClr val="dk1"/>
                        </a:buClr>
                        <a:buSzPts val="1000"/>
                        <a:buFont typeface="Arial"/>
                        <a:buNone/>
                      </a:pPr>
                      <a:r>
                        <a:rPr lang="en-GB" sz="1000" b="1" i="0" u="none" strike="noStrike" cap="none" dirty="0">
                          <a:solidFill>
                            <a:schemeClr val="dk1"/>
                          </a:solidFill>
                          <a:effectLst/>
                          <a:latin typeface="Calibri"/>
                          <a:ea typeface="Calibri"/>
                          <a:cs typeface="Calibri"/>
                          <a:sym typeface="Arial"/>
                        </a:rPr>
                        <a:t>Perceptions of fairness </a:t>
                      </a:r>
                      <a:r>
                        <a:rPr lang="en-GB" sz="1000" b="0" i="0" u="none" strike="noStrike" cap="none" dirty="0">
                          <a:solidFill>
                            <a:schemeClr val="dk1"/>
                          </a:solidFill>
                          <a:effectLst/>
                          <a:latin typeface="Calibri"/>
                          <a:ea typeface="Calibri"/>
                          <a:cs typeface="Calibri"/>
                          <a:sym typeface="Arial"/>
                        </a:rPr>
                        <a:t>refer to any element of the environment perceived by individuals or collectives as fair according to previous norms or standards.</a:t>
                      </a:r>
                      <a:endParaRPr sz="1000" b="1"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4"/>
                  </a:ext>
                </a:extLst>
              </a:tr>
            </a:tbl>
          </a:graphicData>
        </a:graphic>
      </p:graphicFrame>
      <p:pic>
        <p:nvPicPr>
          <p:cNvPr id="1026" name="Picture 2" descr="Law of Diminishing Marginal Utility Explained | Marketing9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1402" y="282925"/>
            <a:ext cx="2956413" cy="22594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rginal utility theory - Economics Hel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8710" y="282925"/>
            <a:ext cx="2947620" cy="2259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003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5" name="Shape 85"/>
          <p:cNvGraphicFramePr/>
          <p:nvPr/>
        </p:nvGraphicFramePr>
        <p:xfrm>
          <a:off x="156517" y="282925"/>
          <a:ext cx="5995900" cy="4160590"/>
        </p:xfrm>
        <a:graphic>
          <a:graphicData uri="http://schemas.openxmlformats.org/drawingml/2006/table">
            <a:tbl>
              <a:tblPr firstRow="1" bandRow="1">
                <a:noFill/>
              </a:tblPr>
              <a:tblGrid>
                <a:gridCol w="1865467">
                  <a:extLst>
                    <a:ext uri="{9D8B030D-6E8A-4147-A177-3AD203B41FA5}">
                      <a16:colId xmlns:a16="http://schemas.microsoft.com/office/drawing/2014/main" val="20000"/>
                    </a:ext>
                  </a:extLst>
                </a:gridCol>
                <a:gridCol w="4130433">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4.1.2.4 BEHAVIOURAL</a:t>
                      </a:r>
                      <a:r>
                        <a:rPr lang="en-GB" sz="1100" b="1" baseline="0" dirty="0">
                          <a:solidFill>
                            <a:schemeClr val="bg1"/>
                          </a:solidFill>
                        </a:rPr>
                        <a:t> ECONOMICS &amp; ECONOMIC POLICY</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CHOICE</a:t>
                      </a:r>
                      <a:r>
                        <a:rPr lang="en-GB" sz="1000" b="1" baseline="0" dirty="0">
                          <a:solidFill>
                            <a:schemeClr val="bg1"/>
                          </a:solidFill>
                        </a:rPr>
                        <a:t> ARCHITECTURE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 method to retain consumer sovereignty (the right to choose) but nudging consumers to make certain </a:t>
                      </a:r>
                      <a:r>
                        <a:rPr lang="en-GB" sz="1000" b="1" i="0" u="none" strike="noStrike" cap="none" dirty="0">
                          <a:solidFill>
                            <a:schemeClr val="dk1"/>
                          </a:solidFill>
                          <a:effectLst/>
                          <a:latin typeface="Calibri"/>
                          <a:ea typeface="Calibri"/>
                          <a:cs typeface="Calibri"/>
                          <a:sym typeface="Arial"/>
                        </a:rPr>
                        <a:t>choices</a:t>
                      </a:r>
                      <a:r>
                        <a:rPr lang="en-GB" sz="1000" b="0" i="0" u="none" strike="noStrike" cap="none" dirty="0">
                          <a:solidFill>
                            <a:schemeClr val="dk1"/>
                          </a:solidFill>
                          <a:effectLst/>
                          <a:latin typeface="Calibri"/>
                          <a:ea typeface="Calibri"/>
                          <a:cs typeface="Calibri"/>
                          <a:sym typeface="Arial"/>
                        </a:rPr>
                        <a:t>. </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FRAMING</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 cognitive bias where people decide on options based on whether the options are presented with positive or negative connotations; e.g. as a loss or as a gain. People tend to avoid risk when a positive frame is presented but seek risks when a negative frame is presented.</a:t>
                      </a:r>
                      <a:endParaRPr sz="1000" b="0" dirty="0"/>
                    </a:p>
                  </a:txBody>
                  <a:tcPr marL="91450" marR="91450" marT="45725" marB="45725">
                    <a:lnR w="12700" cap="flat" cmpd="sng" algn="ctr">
                      <a:solidFill>
                        <a:schemeClr val="tx1"/>
                      </a:solidFill>
                      <a:prstDash val="solid"/>
                      <a:round/>
                      <a:headEnd type="none" w="med" len="med"/>
                      <a:tailEnd type="none" w="med" len="med"/>
                    </a:lnR>
                    <a:solidFill>
                      <a:srgbClr val="DDEAF6"/>
                    </a:solidFill>
                  </a:tcPr>
                </a:tc>
                <a:extLst>
                  <a:ext uri="{0D108BD9-81ED-4DB2-BD59-A6C34878D82A}">
                    <a16:rowId xmlns:a16="http://schemas.microsoft.com/office/drawing/2014/main" val="10002"/>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NUDGE</a:t>
                      </a:r>
                      <a:r>
                        <a:rPr lang="en-GB" sz="1000" b="1" baseline="0" dirty="0">
                          <a:solidFill>
                            <a:schemeClr val="bg1"/>
                          </a:solidFill>
                        </a:rPr>
                        <a:t> THEORY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A concept in behavioural economics, political theory, and behavioural sciences that proposes positive reinforcement and indirect suggestions as ways to influence the behaviour and decision-making of groups or individuals.</a:t>
                      </a:r>
                      <a:endParaRPr sz="1000" b="1"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DEFAULT</a:t>
                      </a:r>
                      <a:r>
                        <a:rPr lang="en-GB" sz="1000" b="1" baseline="0" dirty="0">
                          <a:solidFill>
                            <a:schemeClr val="lt1"/>
                          </a:solidFill>
                          <a:latin typeface="Calibri"/>
                          <a:ea typeface="Calibri"/>
                          <a:cs typeface="Calibri"/>
                          <a:sym typeface="Calibri"/>
                        </a:rPr>
                        <a:t> CHOICE</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r>
                        <a:rPr lang="en-GB" sz="1000" b="0" i="0" u="none" strike="noStrike" cap="none" dirty="0">
                          <a:solidFill>
                            <a:schemeClr val="dk1"/>
                          </a:solidFill>
                          <a:effectLst/>
                          <a:latin typeface="Calibri"/>
                          <a:ea typeface="Calibri"/>
                          <a:cs typeface="Calibri"/>
                          <a:sym typeface="Arial"/>
                        </a:rPr>
                        <a:t>The default choice or default option is the option that a consumer “selects” if he or she does nothing. Studies have shown that consumers rarely change the default settings.</a:t>
                      </a:r>
                    </a:p>
                    <a:p>
                      <a:r>
                        <a:rPr lang="en-GB" sz="1000" b="0" i="0" u="none" strike="noStrike" cap="none" dirty="0">
                          <a:solidFill>
                            <a:schemeClr val="dk1"/>
                          </a:solidFill>
                          <a:effectLst/>
                          <a:latin typeface="Calibri"/>
                          <a:ea typeface="Calibri"/>
                          <a:cs typeface="Calibri"/>
                          <a:sym typeface="Arial"/>
                        </a:rPr>
                        <a:t>Strong default choices can make demand price inelastic (PED&lt;1)</a:t>
                      </a: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6301301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RESTRICTED</a:t>
                      </a:r>
                      <a:r>
                        <a:rPr lang="en-GB" sz="1000" b="1" baseline="0" dirty="0">
                          <a:solidFill>
                            <a:schemeClr val="bg1"/>
                          </a:solidFill>
                          <a:latin typeface="Calibri"/>
                          <a:ea typeface="Calibri"/>
                          <a:cs typeface="Calibri"/>
                          <a:sym typeface="Calibri"/>
                        </a:rPr>
                        <a:t> CHOICE</a:t>
                      </a:r>
                      <a:endParaRPr sz="1000" b="1" dirty="0">
                        <a:solidFill>
                          <a:schemeClr val="bg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existence of bounded rationality, consumers can find it really difficult to make effective decisions when the number of choices or options is large; this may result in them failing to make any decision. Therefore, restricting the number of available choices may be more likely to cause consumers to act and actually make a decision, resulting in a more efficient outcome.</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335858066"/>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MANDATED CHOICE</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r>
                        <a:rPr lang="en-GB" sz="1000" b="0" i="0" u="none" strike="noStrike" cap="none" dirty="0">
                          <a:solidFill>
                            <a:schemeClr val="dk1"/>
                          </a:solidFill>
                          <a:effectLst/>
                          <a:latin typeface="Calibri"/>
                          <a:ea typeface="Calibri"/>
                          <a:cs typeface="Calibri"/>
                          <a:sym typeface="Arial"/>
                        </a:rPr>
                        <a:t>A situation or scenario in which people </a:t>
                      </a:r>
                      <a:r>
                        <a:rPr lang="en-GB" sz="1000" b="1" i="0" u="none" strike="noStrike" cap="none" dirty="0">
                          <a:solidFill>
                            <a:schemeClr val="dk1"/>
                          </a:solidFill>
                          <a:effectLst/>
                          <a:latin typeface="Calibri"/>
                          <a:ea typeface="Calibri"/>
                          <a:cs typeface="Calibri"/>
                          <a:sym typeface="Arial"/>
                        </a:rPr>
                        <a:t>must decide in advance</a:t>
                      </a:r>
                      <a:r>
                        <a:rPr lang="en-GB" sz="1000" b="0" i="0" u="none" strike="noStrike" cap="none" dirty="0">
                          <a:solidFill>
                            <a:schemeClr val="dk1"/>
                          </a:solidFill>
                          <a:effectLst/>
                          <a:latin typeface="Calibri"/>
                          <a:ea typeface="Calibri"/>
                          <a:cs typeface="Calibri"/>
                          <a:sym typeface="Arial"/>
                        </a:rPr>
                        <a:t> to whether they wish to participate in a particular action – </a:t>
                      </a:r>
                      <a:r>
                        <a:rPr lang="en-GB" sz="1000" b="1" i="0" u="none" strike="noStrike" cap="none" dirty="0">
                          <a:solidFill>
                            <a:schemeClr val="dk1"/>
                          </a:solidFill>
                          <a:effectLst/>
                          <a:latin typeface="Calibri"/>
                          <a:ea typeface="Calibri"/>
                          <a:cs typeface="Calibri"/>
                          <a:sym typeface="Arial"/>
                        </a:rPr>
                        <a:t>they are required by law to make that choice</a:t>
                      </a:r>
                      <a:r>
                        <a:rPr lang="en-GB" sz="1000" b="0" i="0" u="none" strike="noStrike" cap="none" dirty="0">
                          <a:solidFill>
                            <a:schemeClr val="dk1"/>
                          </a:solidFill>
                          <a:effectLst/>
                          <a:latin typeface="Calibri"/>
                          <a:ea typeface="Calibri"/>
                          <a:cs typeface="Calibri"/>
                          <a:sym typeface="Arial"/>
                        </a:rPr>
                        <a:t>. </a:t>
                      </a: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5"/>
                  </a:ext>
                </a:extLst>
              </a:tr>
            </a:tbl>
          </a:graphicData>
        </a:graphic>
      </p:graphicFrame>
      <p:pic>
        <p:nvPicPr>
          <p:cNvPr id="2050" name="Picture 2" descr="Starbucks&amp;#39; simple choice architecture | by Christian 郑梵力 Ramsey | The  Quotidian | Med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7897" y="544745"/>
            <a:ext cx="3080521" cy="222323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 State of Fear: How the UK government weaponised fear during the Covid-19  pandemic: Amazon.co.uk: Dodsworth, Laura: 9781780667201: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1682" y="3037984"/>
            <a:ext cx="2012950" cy="3192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399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5" name="Shape 85"/>
          <p:cNvGraphicFramePr/>
          <p:nvPr>
            <p:extLst>
              <p:ext uri="{D42A27DB-BD31-4B8C-83A1-F6EECF244321}">
                <p14:modId xmlns:p14="http://schemas.microsoft.com/office/powerpoint/2010/main" val="3031758205"/>
              </p:ext>
            </p:extLst>
          </p:nvPr>
        </p:nvGraphicFramePr>
        <p:xfrm>
          <a:off x="156517" y="200294"/>
          <a:ext cx="5962928" cy="4927330"/>
        </p:xfrm>
        <a:graphic>
          <a:graphicData uri="http://schemas.openxmlformats.org/drawingml/2006/table">
            <a:tbl>
              <a:tblPr firstRow="1" bandRow="1">
                <a:noFill/>
              </a:tblPr>
              <a:tblGrid>
                <a:gridCol w="1855209">
                  <a:extLst>
                    <a:ext uri="{9D8B030D-6E8A-4147-A177-3AD203B41FA5}">
                      <a16:colId xmlns:a16="http://schemas.microsoft.com/office/drawing/2014/main" val="20000"/>
                    </a:ext>
                  </a:extLst>
                </a:gridCol>
                <a:gridCol w="410771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4.1.3.</a:t>
                      </a:r>
                      <a:r>
                        <a:rPr lang="en-GB" sz="1100" b="1" baseline="0" dirty="0">
                          <a:solidFill>
                            <a:schemeClr val="bg1"/>
                          </a:solidFill>
                        </a:rPr>
                        <a:t> PRICE DETERMINATION IN A COMPETITIVE MARKET</a:t>
                      </a:r>
                      <a:endParaRPr sz="1100" b="1" dirty="0">
                        <a:solidFill>
                          <a:schemeClr val="bg1"/>
                        </a:solidFill>
                      </a:endParaRPr>
                    </a:p>
                  </a:txBody>
                  <a:tcPr marL="91450" marR="91450" marT="45725" marB="45725">
                    <a:lnB w="12700" cap="flat" cmpd="sng" algn="ctr">
                      <a:solidFill>
                        <a:schemeClr val="tx1"/>
                      </a:solidFill>
                      <a:prstDash val="solid"/>
                      <a:round/>
                      <a:headEnd type="none" w="med" len="med"/>
                      <a:tailEnd type="none" w="med" len="med"/>
                    </a:lnB>
                    <a:solidFill>
                      <a:schemeClr val="dk1"/>
                    </a:solidFill>
                  </a:tcPr>
                </a:tc>
                <a:tc hMerge="1">
                  <a:txBody>
                    <a:bodyPr/>
                    <a:lstStyle/>
                    <a:p>
                      <a:endParaRPr lang="en-GB"/>
                    </a:p>
                  </a:txBody>
                  <a:tcPr/>
                </a:tc>
                <a:extLst>
                  <a:ext uri="{0D108BD9-81ED-4DB2-BD59-A6C34878D82A}">
                    <a16:rowId xmlns:a16="http://schemas.microsoft.com/office/drawing/2014/main" val="3851065547"/>
                  </a:ext>
                </a:extLst>
              </a:tr>
              <a:tr h="139850">
                <a:tc gridSpan="2">
                  <a:txBody>
                    <a:bodyPr/>
                    <a:lstStyle/>
                    <a:p>
                      <a:pPr marL="0" marR="0" lvl="0" indent="0" algn="ctr" rtl="0">
                        <a:spcBef>
                          <a:spcPts val="0"/>
                        </a:spcBef>
                        <a:spcAft>
                          <a:spcPts val="0"/>
                        </a:spcAft>
                        <a:buNone/>
                      </a:pPr>
                      <a:r>
                        <a:rPr lang="en-GB" sz="1100" b="1" dirty="0">
                          <a:solidFill>
                            <a:schemeClr val="bg1"/>
                          </a:solidFill>
                        </a:rPr>
                        <a:t>4.1.2.1 CONSUMER BEHAVIOUR</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RATIONAL ECONOMIC DECISION MAKING</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The cornerstone of </a:t>
                      </a:r>
                      <a:r>
                        <a:rPr lang="en-GB" sz="1000" b="1" i="0" u="none" strike="noStrike" cap="none" dirty="0">
                          <a:solidFill>
                            <a:schemeClr val="dk1"/>
                          </a:solidFill>
                          <a:effectLst/>
                          <a:latin typeface="Calibri"/>
                          <a:ea typeface="Calibri"/>
                          <a:cs typeface="Calibri"/>
                          <a:sym typeface="Arial"/>
                        </a:rPr>
                        <a:t>rational</a:t>
                      </a:r>
                      <a:r>
                        <a:rPr lang="en-GB" sz="1000" b="0" i="0" u="none" strike="noStrike" cap="none" dirty="0">
                          <a:solidFill>
                            <a:schemeClr val="dk1"/>
                          </a:solidFill>
                          <a:effectLst/>
                          <a:latin typeface="Calibri"/>
                          <a:ea typeface="Calibri"/>
                          <a:cs typeface="Calibri"/>
                          <a:sym typeface="Arial"/>
                        </a:rPr>
                        <a:t> choice theory, a theory of </a:t>
                      </a:r>
                      <a:r>
                        <a:rPr lang="en-GB" sz="1000" b="1" i="0" u="none" strike="noStrike" cap="none" dirty="0">
                          <a:solidFill>
                            <a:schemeClr val="dk1"/>
                          </a:solidFill>
                          <a:effectLst/>
                          <a:latin typeface="Calibri"/>
                          <a:ea typeface="Calibri"/>
                          <a:cs typeface="Calibri"/>
                          <a:sym typeface="Arial"/>
                        </a:rPr>
                        <a:t>economics</a:t>
                      </a:r>
                      <a:r>
                        <a:rPr lang="en-GB" sz="1000" b="0" i="0" u="none" strike="noStrike" cap="none" dirty="0">
                          <a:solidFill>
                            <a:schemeClr val="dk1"/>
                          </a:solidFill>
                          <a:effectLst/>
                          <a:latin typeface="Calibri"/>
                          <a:ea typeface="Calibri"/>
                          <a:cs typeface="Calibri"/>
                          <a:sym typeface="Arial"/>
                        </a:rPr>
                        <a:t> that assumes that individuals always make </a:t>
                      </a:r>
                      <a:r>
                        <a:rPr lang="en-GB" sz="1000" b="1" i="0" u="none" strike="noStrike" cap="none" dirty="0">
                          <a:solidFill>
                            <a:schemeClr val="dk1"/>
                          </a:solidFill>
                          <a:effectLst/>
                          <a:latin typeface="Calibri"/>
                          <a:ea typeface="Calibri"/>
                          <a:cs typeface="Calibri"/>
                          <a:sym typeface="Arial"/>
                        </a:rPr>
                        <a:t>decisions</a:t>
                      </a:r>
                      <a:r>
                        <a:rPr lang="en-GB" sz="1000" b="0" i="0" u="none" strike="noStrike" cap="none" dirty="0">
                          <a:solidFill>
                            <a:schemeClr val="dk1"/>
                          </a:solidFill>
                          <a:effectLst/>
                          <a:latin typeface="Calibri"/>
                          <a:ea typeface="Calibri"/>
                          <a:cs typeface="Calibri"/>
                          <a:sym typeface="Arial"/>
                        </a:rPr>
                        <a:t> that provide them with the highest amount of personal utility. These </a:t>
                      </a:r>
                      <a:r>
                        <a:rPr lang="en-GB" sz="1000" b="1" i="0" u="none" strike="noStrike" cap="none" dirty="0">
                          <a:solidFill>
                            <a:schemeClr val="dk1"/>
                          </a:solidFill>
                          <a:effectLst/>
                          <a:latin typeface="Calibri"/>
                          <a:ea typeface="Calibri"/>
                          <a:cs typeface="Calibri"/>
                          <a:sym typeface="Arial"/>
                        </a:rPr>
                        <a:t>decisions</a:t>
                      </a:r>
                      <a:r>
                        <a:rPr lang="en-GB" sz="1000" b="0" i="0" u="none" strike="noStrike" cap="none" dirty="0">
                          <a:solidFill>
                            <a:schemeClr val="dk1"/>
                          </a:solidFill>
                          <a:effectLst/>
                          <a:latin typeface="Calibri"/>
                          <a:ea typeface="Calibri"/>
                          <a:cs typeface="Calibri"/>
                          <a:sym typeface="Arial"/>
                        </a:rPr>
                        <a:t> provide people with the greatest benefit or satisfaction given the choices available.</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ECONOMIC INCENTIVES</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For competitive markets to work efficiently economic agents (i.e. consumers and producers) must respond to price signals in the market. What is an incentive? It is something that motivates or encourages someone to do something, engage in a particular course of action.</a:t>
                      </a:r>
                      <a:endParaRPr sz="1000" b="0" dirty="0"/>
                    </a:p>
                  </a:txBody>
                  <a:tcPr marL="91450" marR="91450" marT="45725" marB="45725">
                    <a:lnR w="12700" cap="flat" cmpd="sng" algn="ctr">
                      <a:solidFill>
                        <a:schemeClr val="tx1"/>
                      </a:solidFill>
                      <a:prstDash val="solid"/>
                      <a:round/>
                      <a:headEnd type="none" w="med" len="med"/>
                      <a:tailEnd type="none" w="med" len="med"/>
                    </a:lnR>
                    <a:solidFill>
                      <a:srgbClr val="DDEAF6"/>
                    </a:solidFill>
                  </a:tcPr>
                </a:tc>
                <a:extLst>
                  <a:ext uri="{0D108BD9-81ED-4DB2-BD59-A6C34878D82A}">
                    <a16:rowId xmlns:a16="http://schemas.microsoft.com/office/drawing/2014/main" val="10002"/>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UTILITY</a:t>
                      </a:r>
                      <a:r>
                        <a:rPr lang="en-GB" sz="1000" b="1" baseline="0" dirty="0">
                          <a:solidFill>
                            <a:schemeClr val="bg1"/>
                          </a:solidFill>
                        </a:rPr>
                        <a:t> THEORY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Explain behaviour of individuals based on the premise people can consistently rank order their choices depending upon their preferences.</a:t>
                      </a:r>
                      <a:endParaRPr sz="1000" b="1"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TOTAL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aggregate amount of satisfaction or fulfilment that a consumer receives through the consumption of a specific good or service.</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6301301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MARGINAL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added satisfaction a consumer gets from having one more unit of a good or service. The concept of </a:t>
                      </a:r>
                      <a:r>
                        <a:rPr lang="en-GB" sz="1000" b="1" i="0" u="none" strike="noStrike" cap="none" dirty="0">
                          <a:solidFill>
                            <a:schemeClr val="dk1"/>
                          </a:solidFill>
                          <a:effectLst/>
                          <a:latin typeface="Calibri"/>
                          <a:ea typeface="Calibri"/>
                          <a:cs typeface="Calibri"/>
                          <a:sym typeface="Arial"/>
                        </a:rPr>
                        <a:t>marginal utility</a:t>
                      </a:r>
                      <a:r>
                        <a:rPr lang="en-GB" sz="1000" b="0" i="0" u="none" strike="noStrike" cap="none" dirty="0">
                          <a:solidFill>
                            <a:schemeClr val="dk1"/>
                          </a:solidFill>
                          <a:effectLst/>
                          <a:latin typeface="Calibri"/>
                          <a:ea typeface="Calibri"/>
                          <a:cs typeface="Calibri"/>
                          <a:sym typeface="Arial"/>
                        </a:rPr>
                        <a:t> is used by economists to determine how much of an item consumers are willing to purchase.</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335858066"/>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a:t>
                      </a:r>
                      <a:r>
                        <a:rPr lang="en-GB" sz="1000" b="1" baseline="0" dirty="0">
                          <a:solidFill>
                            <a:schemeClr val="lt1"/>
                          </a:solidFill>
                          <a:latin typeface="Calibri"/>
                          <a:ea typeface="Calibri"/>
                          <a:cs typeface="Calibri"/>
                          <a:sym typeface="Calibri"/>
                        </a:rPr>
                        <a:t> LAW OF </a:t>
                      </a:r>
                      <a:r>
                        <a:rPr lang="en-GB" sz="1000" b="1" dirty="0">
                          <a:solidFill>
                            <a:schemeClr val="lt1"/>
                          </a:solidFill>
                          <a:latin typeface="Calibri"/>
                          <a:ea typeface="Calibri"/>
                          <a:cs typeface="Calibri"/>
                          <a:sym typeface="Calibri"/>
                        </a:rPr>
                        <a:t>DIMINISHING</a:t>
                      </a:r>
                      <a:r>
                        <a:rPr lang="en-GB" sz="1000" b="1" baseline="0" dirty="0">
                          <a:solidFill>
                            <a:schemeClr val="lt1"/>
                          </a:solidFill>
                          <a:latin typeface="Calibri"/>
                          <a:ea typeface="Calibri"/>
                          <a:cs typeface="Calibri"/>
                          <a:sym typeface="Calibri"/>
                        </a:rPr>
                        <a:t> MARGINAL UTILITY</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The Law Of Diminishing Marginal Utility states that all else equal as consumption increases the marginal utility derived from each additional unit declines.</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5"/>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UTILITY MAXIMISATION</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dk1"/>
                          </a:solidFill>
                          <a:effectLst/>
                          <a:latin typeface="Calibri"/>
                          <a:ea typeface="Calibri"/>
                          <a:cs typeface="Calibri"/>
                          <a:sym typeface="Arial"/>
                        </a:rPr>
                        <a:t>Utility maximisation refers to the concept that individuals and firms seek to get the highest satisfaction from their economic decisions.</a:t>
                      </a:r>
                      <a:endParaRPr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140560234"/>
                  </a:ext>
                </a:extLst>
              </a:tr>
              <a:tr h="2412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IMPORTANCE</a:t>
                      </a:r>
                      <a:r>
                        <a:rPr lang="en-GB" sz="1000" b="1" baseline="0" dirty="0">
                          <a:solidFill>
                            <a:schemeClr val="lt1"/>
                          </a:solidFill>
                          <a:latin typeface="Calibri"/>
                          <a:ea typeface="Calibri"/>
                          <a:cs typeface="Calibri"/>
                          <a:sym typeface="Calibri"/>
                        </a:rPr>
                        <a:t> OF THE MARGIN WHEN MAKING CHOICES</a:t>
                      </a:r>
                      <a:endParaRPr sz="1000" b="1" dirty="0">
                        <a:solidFill>
                          <a:schemeClr val="lt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r>
                        <a:rPr lang="en-GB" sz="1000" b="0" i="0" u="none" strike="noStrike" cap="none" dirty="0">
                          <a:solidFill>
                            <a:schemeClr val="dk1"/>
                          </a:solidFill>
                          <a:effectLst/>
                          <a:latin typeface="Calibri"/>
                          <a:ea typeface="Calibri"/>
                          <a:cs typeface="Calibri"/>
                          <a:sym typeface="Arial"/>
                        </a:rPr>
                        <a:t>It refers to the effects of consuming and/or producing one extra unit of a good or service. Marginal benefit – is the change in total private benefit from one extra unit. Marginal cost – is the change in total private cost from one extra unit</a:t>
                      </a: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980190534"/>
                  </a:ext>
                </a:extLst>
              </a:tr>
            </a:tbl>
          </a:graphicData>
        </a:graphic>
      </p:graphicFrame>
      <p:graphicFrame>
        <p:nvGraphicFramePr>
          <p:cNvPr id="6" name="Shape 85"/>
          <p:cNvGraphicFramePr/>
          <p:nvPr/>
        </p:nvGraphicFramePr>
        <p:xfrm>
          <a:off x="156516" y="5206755"/>
          <a:ext cx="5962929" cy="1356390"/>
        </p:xfrm>
        <a:graphic>
          <a:graphicData uri="http://schemas.openxmlformats.org/drawingml/2006/table">
            <a:tbl>
              <a:tblPr firstRow="1" bandRow="1">
                <a:noFill/>
              </a:tblPr>
              <a:tblGrid>
                <a:gridCol w="1855209">
                  <a:extLst>
                    <a:ext uri="{9D8B030D-6E8A-4147-A177-3AD203B41FA5}">
                      <a16:colId xmlns:a16="http://schemas.microsoft.com/office/drawing/2014/main" val="20000"/>
                    </a:ext>
                  </a:extLst>
                </a:gridCol>
                <a:gridCol w="4107720">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solidFill>
                            <a:schemeClr val="bg1"/>
                          </a:solidFill>
                        </a:rPr>
                        <a:t>4.1.1.2. IMPERFECT INFORMATION</a:t>
                      </a:r>
                      <a:endParaRPr sz="11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IMPORTANCE OF INFORMATION FOR DECISION MAKING</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With perfect information in a market, all consumers and producers have perfect and instantaneous knowledge of all market prices, their own utility, and own cost functions.</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ASSYMMETRIC</a:t>
                      </a:r>
                      <a:r>
                        <a:rPr lang="en-GB" sz="1000" b="1" baseline="0" dirty="0">
                          <a:solidFill>
                            <a:schemeClr val="lt1"/>
                          </a:solidFill>
                          <a:latin typeface="Calibri"/>
                          <a:cs typeface="Calibri"/>
                          <a:sym typeface="Calibri"/>
                        </a:rPr>
                        <a:t> INFORMATION</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dirty="0">
                          <a:solidFill>
                            <a:schemeClr val="dk1"/>
                          </a:solidFill>
                          <a:latin typeface="Calibri"/>
                          <a:ea typeface="Calibri"/>
                          <a:cs typeface="Calibri"/>
                          <a:sym typeface="Calibri"/>
                        </a:rPr>
                        <a:t>Occurs when somebody knows more than somebody else in the market. This may lead</a:t>
                      </a:r>
                      <a:r>
                        <a:rPr lang="en-GB" sz="1000" b="0" i="0" baseline="0" dirty="0">
                          <a:solidFill>
                            <a:schemeClr val="dk1"/>
                          </a:solidFill>
                          <a:latin typeface="Calibri"/>
                          <a:ea typeface="Calibri"/>
                          <a:cs typeface="Calibri"/>
                          <a:sym typeface="Calibri"/>
                        </a:rPr>
                        <a:t> to under-provision or under consumption of merit goods and over-provision of </a:t>
                      </a:r>
                      <a:endParaRPr lang="en-GB" sz="1000" b="0" i="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2"/>
                  </a:ext>
                </a:extLst>
              </a:tr>
            </a:tbl>
          </a:graphicData>
        </a:graphic>
      </p:graphicFrame>
      <p:graphicFrame>
        <p:nvGraphicFramePr>
          <p:cNvPr id="8" name="Shape 85"/>
          <p:cNvGraphicFramePr/>
          <p:nvPr/>
        </p:nvGraphicFramePr>
        <p:xfrm>
          <a:off x="6251331" y="431378"/>
          <a:ext cx="5757497" cy="3815024"/>
        </p:xfrm>
        <a:graphic>
          <a:graphicData uri="http://schemas.openxmlformats.org/drawingml/2006/table">
            <a:tbl>
              <a:tblPr firstRow="1" bandRow="1">
                <a:noFill/>
              </a:tblPr>
              <a:tblGrid>
                <a:gridCol w="1791294">
                  <a:extLst>
                    <a:ext uri="{9D8B030D-6E8A-4147-A177-3AD203B41FA5}">
                      <a16:colId xmlns:a16="http://schemas.microsoft.com/office/drawing/2014/main" val="20000"/>
                    </a:ext>
                  </a:extLst>
                </a:gridCol>
                <a:gridCol w="3966203">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100" b="1" dirty="0"/>
                        <a:t>4.1.3</a:t>
                      </a:r>
                      <a:r>
                        <a:rPr lang="en-GB" sz="1100" b="1" baseline="0" dirty="0"/>
                        <a:t>.1. THE DETERMINANTS OF THE DEMAND FOR GOODS &amp; SERVICES</a:t>
                      </a:r>
                      <a:endParaRPr sz="11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EFFECTIVE</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The level of demand that represents a real intention to purchase by people with the means to pay.</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JOINT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the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one product is directly and positively related to market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a related good or service. e.g. with 2 complements.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2670787924"/>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COMPOSITE</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goods or services have more than one use so that an increase in the demand for one product leads to a fall in supply of the other.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3013025834"/>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DERTERMINING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Price</a:t>
                      </a:r>
                    </a:p>
                    <a:p>
                      <a:pPr marL="0" marR="0" lvl="0" indent="0" algn="l" rtl="0">
                        <a:lnSpc>
                          <a:spcPct val="100000"/>
                        </a:lnSpc>
                        <a:spcBef>
                          <a:spcPts val="0"/>
                        </a:spcBef>
                        <a:spcAft>
                          <a:spcPts val="0"/>
                        </a:spcAft>
                        <a:buClr>
                          <a:schemeClr val="dk1"/>
                        </a:buClr>
                        <a:buSzPts val="1000"/>
                        <a:buFont typeface="Noto Sans Symbols"/>
                        <a:buNone/>
                      </a:pPr>
                      <a:r>
                        <a:rPr lang="en-GB" sz="1000" dirty="0"/>
                        <a:t>Income</a:t>
                      </a:r>
                    </a:p>
                    <a:p>
                      <a:pPr marL="0" marR="0" lvl="0" indent="0" algn="l" rtl="0">
                        <a:lnSpc>
                          <a:spcPct val="100000"/>
                        </a:lnSpc>
                        <a:spcBef>
                          <a:spcPts val="0"/>
                        </a:spcBef>
                        <a:spcAft>
                          <a:spcPts val="0"/>
                        </a:spcAft>
                        <a:buClr>
                          <a:schemeClr val="dk1"/>
                        </a:buClr>
                        <a:buSzPts val="1000"/>
                        <a:buFont typeface="Noto Sans Symbols"/>
                        <a:buNone/>
                      </a:pPr>
                      <a:r>
                        <a:rPr lang="en-GB" sz="1000" dirty="0"/>
                        <a:t>Tastes</a:t>
                      </a:r>
                      <a:r>
                        <a:rPr lang="en-GB" sz="1000" baseline="0" dirty="0"/>
                        <a:t> &amp; Trends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Expectations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Complementary goods</a:t>
                      </a:r>
                      <a:endParaRPr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1"/>
                  </a:ext>
                </a:extLst>
              </a:tr>
              <a:tr h="50788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cs typeface="Calibri"/>
                          <a:sym typeface="Calibri"/>
                        </a:rPr>
                        <a:t>THE</a:t>
                      </a:r>
                      <a:r>
                        <a:rPr lang="en-GB" sz="1000" b="1" baseline="0" dirty="0">
                          <a:solidFill>
                            <a:schemeClr val="lt1"/>
                          </a:solidFill>
                          <a:latin typeface="Calibri"/>
                          <a:cs typeface="Calibri"/>
                          <a:sym typeface="Calibri"/>
                        </a:rPr>
                        <a:t> DEMAND CURVE</a:t>
                      </a:r>
                      <a:endParaRPr sz="1000"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 graphical representation of the relationship between the price of a good or service and the quantity demanded for a given</a:t>
                      </a:r>
                      <a:r>
                        <a:rPr lang="en-GB" sz="1000" b="0" i="0" u="none" strike="noStrike" cap="none" baseline="0" dirty="0">
                          <a:solidFill>
                            <a:schemeClr val="dk1"/>
                          </a:solidFill>
                          <a:effectLst/>
                          <a:latin typeface="Calibri"/>
                          <a:ea typeface="Calibri"/>
                          <a:cs typeface="Calibri"/>
                          <a:sym typeface="Arial"/>
                        </a:rPr>
                        <a:t> </a:t>
                      </a:r>
                      <a:r>
                        <a:rPr lang="en-GB" sz="1000" b="0" i="0" u="none" strike="noStrike" cap="none" dirty="0">
                          <a:solidFill>
                            <a:schemeClr val="dk1"/>
                          </a:solidFill>
                          <a:effectLst/>
                          <a:latin typeface="Calibri"/>
                          <a:ea typeface="Calibri"/>
                          <a:cs typeface="Calibri"/>
                          <a:sym typeface="Arial"/>
                        </a:rPr>
                        <a:t>period of time.</a:t>
                      </a:r>
                      <a:endParaRPr sz="1000" b="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2"/>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FACTORS</a:t>
                      </a:r>
                      <a:r>
                        <a:rPr lang="en-GB" sz="1000" b="1" baseline="0" dirty="0">
                          <a:solidFill>
                            <a:schemeClr val="bg1"/>
                          </a:solidFill>
                        </a:rPr>
                        <a:t> THAT CAN SHIFT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W - Weather</a:t>
                      </a:r>
                    </a:p>
                    <a:p>
                      <a:pPr marL="0" marR="0" lvl="0" indent="0" algn="l" rtl="0">
                        <a:lnSpc>
                          <a:spcPct val="100000"/>
                        </a:lnSpc>
                        <a:spcBef>
                          <a:spcPts val="0"/>
                        </a:spcBef>
                        <a:spcAft>
                          <a:spcPts val="0"/>
                        </a:spcAft>
                        <a:buClr>
                          <a:schemeClr val="dk1"/>
                        </a:buClr>
                        <a:buSzPts val="1000"/>
                        <a:buFont typeface="Noto Sans Symbols"/>
                        <a:buNone/>
                      </a:pPr>
                      <a:r>
                        <a:rPr lang="en-GB" sz="1000" dirty="0"/>
                        <a:t>I</a:t>
                      </a:r>
                      <a:r>
                        <a:rPr lang="en-GB" sz="1000" baseline="0" dirty="0"/>
                        <a:t> – Income &amp; Interest rates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F - Fashion</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C – Complementary goods &amp; Credit</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A – Advertising (Promotion)</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PS – Price of Substitutes</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6119445" y="14874"/>
          <a:ext cx="5964115" cy="370840"/>
        </p:xfrm>
        <a:graphic>
          <a:graphicData uri="http://schemas.openxmlformats.org/drawingml/2006/table">
            <a:tbl>
              <a:tblPr firstRow="1" bandRow="1"/>
              <a:tblGrid>
                <a:gridCol w="5964115">
                  <a:extLst>
                    <a:ext uri="{9D8B030D-6E8A-4147-A177-3AD203B41FA5}">
                      <a16:colId xmlns:a16="http://schemas.microsoft.com/office/drawing/2014/main" val="145915541"/>
                    </a:ext>
                  </a:extLst>
                </a:gridCol>
              </a:tblGrid>
              <a:tr h="370840">
                <a:tc>
                  <a:txBody>
                    <a:bodyPr/>
                    <a:lstStyle/>
                    <a:p>
                      <a:pPr algn="ctr"/>
                      <a:r>
                        <a:rPr lang="en-GB" dirty="0"/>
                        <a:t>4.1.3. PRICE</a:t>
                      </a:r>
                      <a:r>
                        <a:rPr lang="en-GB" baseline="0" dirty="0"/>
                        <a:t> DETERMINATION IN A COMPETITIVE MARKET</a:t>
                      </a:r>
                      <a:endParaRPr lang="en-GB" dirty="0"/>
                    </a:p>
                  </a:txBody>
                  <a:tcPr/>
                </a:tc>
                <a:extLst>
                  <a:ext uri="{0D108BD9-81ED-4DB2-BD59-A6C34878D82A}">
                    <a16:rowId xmlns:a16="http://schemas.microsoft.com/office/drawing/2014/main" val="4108215624"/>
                  </a:ext>
                </a:extLst>
              </a:tr>
            </a:tbl>
          </a:graphicData>
        </a:graphic>
      </p:graphicFrame>
      <p:graphicFrame>
        <p:nvGraphicFramePr>
          <p:cNvPr id="10" name="Shape 88"/>
          <p:cNvGraphicFramePr/>
          <p:nvPr/>
        </p:nvGraphicFramePr>
        <p:xfrm>
          <a:off x="6251330" y="4292066"/>
          <a:ext cx="5757497" cy="1099409"/>
        </p:xfrm>
        <a:graphic>
          <a:graphicData uri="http://schemas.openxmlformats.org/drawingml/2006/table">
            <a:tbl>
              <a:tblPr firstRow="1" bandRow="1">
                <a:noFill/>
              </a:tblPr>
              <a:tblGrid>
                <a:gridCol w="1856052">
                  <a:extLst>
                    <a:ext uri="{9D8B030D-6E8A-4147-A177-3AD203B41FA5}">
                      <a16:colId xmlns:a16="http://schemas.microsoft.com/office/drawing/2014/main" val="20000"/>
                    </a:ext>
                  </a:extLst>
                </a:gridCol>
                <a:gridCol w="3901445">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t>THE NATURE &amp; PURPOSE OF ECONOMIC ACTIVITY</a:t>
                      </a:r>
                      <a:endParaRPr sz="11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8770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THE CENTRAL PURPOSE</a:t>
                      </a:r>
                      <a:endParaRPr dirty="0"/>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The</a:t>
                      </a:r>
                      <a:r>
                        <a:rPr lang="en-GB" sz="1000" b="0" i="0" baseline="0" dirty="0">
                          <a:solidFill>
                            <a:schemeClr val="dk1"/>
                          </a:solidFill>
                          <a:latin typeface="Calibri"/>
                          <a:ea typeface="Calibri"/>
                          <a:cs typeface="Calibri"/>
                          <a:sym typeface="Calibri"/>
                        </a:rPr>
                        <a:t> production of goods &amp; services to satisfy needs and wants</a:t>
                      </a:r>
                      <a:endParaRPr sz="1000" dirty="0"/>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KEY</a:t>
                      </a:r>
                      <a:r>
                        <a:rPr lang="en-GB" sz="1000" b="1" baseline="0" dirty="0">
                          <a:solidFill>
                            <a:schemeClr val="lt1"/>
                          </a:solidFill>
                          <a:latin typeface="Calibri"/>
                          <a:ea typeface="Calibri"/>
                          <a:cs typeface="Calibri"/>
                          <a:sym typeface="Calibri"/>
                        </a:rPr>
                        <a:t> ECONOMIC DECISIONS</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dirty="0">
                          <a:solidFill>
                            <a:schemeClr val="dk1"/>
                          </a:solidFill>
                          <a:latin typeface="Calibri"/>
                          <a:ea typeface="Calibri"/>
                          <a:cs typeface="Calibri"/>
                          <a:sym typeface="Calibri"/>
                        </a:rPr>
                        <a:t>What</a:t>
                      </a:r>
                      <a:r>
                        <a:rPr lang="en-GB" sz="1000" b="0" baseline="0" dirty="0">
                          <a:solidFill>
                            <a:schemeClr val="dk1"/>
                          </a:solidFill>
                          <a:latin typeface="Calibri"/>
                          <a:ea typeface="Calibri"/>
                          <a:cs typeface="Calibri"/>
                          <a:sym typeface="Calibri"/>
                        </a:rPr>
                        <a:t>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How to produce?</a:t>
                      </a:r>
                    </a:p>
                    <a:p>
                      <a:pPr marL="171450" marR="0" lvl="0" indent="-171450" algn="l" rtl="0">
                        <a:lnSpc>
                          <a:spcPct val="100000"/>
                        </a:lnSpc>
                        <a:spcBef>
                          <a:spcPts val="0"/>
                        </a:spcBef>
                        <a:spcAft>
                          <a:spcPts val="0"/>
                        </a:spcAft>
                        <a:buClr>
                          <a:schemeClr val="dk1"/>
                        </a:buClr>
                        <a:buSzPts val="1000"/>
                        <a:buFont typeface="Arial" panose="020B0604020202020204" pitchFamily="34" charset="0"/>
                        <a:buChar char="•"/>
                      </a:pPr>
                      <a:r>
                        <a:rPr lang="en-GB" sz="1000" b="0" baseline="0" dirty="0">
                          <a:solidFill>
                            <a:schemeClr val="dk1"/>
                          </a:solidFill>
                          <a:latin typeface="Calibri"/>
                          <a:ea typeface="Calibri"/>
                          <a:cs typeface="Calibri"/>
                          <a:sym typeface="Calibri"/>
                        </a:rPr>
                        <a:t>Who is to benefit? </a:t>
                      </a:r>
                      <a:endParaRPr sz="1000" b="0" dirty="0">
                        <a:solidFill>
                          <a:schemeClr val="dk1"/>
                        </a:solidFill>
                        <a:latin typeface="Calibri"/>
                        <a:ea typeface="Calibri"/>
                        <a:cs typeface="Calibri"/>
                        <a:sym typeface="Calibri"/>
                      </a:endParaRP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67096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00"/>
        <p:cNvGrpSpPr/>
        <p:nvPr/>
      </p:nvGrpSpPr>
      <p:grpSpPr>
        <a:xfrm>
          <a:off x="0" y="0"/>
          <a:ext cx="0" cy="0"/>
          <a:chOff x="0" y="0"/>
          <a:chExt cx="0" cy="0"/>
        </a:xfrm>
      </p:grpSpPr>
      <p:graphicFrame>
        <p:nvGraphicFramePr>
          <p:cNvPr id="101" name="Shape 101"/>
          <p:cNvGraphicFramePr/>
          <p:nvPr/>
        </p:nvGraphicFramePr>
        <p:xfrm>
          <a:off x="6158429" y="0"/>
          <a:ext cx="6033575" cy="4433425"/>
        </p:xfrm>
        <a:graphic>
          <a:graphicData uri="http://schemas.openxmlformats.org/drawingml/2006/table">
            <a:tbl>
              <a:tblPr firstRow="1" bandRow="1">
                <a:noFill/>
              </a:tblPr>
              <a:tblGrid>
                <a:gridCol w="1121950">
                  <a:extLst>
                    <a:ext uri="{9D8B030D-6E8A-4147-A177-3AD203B41FA5}">
                      <a16:colId xmlns:a16="http://schemas.microsoft.com/office/drawing/2014/main" val="20000"/>
                    </a:ext>
                  </a:extLst>
                </a:gridCol>
                <a:gridCol w="4911625">
                  <a:extLst>
                    <a:ext uri="{9D8B030D-6E8A-4147-A177-3AD203B41FA5}">
                      <a16:colId xmlns:a16="http://schemas.microsoft.com/office/drawing/2014/main" val="20001"/>
                    </a:ext>
                  </a:extLst>
                </a:gridCol>
              </a:tblGrid>
              <a:tr h="288075">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4.1.3.2. INCOME ELASTICITY OF DEMAND (YED)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3850">
                <a:tc gridSpan="2">
                  <a:txBody>
                    <a:bodyPr/>
                    <a:lstStyle/>
                    <a:p>
                      <a:pPr marL="0" marR="0" lvl="0" indent="0" algn="l" rtl="0">
                        <a:spcBef>
                          <a:spcPts val="0"/>
                        </a:spcBef>
                        <a:spcAft>
                          <a:spcPts val="0"/>
                        </a:spcAft>
                        <a:buNone/>
                      </a:pPr>
                      <a:r>
                        <a:rPr lang="en-GB" sz="1000" b="0"/>
                        <a:t>Measures the responsiveness of demand following a change in income. </a:t>
                      </a:r>
                      <a:endParaRPr/>
                    </a:p>
                    <a:p>
                      <a:pPr marL="0" marR="0" lvl="0" indent="0" algn="l" rtl="0">
                        <a:spcBef>
                          <a:spcPts val="0"/>
                        </a:spcBef>
                        <a:spcAft>
                          <a:spcPts val="0"/>
                        </a:spcAft>
                        <a:buNone/>
                      </a:pPr>
                      <a:r>
                        <a:rPr lang="en-GB" sz="1000"/>
                        <a:t>Measured by the % change in QD / % change in income.</a:t>
                      </a:r>
                      <a:endParaRPr sz="100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965800">
                <a:tc>
                  <a:txBody>
                    <a:bodyPr/>
                    <a:lstStyle/>
                    <a:p>
                      <a:pPr marL="0" marR="0" lvl="0" indent="0" algn="l" rtl="0">
                        <a:spcBef>
                          <a:spcPts val="0"/>
                        </a:spcBef>
                        <a:spcAft>
                          <a:spcPts val="0"/>
                        </a:spcAft>
                        <a:buNone/>
                      </a:pPr>
                      <a:r>
                        <a:rPr lang="en-GB" sz="1000" b="1">
                          <a:solidFill>
                            <a:schemeClr val="lt1"/>
                          </a:solidFill>
                        </a:rPr>
                        <a:t>CO EFFICIENT VALUES</a:t>
                      </a: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1"/>
                        <a:t>POSITIVE YED</a:t>
                      </a:r>
                      <a:r>
                        <a:rPr lang="en-GB" sz="1000"/>
                        <a:t> represents NORMAL GOODS. E.g. Branded consumer goods. </a:t>
                      </a:r>
                      <a:r>
                        <a:rPr lang="en-GB" sz="1000" b="0" i="0">
                          <a:solidFill>
                            <a:schemeClr val="dk1"/>
                          </a:solidFill>
                          <a:latin typeface="Calibri"/>
                          <a:ea typeface="Calibri"/>
                          <a:cs typeface="Calibri"/>
                          <a:sym typeface="Calibri"/>
                        </a:rPr>
                        <a:t>So as consumers' income rises more is demanded at each price i.e. there is an outward shift of the demand curve</a:t>
                      </a:r>
                      <a:endParaRPr sz="1000"/>
                    </a:p>
                    <a:p>
                      <a:pPr marL="171450" marR="0" lvl="0" indent="-171450" algn="l" rtl="0">
                        <a:lnSpc>
                          <a:spcPct val="100000"/>
                        </a:lnSpc>
                        <a:spcBef>
                          <a:spcPts val="0"/>
                        </a:spcBef>
                        <a:spcAft>
                          <a:spcPts val="0"/>
                        </a:spcAft>
                        <a:buClr>
                          <a:schemeClr val="dk1"/>
                        </a:buClr>
                        <a:buSzPts val="1000"/>
                        <a:buFont typeface="Arial"/>
                        <a:buChar char="•"/>
                      </a:pPr>
                      <a:r>
                        <a:rPr lang="en-GB" sz="1000" b="1"/>
                        <a:t>NEGATIVE YED</a:t>
                      </a:r>
                      <a:r>
                        <a:rPr lang="en-GB" sz="1000"/>
                        <a:t> represents INFERIOR GOODS. Here, </a:t>
                      </a:r>
                      <a:r>
                        <a:rPr lang="en-GB" sz="1000" b="0" i="0">
                          <a:solidFill>
                            <a:schemeClr val="dk1"/>
                          </a:solidFill>
                          <a:latin typeface="Calibri"/>
                          <a:ea typeface="Calibri"/>
                          <a:cs typeface="Calibri"/>
                          <a:sym typeface="Calibri"/>
                        </a:rPr>
                        <a:t>demand falls as income rises. </a:t>
                      </a:r>
                      <a:r>
                        <a:rPr lang="en-GB" sz="1000"/>
                        <a:t>E.g. Value brand products.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A YED value between </a:t>
                      </a:r>
                      <a:r>
                        <a:rPr lang="en-GB" sz="1000" b="1"/>
                        <a:t>0 </a:t>
                      </a:r>
                      <a:r>
                        <a:rPr lang="en-GB" sz="1000" b="0"/>
                        <a:t>&amp;</a:t>
                      </a:r>
                      <a:r>
                        <a:rPr lang="en-GB" sz="1000" b="1"/>
                        <a:t> +1 </a:t>
                      </a:r>
                      <a:r>
                        <a:rPr lang="en-GB" sz="1000"/>
                        <a:t>is likely to mean necessity products e.g. fuel. </a:t>
                      </a:r>
                      <a:endParaRPr/>
                    </a:p>
                  </a:txBody>
                  <a:tcPr marL="91450" marR="91450" marT="45725" marB="45725">
                    <a:solidFill>
                      <a:srgbClr val="F2F2F2"/>
                    </a:solidFill>
                  </a:tcPr>
                </a:tc>
                <a:extLst>
                  <a:ext uri="{0D108BD9-81ED-4DB2-BD59-A6C34878D82A}">
                    <a16:rowId xmlns:a16="http://schemas.microsoft.com/office/drawing/2014/main" val="10002"/>
                  </a:ext>
                </a:extLst>
              </a:tr>
              <a:tr h="392025">
                <a:tc>
                  <a:txBody>
                    <a:bodyPr/>
                    <a:lstStyle/>
                    <a:p>
                      <a:pPr marL="0" marR="0" lvl="0" indent="0" algn="l" rtl="0">
                        <a:spcBef>
                          <a:spcPts val="0"/>
                        </a:spcBef>
                        <a:spcAft>
                          <a:spcPts val="0"/>
                        </a:spcAft>
                        <a:buNone/>
                      </a:pPr>
                      <a:r>
                        <a:rPr lang="en-GB" sz="1000" b="1">
                          <a:solidFill>
                            <a:schemeClr val="lt1"/>
                          </a:solidFill>
                        </a:rPr>
                        <a:t>IMPACT ON DEMAND</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a:t>An increase or decrease in income will lead to </a:t>
                      </a:r>
                      <a:r>
                        <a:rPr lang="en-GB" sz="1000" b="1"/>
                        <a:t>A SHIFT IN DEMAND</a:t>
                      </a:r>
                      <a:endParaRPr/>
                    </a:p>
                  </a:txBody>
                  <a:tcPr marL="91450" marR="91450" marT="45725" marB="45725">
                    <a:solidFill>
                      <a:srgbClr val="DDEAF6"/>
                    </a:solidFill>
                  </a:tcPr>
                </a:tc>
                <a:extLst>
                  <a:ext uri="{0D108BD9-81ED-4DB2-BD59-A6C34878D82A}">
                    <a16:rowId xmlns:a16="http://schemas.microsoft.com/office/drawing/2014/main" val="10003"/>
                  </a:ext>
                </a:extLst>
              </a:tr>
              <a:tr h="4829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LUXURY GOODS &amp; YED</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income elasticity of demand is usually strongly positive for luxury goods such as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Fine wines and spirits, high quality chocolates and luxury holidays overseas.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Sports cars, Consumer durables - audio visual equipment, smart-phones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Sports and leisure facilities (including gym membership and exclusive sports clubs).</a:t>
                      </a:r>
                      <a:endParaRPr dirty="0"/>
                    </a:p>
                  </a:txBody>
                  <a:tcPr marL="91450" marR="91450" marT="45725" marB="45725"/>
                </a:tc>
                <a:extLst>
                  <a:ext uri="{0D108BD9-81ED-4DB2-BD59-A6C34878D82A}">
                    <a16:rowId xmlns:a16="http://schemas.microsoft.com/office/drawing/2014/main" val="10004"/>
                  </a:ext>
                </a:extLst>
              </a:tr>
              <a:tr h="3901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NESCESSITY GOODS &amp; YED</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In contrast, income elasticity of demand is lower for Staple food products such as bread, vegetables and frozen foods, Mass transport (bus and rail), Beer and takeaway pizza!  </a:t>
                      </a:r>
                      <a:endParaRPr/>
                    </a:p>
                  </a:txBody>
                  <a:tcPr marL="91450" marR="91450" marT="45725" marB="45725">
                    <a:solidFill>
                      <a:srgbClr val="DDEAF6"/>
                    </a:solidFill>
                  </a:tcPr>
                </a:tc>
                <a:extLst>
                  <a:ext uri="{0D108BD9-81ED-4DB2-BD59-A6C34878D82A}">
                    <a16:rowId xmlns:a16="http://schemas.microsoft.com/office/drawing/2014/main" val="10005"/>
                  </a:ext>
                </a:extLst>
              </a:tr>
              <a:tr h="231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INFERIOR GOODS</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Income elasticity of demand is negative (inferior) for cigarettes and urban bus services.</a:t>
                      </a:r>
                      <a:endParaRPr/>
                    </a:p>
                  </a:txBody>
                  <a:tcPr marL="91450" marR="91450" marT="45725" marB="45725">
                    <a:solidFill>
                      <a:srgbClr val="F2F2F2"/>
                    </a:solidFill>
                  </a:tcPr>
                </a:tc>
                <a:extLst>
                  <a:ext uri="{0D108BD9-81ED-4DB2-BD59-A6C34878D82A}">
                    <a16:rowId xmlns:a16="http://schemas.microsoft.com/office/drawing/2014/main" val="10006"/>
                  </a:ext>
                </a:extLst>
              </a:tr>
              <a:tr h="8152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a:ea typeface="Calibri"/>
                          <a:cs typeface="Calibri"/>
                          <a:sym typeface="Calibri"/>
                        </a:rPr>
                        <a:t>BUSINESS USE OF YED</a:t>
                      </a:r>
                      <a:endParaRPr/>
                    </a:p>
                    <a:p>
                      <a:pPr marL="0" marR="0" lvl="0" indent="0" algn="l" rtl="0">
                        <a:lnSpc>
                          <a:spcPct val="100000"/>
                        </a:lnSpc>
                        <a:spcBef>
                          <a:spcPts val="0"/>
                        </a:spcBef>
                        <a:spcAft>
                          <a:spcPts val="0"/>
                        </a:spcAft>
                        <a:buClr>
                          <a:schemeClr val="dk1"/>
                        </a:buClr>
                        <a:buSzPts val="1000"/>
                        <a:buFont typeface="Calibri"/>
                        <a:buNone/>
                      </a:pP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Helps firms predict the effect of an economic cycle on sales. </a:t>
                      </a:r>
                      <a:r>
                        <a:rPr lang="en-GB" sz="1000" b="1" i="0" dirty="0">
                          <a:solidFill>
                            <a:schemeClr val="dk1"/>
                          </a:solidFill>
                          <a:latin typeface="Calibri"/>
                          <a:ea typeface="Calibri"/>
                          <a:cs typeface="Calibri"/>
                          <a:sym typeface="Calibri"/>
                        </a:rPr>
                        <a:t>Luxury products</a:t>
                      </a:r>
                      <a:r>
                        <a:rPr lang="en-GB" sz="1000" b="0" i="0" dirty="0">
                          <a:solidFill>
                            <a:schemeClr val="dk1"/>
                          </a:solidFill>
                          <a:latin typeface="Calibri"/>
                          <a:ea typeface="Calibri"/>
                          <a:cs typeface="Calibri"/>
                          <a:sym typeface="Calibri"/>
                        </a:rPr>
                        <a:t> with high income elasticity see greater sales volatility over the business cycle than </a:t>
                      </a:r>
                      <a:r>
                        <a:rPr lang="en-GB" sz="1000" b="1" i="0" dirty="0">
                          <a:solidFill>
                            <a:schemeClr val="dk1"/>
                          </a:solidFill>
                          <a:latin typeface="Calibri"/>
                          <a:ea typeface="Calibri"/>
                          <a:cs typeface="Calibri"/>
                          <a:sym typeface="Calibri"/>
                        </a:rPr>
                        <a:t>necessities</a:t>
                      </a:r>
                      <a:r>
                        <a:rPr lang="en-GB" sz="1000" b="0" i="0" dirty="0">
                          <a:solidFill>
                            <a:schemeClr val="dk1"/>
                          </a:solidFill>
                          <a:latin typeface="Calibri"/>
                          <a:ea typeface="Calibri"/>
                          <a:cs typeface="Calibri"/>
                          <a:sym typeface="Calibri"/>
                        </a:rPr>
                        <a:t> where demand from consumers is less sensitive to changes in the cycle.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They could also choose to locate in areas of high or low incomes depending upon whether they sell LUXURY or INFERIOR GOODS or expand their product range to cater for a different consumer group e.g. Lidl Deluxe. </a:t>
                      </a:r>
                      <a:endParaRPr sz="8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pic>
        <p:nvPicPr>
          <p:cNvPr id="103" name="Shape 103"/>
          <p:cNvPicPr preferRelativeResize="0"/>
          <p:nvPr/>
        </p:nvPicPr>
        <p:blipFill rotWithShape="1">
          <a:blip r:embed="rId3">
            <a:alphaModFix/>
          </a:blip>
          <a:srcRect/>
          <a:stretch/>
        </p:blipFill>
        <p:spPr>
          <a:xfrm>
            <a:off x="0" y="4585824"/>
            <a:ext cx="3067050" cy="2272176"/>
          </a:xfrm>
          <a:prstGeom prst="rect">
            <a:avLst/>
          </a:prstGeom>
          <a:noFill/>
          <a:ln>
            <a:noFill/>
          </a:ln>
        </p:spPr>
      </p:pic>
      <p:pic>
        <p:nvPicPr>
          <p:cNvPr id="104" name="Shape 104"/>
          <p:cNvPicPr preferRelativeResize="0"/>
          <p:nvPr/>
        </p:nvPicPr>
        <p:blipFill rotWithShape="1">
          <a:blip r:embed="rId4">
            <a:alphaModFix/>
          </a:blip>
          <a:srcRect/>
          <a:stretch/>
        </p:blipFill>
        <p:spPr>
          <a:xfrm>
            <a:off x="3067050" y="4585824"/>
            <a:ext cx="4060260" cy="2272175"/>
          </a:xfrm>
          <a:prstGeom prst="rect">
            <a:avLst/>
          </a:prstGeom>
          <a:noFill/>
          <a:ln>
            <a:noFill/>
          </a:ln>
        </p:spPr>
      </p:pic>
      <p:pic>
        <p:nvPicPr>
          <p:cNvPr id="105" name="Shape 105"/>
          <p:cNvPicPr preferRelativeResize="0"/>
          <p:nvPr/>
        </p:nvPicPr>
        <p:blipFill rotWithShape="1">
          <a:blip r:embed="rId5">
            <a:alphaModFix/>
          </a:blip>
          <a:srcRect/>
          <a:stretch/>
        </p:blipFill>
        <p:spPr>
          <a:xfrm>
            <a:off x="7127310" y="4585825"/>
            <a:ext cx="5064690" cy="2272175"/>
          </a:xfrm>
          <a:prstGeom prst="rect">
            <a:avLst/>
          </a:prstGeom>
          <a:noFill/>
          <a:ln>
            <a:noFill/>
          </a:ln>
        </p:spPr>
      </p:pic>
      <p:graphicFrame>
        <p:nvGraphicFramePr>
          <p:cNvPr id="7" name="Shape 102"/>
          <p:cNvGraphicFramePr/>
          <p:nvPr/>
        </p:nvGraphicFramePr>
        <p:xfrm>
          <a:off x="-1" y="14847"/>
          <a:ext cx="6158429" cy="3957330"/>
        </p:xfrm>
        <a:graphic>
          <a:graphicData uri="http://schemas.openxmlformats.org/drawingml/2006/table">
            <a:tbl>
              <a:tblPr firstRow="1" bandRow="1">
                <a:noFill/>
              </a:tblPr>
              <a:tblGrid>
                <a:gridCol w="1219784">
                  <a:extLst>
                    <a:ext uri="{9D8B030D-6E8A-4147-A177-3AD203B41FA5}">
                      <a16:colId xmlns:a16="http://schemas.microsoft.com/office/drawing/2014/main" val="20000"/>
                    </a:ext>
                  </a:extLst>
                </a:gridCol>
                <a:gridCol w="4938645">
                  <a:extLst>
                    <a:ext uri="{9D8B030D-6E8A-4147-A177-3AD203B41FA5}">
                      <a16:colId xmlns:a16="http://schemas.microsoft.com/office/drawing/2014/main" val="20001"/>
                    </a:ext>
                  </a:extLst>
                </a:gridCol>
              </a:tblGrid>
              <a:tr h="219253">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4.1.3.2.</a:t>
                      </a:r>
                      <a:r>
                        <a:rPr lang="en-GB" sz="1200" b="1" baseline="0" dirty="0">
                          <a:solidFill>
                            <a:schemeClr val="bg1"/>
                          </a:solidFill>
                          <a:latin typeface="Calibri" panose="020F0502020204030204" pitchFamily="34" charset="0"/>
                          <a:cs typeface="Calibri" panose="020F0502020204030204" pitchFamily="34" charset="0"/>
                        </a:rPr>
                        <a:t> </a:t>
                      </a:r>
                      <a:r>
                        <a:rPr lang="en-GB" sz="1200" b="1" dirty="0">
                          <a:solidFill>
                            <a:schemeClr val="bg1"/>
                          </a:solidFill>
                          <a:latin typeface="Calibri" panose="020F0502020204030204" pitchFamily="34" charset="0"/>
                          <a:cs typeface="Calibri" panose="020F0502020204030204" pitchFamily="34" charset="0"/>
                        </a:rPr>
                        <a:t>PRICE ELASTICITY OF DEMAND (PED)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gridSpan="2">
                  <a:txBody>
                    <a:bodyPr/>
                    <a:lstStyle/>
                    <a:p>
                      <a:pPr marL="0" marR="0" lvl="0" indent="0" algn="l" rtl="0">
                        <a:spcBef>
                          <a:spcPts val="0"/>
                        </a:spcBef>
                        <a:spcAft>
                          <a:spcPts val="0"/>
                        </a:spcAft>
                        <a:buNone/>
                      </a:pPr>
                      <a:r>
                        <a:rPr lang="en-GB" sz="1000"/>
                        <a:t>Measures the responsiveness of demand following a change in price.  INVERSE relationship means NEGATIVE PED.</a:t>
                      </a:r>
                      <a:endParaRPr sz="1000"/>
                    </a:p>
                    <a:p>
                      <a:pPr marL="0" marR="0" lvl="0" indent="0" algn="l" rtl="0">
                        <a:spcBef>
                          <a:spcPts val="0"/>
                        </a:spcBef>
                        <a:spcAft>
                          <a:spcPts val="0"/>
                        </a:spcAft>
                        <a:buNone/>
                      </a:pPr>
                      <a:r>
                        <a:rPr lang="en-GB" sz="1000"/>
                        <a:t>Measured by the % change in QD / % change in price. </a:t>
                      </a:r>
                      <a:endParaRPr sz="100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 EFFICIENT VALUES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dirty="0"/>
                        <a:t>&gt; -1 means </a:t>
                      </a:r>
                      <a:r>
                        <a:rPr lang="en-GB" sz="1000" b="1" dirty="0"/>
                        <a:t>price elastic </a:t>
                      </a:r>
                      <a:r>
                        <a:rPr lang="en-GB" sz="1000" dirty="0"/>
                        <a:t>(sensitive).  A small change in price causes a large change in QD.</a:t>
                      </a:r>
                      <a:endParaRPr dirty="0"/>
                    </a:p>
                    <a:p>
                      <a:pPr marL="0" marR="0" lvl="0" indent="0" algn="l" rtl="0">
                        <a:spcBef>
                          <a:spcPts val="0"/>
                        </a:spcBef>
                        <a:spcAft>
                          <a:spcPts val="0"/>
                        </a:spcAft>
                        <a:buClr>
                          <a:schemeClr val="dk1"/>
                        </a:buClr>
                        <a:buSzPts val="1000"/>
                        <a:buFont typeface="Noto Sans Symbols"/>
                        <a:buNone/>
                      </a:pPr>
                      <a:r>
                        <a:rPr lang="en-GB" sz="1000" dirty="0"/>
                        <a:t>0 to -1 means </a:t>
                      </a:r>
                      <a:r>
                        <a:rPr lang="en-GB" sz="1000" b="1" dirty="0"/>
                        <a:t>price inelastic </a:t>
                      </a:r>
                      <a:r>
                        <a:rPr lang="en-GB" sz="1000" dirty="0"/>
                        <a:t>(insensitive). A change in prices causes a smaller impact on QD. </a:t>
                      </a:r>
                      <a:endParaRPr sz="1000" dirty="0"/>
                    </a:p>
                  </a:txBody>
                  <a:tcPr marL="91450" marR="91450" marT="45725" marB="45725">
                    <a:solidFill>
                      <a:srgbClr val="F2F2F2"/>
                    </a:solidFill>
                  </a:tcPr>
                </a:tc>
                <a:extLst>
                  <a:ext uri="{0D108BD9-81ED-4DB2-BD59-A6C34878D82A}">
                    <a16:rowId xmlns:a16="http://schemas.microsoft.com/office/drawing/2014/main" val="10002"/>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DEMAND</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a:t>PRICE CHANGES CAUSE </a:t>
                      </a:r>
                      <a:r>
                        <a:rPr lang="en-GB" sz="1000" b="1"/>
                        <a:t>A MOVEMENT ALONG </a:t>
                      </a:r>
                      <a:r>
                        <a:rPr lang="en-GB" sz="1000"/>
                        <a:t>THE DEMAND CURVE</a:t>
                      </a:r>
                      <a:endParaRPr/>
                    </a:p>
                  </a:txBody>
                  <a:tcPr marL="91450" marR="91450" marT="45725" marB="45725">
                    <a:solidFill>
                      <a:srgbClr val="DDEAF6"/>
                    </a:solidFill>
                  </a:tcPr>
                </a:tc>
                <a:extLst>
                  <a:ext uri="{0D108BD9-81ED-4DB2-BD59-A6C34878D82A}">
                    <a16:rowId xmlns:a16="http://schemas.microsoft.com/office/drawing/2014/main" val="10003"/>
                  </a:ext>
                </a:extLst>
              </a:tr>
              <a:tr h="11691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DETERMINANTS OF PED - SPLAT</a:t>
                      </a:r>
                      <a:endParaRPr dirty="0"/>
                    </a:p>
                    <a:p>
                      <a:pPr marL="0" marR="0" lvl="0" indent="0" algn="l" rtl="0">
                        <a:lnSpc>
                          <a:spcPct val="100000"/>
                        </a:lnSpc>
                        <a:spcBef>
                          <a:spcPts val="0"/>
                        </a:spcBef>
                        <a:spcAft>
                          <a:spcPts val="0"/>
                        </a:spcAft>
                        <a:buClr>
                          <a:schemeClr val="dk1"/>
                        </a:buClr>
                        <a:buSzPts val="1000"/>
                        <a:buFont typeface="Arial"/>
                        <a:buNone/>
                      </a:pP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t>The number of close substitutes for a good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The % of a consumer's income allocated to spending on the good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The degree of necessity or whether the good is a luxury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Whether the good is addictive</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t>The time period allowed following a price change </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t>Peak and off-peak demand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The cost of switching between products.</a:t>
                      </a:r>
                      <a:endParaRPr dirty="0"/>
                    </a:p>
                  </a:txBody>
                  <a:tcPr marL="91450" marR="91450" marT="45725" marB="45725">
                    <a:solidFill>
                      <a:srgbClr val="F2F2F2"/>
                    </a:solidFill>
                  </a:tcPr>
                </a:tc>
                <a:extLst>
                  <a:ext uri="{0D108BD9-81ED-4DB2-BD59-A6C34878D82A}">
                    <a16:rowId xmlns:a16="http://schemas.microsoft.com/office/drawing/2014/main" val="10004"/>
                  </a:ext>
                </a:extLst>
              </a:tr>
              <a:tr h="13140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BUSINESS USE OF PED</a:t>
                      </a:r>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The effect of a change in price on the total revenue &amp; expenditure on a product</a:t>
                      </a:r>
                      <a:endParaRPr dirty="0"/>
                    </a:p>
                    <a:p>
                      <a:pPr marL="171450" marR="0" lvl="0" indent="-171450" algn="l" rtl="0">
                        <a:spcBef>
                          <a:spcPts val="0"/>
                        </a:spcBef>
                        <a:spcAft>
                          <a:spcPts val="0"/>
                        </a:spcAft>
                        <a:buClr>
                          <a:schemeClr val="dk1"/>
                        </a:buClr>
                        <a:buSzPts val="1000"/>
                        <a:buFont typeface="Arial"/>
                        <a:buChar char="•"/>
                      </a:pPr>
                      <a:r>
                        <a:rPr lang="en-GB" sz="1000" dirty="0"/>
                        <a:t>The effect of a </a:t>
                      </a:r>
                      <a:r>
                        <a:rPr lang="en-GB" sz="1000" b="1" dirty="0"/>
                        <a:t>change in an indirect tax (</a:t>
                      </a:r>
                      <a:r>
                        <a:rPr lang="en-GB" sz="1000" b="1" dirty="0" err="1"/>
                        <a:t>e.g</a:t>
                      </a:r>
                      <a:r>
                        <a:rPr lang="en-GB" sz="1000" b="1" dirty="0"/>
                        <a:t> VAT, fuel or other duties)</a:t>
                      </a:r>
                      <a:r>
                        <a:rPr lang="en-GB" sz="1000" dirty="0"/>
                        <a:t> on price and quantity demanded and also whether the business is able to pass on some or all of the tax onto the consumer.</a:t>
                      </a:r>
                      <a:endParaRPr dirty="0"/>
                    </a:p>
                    <a:p>
                      <a:pPr marL="171450" marR="0" lvl="0" indent="-171450" algn="l" rtl="0">
                        <a:spcBef>
                          <a:spcPts val="0"/>
                        </a:spcBef>
                        <a:spcAft>
                          <a:spcPts val="0"/>
                        </a:spcAft>
                        <a:buClr>
                          <a:schemeClr val="dk1"/>
                        </a:buClr>
                        <a:buSzPts val="1000"/>
                        <a:buFont typeface="Arial"/>
                        <a:buChar char="•"/>
                      </a:pPr>
                      <a:r>
                        <a:rPr lang="en-GB" sz="1000" dirty="0"/>
                        <a:t>Information on the PED can be used by a business as part of a policy of </a:t>
                      </a:r>
                      <a:r>
                        <a:rPr lang="en-GB" sz="1000" b="1" dirty="0"/>
                        <a:t>price discrimination</a:t>
                      </a:r>
                      <a:r>
                        <a:rPr lang="en-GB" sz="1000" dirty="0"/>
                        <a:t>. This is where a business decides to charge different prices for the same product to different segments of the market e.g. peak and off peak rail travel.</a:t>
                      </a:r>
                      <a:endParaRPr dirty="0"/>
                    </a:p>
                    <a:p>
                      <a:pPr marL="171450" marR="0" lvl="0" indent="-171450" algn="l" rtl="0">
                        <a:spcBef>
                          <a:spcPts val="0"/>
                        </a:spcBef>
                        <a:spcAft>
                          <a:spcPts val="0"/>
                        </a:spcAft>
                        <a:buClr>
                          <a:schemeClr val="dk1"/>
                        </a:buClr>
                        <a:buSzPts val="1000"/>
                        <a:buFont typeface="Arial"/>
                        <a:buChar char="•"/>
                      </a:pPr>
                      <a:r>
                        <a:rPr lang="en-GB" sz="1000" dirty="0"/>
                        <a:t>To estimate the impact of price discounts on given products</a:t>
                      </a:r>
                      <a:endParaRPr dirty="0"/>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84749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09"/>
        <p:cNvGrpSpPr/>
        <p:nvPr/>
      </p:nvGrpSpPr>
      <p:grpSpPr>
        <a:xfrm>
          <a:off x="0" y="0"/>
          <a:ext cx="0" cy="0"/>
          <a:chOff x="0" y="0"/>
          <a:chExt cx="0" cy="0"/>
        </a:xfrm>
      </p:grpSpPr>
      <p:graphicFrame>
        <p:nvGraphicFramePr>
          <p:cNvPr id="111" name="Shape 111"/>
          <p:cNvGraphicFramePr/>
          <p:nvPr/>
        </p:nvGraphicFramePr>
        <p:xfrm>
          <a:off x="124854" y="33911"/>
          <a:ext cx="6064932" cy="3017580"/>
        </p:xfrm>
        <a:graphic>
          <a:graphicData uri="http://schemas.openxmlformats.org/drawingml/2006/table">
            <a:tbl>
              <a:tblPr firstRow="1" bandRow="1">
                <a:noFill/>
              </a:tblPr>
              <a:tblGrid>
                <a:gridCol w="1143387">
                  <a:extLst>
                    <a:ext uri="{9D8B030D-6E8A-4147-A177-3AD203B41FA5}">
                      <a16:colId xmlns:a16="http://schemas.microsoft.com/office/drawing/2014/main" val="20000"/>
                    </a:ext>
                  </a:extLst>
                </a:gridCol>
                <a:gridCol w="4921545">
                  <a:extLst>
                    <a:ext uri="{9D8B030D-6E8A-4147-A177-3AD203B41FA5}">
                      <a16:colId xmlns:a16="http://schemas.microsoft.com/office/drawing/2014/main" val="20001"/>
                    </a:ext>
                  </a:extLst>
                </a:gridCol>
              </a:tblGrid>
              <a:tr h="255280">
                <a:tc gridSpan="2">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4.1.3.2. CROSS PRICE ELASTICITY OF DEMAND (XED)</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68733">
                <a:tc gridSpan="2">
                  <a:txBody>
                    <a:bodyPr/>
                    <a:lstStyle/>
                    <a:p>
                      <a:pPr marL="0" marR="0" lvl="0" indent="0" algn="l" rtl="0">
                        <a:spcBef>
                          <a:spcPts val="0"/>
                        </a:spcBef>
                        <a:spcAft>
                          <a:spcPts val="0"/>
                        </a:spcAft>
                        <a:buNone/>
                      </a:pPr>
                      <a:r>
                        <a:rPr lang="en-GB" sz="1000"/>
                        <a:t>Measures the responsiveness of demand for good A following a change in price of good B.  </a:t>
                      </a:r>
                      <a:endParaRPr/>
                    </a:p>
                    <a:p>
                      <a:pPr marL="0" marR="0" lvl="0" indent="0" algn="l" rtl="0">
                        <a:spcBef>
                          <a:spcPts val="0"/>
                        </a:spcBef>
                        <a:spcAft>
                          <a:spcPts val="0"/>
                        </a:spcAft>
                        <a:buNone/>
                      </a:pPr>
                      <a:r>
                        <a:rPr lang="en-GB" sz="1000"/>
                        <a:t>Measured by the % change in QD A / % change in price B. </a:t>
                      </a:r>
                      <a:endParaRPr sz="1000"/>
                    </a:p>
                  </a:txBody>
                  <a:tcPr marL="91450" marR="91450" marT="45725" marB="45725">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5105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SUBSTITUTES &amp; XED</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POSITIVE VALUE means the products are SUBSTITUTES.  If the price of one product goes up the QD of another will fall e.g. Beef &amp; lamb. &gt;1 means close substitutes, &lt;1 weak substitutes. </a:t>
                      </a:r>
                      <a:endParaRPr dirty="0"/>
                    </a:p>
                  </a:txBody>
                  <a:tcPr marL="91450" marR="91450" marT="45725" marB="45725">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2"/>
                  </a:ext>
                </a:extLst>
              </a:tr>
              <a:tr h="36873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COMPLEMENTS &amp; XED</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dirty="0"/>
                        <a:t>NEGATIVE VALUE means the products are COMPLEMENTS.  If the price of one product goes up the demand for the other falls e.g. Tennis racquets &amp; tennis balls. </a:t>
                      </a:r>
                      <a:endParaRPr sz="1000" b="0"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3"/>
                  </a:ext>
                </a:extLst>
              </a:tr>
              <a:tr h="36873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DEMAND </a:t>
                      </a:r>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Clr>
                          <a:schemeClr val="dk1"/>
                        </a:buClr>
                        <a:buSzPts val="1000"/>
                        <a:buFont typeface="Noto Sans Symbols"/>
                        <a:buNone/>
                      </a:pPr>
                      <a:r>
                        <a:rPr lang="en-GB" sz="1000" b="0" dirty="0"/>
                        <a:t>A price change of a </a:t>
                      </a:r>
                      <a:r>
                        <a:rPr lang="en-GB" sz="1000" b="1" dirty="0"/>
                        <a:t>substitute</a:t>
                      </a:r>
                      <a:r>
                        <a:rPr lang="en-GB" sz="1000" b="0" dirty="0"/>
                        <a:t> or </a:t>
                      </a:r>
                      <a:r>
                        <a:rPr lang="en-GB" sz="1000" b="1" dirty="0"/>
                        <a:t>complement</a:t>
                      </a:r>
                      <a:r>
                        <a:rPr lang="en-GB" sz="1000" b="0" dirty="0"/>
                        <a:t> will lead to a </a:t>
                      </a:r>
                      <a:r>
                        <a:rPr lang="en-GB" sz="1000" b="1" dirty="0"/>
                        <a:t>SHIFT IN DEMAND. </a:t>
                      </a:r>
                      <a:endParaRPr sz="1000" b="1" dirty="0"/>
                    </a:p>
                  </a:txBody>
                  <a:tcPr marL="91450" marR="91450" marT="45725" marB="45725">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4"/>
                  </a:ext>
                </a:extLst>
              </a:tr>
              <a:tr h="9360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BUSINESS USE OF XED</a:t>
                      </a:r>
                      <a:endParaRPr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dk1"/>
                    </a:solidFill>
                  </a:tcPr>
                </a:tc>
                <a:tc>
                  <a:txBody>
                    <a:bodyPr/>
                    <a:lstStyle/>
                    <a:p>
                      <a:pPr marL="285750" marR="0" lvl="0" indent="-2857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When setting prices firms will have to look at what alternatives the consumer has, if there are no close substitutes they will be able to increase the price. Therefore, firms spend a lot of money on advertising to differentiate their products and reduce XED.</a:t>
                      </a:r>
                      <a:endParaRPr dirty="0"/>
                    </a:p>
                    <a:p>
                      <a:pPr marL="285750" marR="0" lvl="0" indent="-2857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A firm may offer a loss leader to attract complementary sales.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a firm may offer a printer, at a low price, because it knows this will lead to increased sales for the highly profitable ink cartridges.</a:t>
                      </a:r>
                      <a:endParaRPr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5"/>
                  </a:ext>
                </a:extLst>
              </a:tr>
            </a:tbl>
          </a:graphicData>
        </a:graphic>
      </p:graphicFrame>
      <p:pic>
        <p:nvPicPr>
          <p:cNvPr id="114" name="Shape 114"/>
          <p:cNvPicPr preferRelativeResize="0"/>
          <p:nvPr/>
        </p:nvPicPr>
        <p:blipFill rotWithShape="1">
          <a:blip r:embed="rId3">
            <a:alphaModFix/>
          </a:blip>
          <a:srcRect/>
          <a:stretch/>
        </p:blipFill>
        <p:spPr>
          <a:xfrm>
            <a:off x="124854" y="4139571"/>
            <a:ext cx="5875896" cy="2646502"/>
          </a:xfrm>
          <a:prstGeom prst="rect">
            <a:avLst/>
          </a:prstGeom>
          <a:noFill/>
          <a:ln>
            <a:noFill/>
          </a:ln>
        </p:spPr>
      </p:pic>
      <p:graphicFrame>
        <p:nvGraphicFramePr>
          <p:cNvPr id="115" name="Shape 115"/>
          <p:cNvGraphicFramePr/>
          <p:nvPr/>
        </p:nvGraphicFramePr>
        <p:xfrm>
          <a:off x="124855" y="3051491"/>
          <a:ext cx="6064931" cy="1088080"/>
        </p:xfrm>
        <a:graphic>
          <a:graphicData uri="http://schemas.openxmlformats.org/drawingml/2006/table">
            <a:tbl>
              <a:tblPr firstRow="1" bandRow="1">
                <a:noFill/>
              </a:tblPr>
              <a:tblGrid>
                <a:gridCol w="6064931">
                  <a:extLst>
                    <a:ext uri="{9D8B030D-6E8A-4147-A177-3AD203B41FA5}">
                      <a16:colId xmlns:a16="http://schemas.microsoft.com/office/drawing/2014/main" val="20000"/>
                    </a:ext>
                  </a:extLst>
                </a:gridCol>
              </a:tblGrid>
              <a:tr h="261550">
                <a:tc>
                  <a:txBody>
                    <a:bodyPr/>
                    <a:lstStyle/>
                    <a:p>
                      <a:pPr marL="0" marR="0" lvl="0" indent="0" algn="ctr" rtl="0">
                        <a:spcBef>
                          <a:spcPts val="0"/>
                        </a:spcBef>
                        <a:spcAft>
                          <a:spcPts val="0"/>
                        </a:spcAft>
                        <a:buNone/>
                      </a:pPr>
                      <a:r>
                        <a:rPr lang="en-GB" sz="1200" b="1" dirty="0">
                          <a:solidFill>
                            <a:schemeClr val="bg1"/>
                          </a:solidFill>
                          <a:latin typeface="Calibri" panose="020F0502020204030204" pitchFamily="34" charset="0"/>
                          <a:cs typeface="Calibri" panose="020F0502020204030204" pitchFamily="34" charset="0"/>
                        </a:rPr>
                        <a:t>EVALUATION OF COMMERCIAL APPLICATION OF ELASTICITIES</a:t>
                      </a:r>
                      <a:endParaRPr sz="12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extLst>
                  <a:ext uri="{0D108BD9-81ED-4DB2-BD59-A6C34878D82A}">
                    <a16:rowId xmlns:a16="http://schemas.microsoft.com/office/drawing/2014/main" val="10000"/>
                  </a:ext>
                </a:extLst>
              </a:tr>
              <a:tr h="813750">
                <a:tc>
                  <a:txBody>
                    <a:bodyPr/>
                    <a:lstStyle/>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Do firms really know their Elasticities? Who uses them effectively? </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Different Elasticities are of use for different firm related decisions.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Elasticities vary dramatically across consumer groups/ regions/ even time of day etc. Difficult to calculate!</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Elasticities &amp; rational behaviour. Irrational consumption may mean more inelastic demand.</a:t>
                      </a:r>
                      <a:endParaRPr dirty="0"/>
                    </a:p>
                  </a:txBody>
                  <a:tcPr marL="91450" marR="91450" marT="45725" marB="45725">
                    <a:solidFill>
                      <a:srgbClr val="F2F2F2"/>
                    </a:solidFill>
                  </a:tcPr>
                </a:tc>
                <a:extLst>
                  <a:ext uri="{0D108BD9-81ED-4DB2-BD59-A6C34878D82A}">
                    <a16:rowId xmlns:a16="http://schemas.microsoft.com/office/drawing/2014/main" val="10001"/>
                  </a:ext>
                </a:extLst>
              </a:tr>
            </a:tbl>
          </a:graphicData>
        </a:graphic>
      </p:graphicFrame>
      <p:graphicFrame>
        <p:nvGraphicFramePr>
          <p:cNvPr id="5" name="Shape 84"/>
          <p:cNvGraphicFramePr/>
          <p:nvPr/>
        </p:nvGraphicFramePr>
        <p:xfrm>
          <a:off x="6189786" y="33911"/>
          <a:ext cx="5890845" cy="1978750"/>
        </p:xfrm>
        <a:graphic>
          <a:graphicData uri="http://schemas.openxmlformats.org/drawingml/2006/table">
            <a:tbl>
              <a:tblPr firstRow="1" bandRow="1">
                <a:noFill/>
              </a:tblPr>
              <a:tblGrid>
                <a:gridCol w="1137415">
                  <a:extLst>
                    <a:ext uri="{9D8B030D-6E8A-4147-A177-3AD203B41FA5}">
                      <a16:colId xmlns:a16="http://schemas.microsoft.com/office/drawing/2014/main" val="20000"/>
                    </a:ext>
                  </a:extLst>
                </a:gridCol>
                <a:gridCol w="4753430">
                  <a:extLst>
                    <a:ext uri="{9D8B030D-6E8A-4147-A177-3AD203B41FA5}">
                      <a16:colId xmlns:a16="http://schemas.microsoft.com/office/drawing/2014/main" val="20001"/>
                    </a:ext>
                  </a:extLst>
                </a:gridCol>
              </a:tblGrid>
              <a:tr h="300197">
                <a:tc gridSpan="2">
                  <a:txBody>
                    <a:bodyPr/>
                    <a:lstStyle/>
                    <a:p>
                      <a:pPr marL="0" marR="0" lvl="0" indent="0" algn="ctr" rtl="0">
                        <a:spcBef>
                          <a:spcPts val="0"/>
                        </a:spcBef>
                        <a:spcAft>
                          <a:spcPts val="0"/>
                        </a:spcAft>
                        <a:buNone/>
                      </a:pPr>
                      <a:r>
                        <a:rPr lang="en-GB" sz="1100" b="1" u="none" strike="noStrike" cap="none" dirty="0"/>
                        <a:t>4.1.3.3. SUPPLY</a:t>
                      </a:r>
                      <a:endParaRPr sz="1100" b="1" u="none" strike="noStrike" cap="none"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389708">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SUPPLY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dirty="0"/>
                        <a:t>Output is provided by businesses in the pursuit</a:t>
                      </a:r>
                      <a:r>
                        <a:rPr lang="en-GB" sz="1000" baseline="0" dirty="0"/>
                        <a:t> of profits. Higher profits mean greater incentives to increase supply. </a:t>
                      </a:r>
                      <a:endParaRPr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893852333"/>
                  </a:ext>
                </a:extLst>
              </a:tr>
              <a:tr h="389708">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SUPPLY</a:t>
                      </a:r>
                      <a:r>
                        <a:rPr lang="en-GB" sz="1000" b="1" baseline="0" dirty="0">
                          <a:solidFill>
                            <a:schemeClr val="bg1"/>
                          </a:solidFill>
                        </a:rPr>
                        <a:t> CURVE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u="none" strike="noStrike" cap="none" dirty="0">
                          <a:solidFill>
                            <a:schemeClr val="dk1"/>
                          </a:solidFill>
                          <a:effectLst/>
                          <a:latin typeface="Calibri"/>
                          <a:ea typeface="Calibri"/>
                          <a:cs typeface="Calibri"/>
                          <a:sym typeface="Arial"/>
                        </a:rPr>
                        <a:t>A graphic representation of the correlation between the cost of a good or service and the quantity supplied for a given period.</a:t>
                      </a:r>
                      <a:endParaRPr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2235135771"/>
                  </a:ext>
                </a:extLst>
              </a:tr>
              <a:tr h="886053">
                <a:tc>
                  <a:txBody>
                    <a:bodyPr/>
                    <a:lstStyle/>
                    <a:p>
                      <a:pPr marL="0" marR="0" lvl="0" indent="0" algn="l" rtl="0">
                        <a:lnSpc>
                          <a:spcPct val="100000"/>
                        </a:lnSpc>
                        <a:spcBef>
                          <a:spcPts val="0"/>
                        </a:spcBef>
                        <a:spcAft>
                          <a:spcPts val="0"/>
                        </a:spcAft>
                        <a:buClr>
                          <a:schemeClr val="lt1"/>
                        </a:buClr>
                        <a:buSzPts val="1000"/>
                        <a:buFont typeface="Arial"/>
                        <a:buNone/>
                      </a:pPr>
                      <a:r>
                        <a:rPr lang="en-GB" sz="1000" b="1" u="none" strike="noStrike" cap="none" dirty="0">
                          <a:solidFill>
                            <a:schemeClr val="lt1"/>
                          </a:solidFill>
                          <a:latin typeface="Calibri"/>
                          <a:cs typeface="Calibri"/>
                          <a:sym typeface="Calibri"/>
                        </a:rPr>
                        <a:t>FACTORS</a:t>
                      </a:r>
                      <a:r>
                        <a:rPr lang="en-GB" sz="1000" b="1" u="none" strike="noStrike" cap="none" baseline="0" dirty="0">
                          <a:solidFill>
                            <a:schemeClr val="lt1"/>
                          </a:solidFill>
                          <a:latin typeface="Calibri"/>
                          <a:cs typeface="Calibri"/>
                          <a:sym typeface="Calibri"/>
                        </a:rPr>
                        <a:t> CAUSING A SHIFT IN SUPPLY</a:t>
                      </a:r>
                      <a:endParaRPr dirty="0"/>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spcBef>
                          <a:spcPts val="0"/>
                        </a:spcBef>
                        <a:spcAft>
                          <a:spcPts val="0"/>
                        </a:spcAft>
                        <a:buNone/>
                      </a:pPr>
                      <a:r>
                        <a:rPr lang="en-GB" sz="1000" dirty="0"/>
                        <a:t>S - Subsidies</a:t>
                      </a:r>
                    </a:p>
                    <a:p>
                      <a:pPr marL="0" marR="0" lvl="0" indent="0" algn="l" rtl="0">
                        <a:spcBef>
                          <a:spcPts val="0"/>
                        </a:spcBef>
                        <a:spcAft>
                          <a:spcPts val="0"/>
                        </a:spcAft>
                        <a:buNone/>
                      </a:pPr>
                      <a:r>
                        <a:rPr lang="en-GB" sz="1000" dirty="0"/>
                        <a:t>P - Productivity</a:t>
                      </a:r>
                      <a:r>
                        <a:rPr lang="en-GB" sz="1000" baseline="0" dirty="0"/>
                        <a:t> Gains </a:t>
                      </a:r>
                    </a:p>
                    <a:p>
                      <a:pPr marL="0" marR="0" lvl="0" indent="0" algn="l" rtl="0">
                        <a:spcBef>
                          <a:spcPts val="0"/>
                        </a:spcBef>
                        <a:spcAft>
                          <a:spcPts val="0"/>
                        </a:spcAft>
                        <a:buNone/>
                      </a:pPr>
                      <a:r>
                        <a:rPr lang="en-GB" sz="1000" baseline="0" dirty="0"/>
                        <a:t>E - Efficiency</a:t>
                      </a:r>
                    </a:p>
                    <a:p>
                      <a:pPr marL="0" marR="0" lvl="0" indent="0" algn="l" rtl="0">
                        <a:spcBef>
                          <a:spcPts val="0"/>
                        </a:spcBef>
                        <a:spcAft>
                          <a:spcPts val="0"/>
                        </a:spcAft>
                        <a:buNone/>
                      </a:pPr>
                      <a:r>
                        <a:rPr lang="en-GB" sz="1000" baseline="0" dirty="0"/>
                        <a:t>N - Number of firms</a:t>
                      </a:r>
                    </a:p>
                    <a:p>
                      <a:pPr marL="0" marR="0" lvl="0" indent="0" algn="l" rtl="0">
                        <a:spcBef>
                          <a:spcPts val="0"/>
                        </a:spcBef>
                        <a:spcAft>
                          <a:spcPts val="0"/>
                        </a:spcAft>
                        <a:buNone/>
                      </a:pPr>
                      <a:r>
                        <a:rPr lang="en-GB" sz="1000" baseline="0" dirty="0"/>
                        <a:t>T - Technology</a:t>
                      </a:r>
                      <a:endParaRPr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bl>
          </a:graphicData>
        </a:graphic>
      </p:graphicFrame>
      <p:graphicFrame>
        <p:nvGraphicFramePr>
          <p:cNvPr id="6" name="Shape 110"/>
          <p:cNvGraphicFramePr/>
          <p:nvPr/>
        </p:nvGraphicFramePr>
        <p:xfrm>
          <a:off x="6189786" y="1965910"/>
          <a:ext cx="5890845" cy="4650998"/>
        </p:xfrm>
        <a:graphic>
          <a:graphicData uri="http://schemas.openxmlformats.org/drawingml/2006/table">
            <a:tbl>
              <a:tblPr firstRow="1" bandRow="1">
                <a:noFill/>
              </a:tblPr>
              <a:tblGrid>
                <a:gridCol w="974329">
                  <a:extLst>
                    <a:ext uri="{9D8B030D-6E8A-4147-A177-3AD203B41FA5}">
                      <a16:colId xmlns:a16="http://schemas.microsoft.com/office/drawing/2014/main" val="20000"/>
                    </a:ext>
                  </a:extLst>
                </a:gridCol>
                <a:gridCol w="4916516">
                  <a:extLst>
                    <a:ext uri="{9D8B030D-6E8A-4147-A177-3AD203B41FA5}">
                      <a16:colId xmlns:a16="http://schemas.microsoft.com/office/drawing/2014/main" val="20001"/>
                    </a:ext>
                  </a:extLst>
                </a:gridCol>
              </a:tblGrid>
              <a:tr h="239973">
                <a:tc gridSpan="2">
                  <a:txBody>
                    <a:bodyPr/>
                    <a:lstStyle/>
                    <a:p>
                      <a:pPr marL="0" marR="0" lvl="0" indent="0" algn="ctr" rtl="0">
                        <a:spcBef>
                          <a:spcPts val="0"/>
                        </a:spcBef>
                        <a:spcAft>
                          <a:spcPts val="0"/>
                        </a:spcAft>
                        <a:buNone/>
                      </a:pPr>
                      <a:r>
                        <a:rPr lang="en-GB" sz="1100" b="1" dirty="0">
                          <a:solidFill>
                            <a:schemeClr val="bg1"/>
                          </a:solidFill>
                          <a:latin typeface="Calibri" panose="020F0502020204030204" pitchFamily="34" charset="0"/>
                          <a:cs typeface="Calibri" panose="020F0502020204030204" pitchFamily="34" charset="0"/>
                        </a:rPr>
                        <a:t>4.1.3.4.</a:t>
                      </a:r>
                      <a:r>
                        <a:rPr lang="en-GB" sz="1100" b="1" baseline="0" dirty="0">
                          <a:solidFill>
                            <a:schemeClr val="bg1"/>
                          </a:solidFill>
                          <a:latin typeface="Calibri" panose="020F0502020204030204" pitchFamily="34" charset="0"/>
                          <a:cs typeface="Calibri" panose="020F0502020204030204" pitchFamily="34" charset="0"/>
                        </a:rPr>
                        <a:t> </a:t>
                      </a:r>
                      <a:r>
                        <a:rPr lang="en-GB" sz="1100" b="1" dirty="0">
                          <a:solidFill>
                            <a:schemeClr val="bg1"/>
                          </a:solidFill>
                          <a:latin typeface="Calibri" panose="020F0502020204030204" pitchFamily="34" charset="0"/>
                          <a:cs typeface="Calibri" panose="020F0502020204030204" pitchFamily="34" charset="0"/>
                        </a:rPr>
                        <a:t>PRICE ELASTICITY OF SUPPLY (PES)</a:t>
                      </a:r>
                      <a:endParaRPr sz="11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504304">
                <a:tc gridSpan="2">
                  <a:txBody>
                    <a:bodyPr/>
                    <a:lstStyle/>
                    <a:p>
                      <a:pPr marL="0" marR="0" lvl="0" indent="0" algn="l" rtl="0">
                        <a:spcBef>
                          <a:spcPts val="0"/>
                        </a:spcBef>
                        <a:spcAft>
                          <a:spcPts val="0"/>
                        </a:spcAft>
                        <a:buNone/>
                      </a:pPr>
                      <a:r>
                        <a:rPr lang="en-GB" sz="1000" dirty="0"/>
                        <a:t>Measures the responsiveness of supply to a change in price.  POSITIVE RELATIONSHIP = POSITIVE PES</a:t>
                      </a:r>
                      <a:endParaRPr dirty="0"/>
                    </a:p>
                    <a:p>
                      <a:pPr marL="0" marR="0" lvl="0" indent="0" algn="l" rtl="0">
                        <a:spcBef>
                          <a:spcPts val="0"/>
                        </a:spcBef>
                        <a:spcAft>
                          <a:spcPts val="0"/>
                        </a:spcAft>
                        <a:buNone/>
                      </a:pPr>
                      <a:r>
                        <a:rPr lang="en-GB" sz="1000" dirty="0"/>
                        <a:t>Measured by the % change in QS / % change in Price.</a:t>
                      </a:r>
                      <a:endParaRPr sz="1000" dirty="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504304">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CO EFFICIENT VALUES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&gt;1 Price elastic (sensitive). A small change in price causes a large change in QS. </a:t>
                      </a:r>
                      <a:endParaRPr dirty="0"/>
                    </a:p>
                    <a:p>
                      <a:pPr marL="0" marR="0" lvl="0" indent="0" algn="l" rtl="0">
                        <a:lnSpc>
                          <a:spcPct val="100000"/>
                        </a:lnSpc>
                        <a:spcBef>
                          <a:spcPts val="0"/>
                        </a:spcBef>
                        <a:spcAft>
                          <a:spcPts val="0"/>
                        </a:spcAft>
                        <a:buClr>
                          <a:schemeClr val="dk1"/>
                        </a:buClr>
                        <a:buSzPts val="1000"/>
                        <a:buFont typeface="Noto Sans Symbols"/>
                        <a:buNone/>
                      </a:pPr>
                      <a:r>
                        <a:rPr lang="en-GB" sz="1000" dirty="0"/>
                        <a:t>&lt;1 means Price inelastic (insensitive). A change in prices causes a smaller impact on QS.</a:t>
                      </a:r>
                      <a:endParaRPr dirty="0"/>
                    </a:p>
                  </a:txBody>
                  <a:tcPr marL="91450" marR="91450" marT="45725" marB="45725">
                    <a:solidFill>
                      <a:srgbClr val="F2F2F2"/>
                    </a:solidFill>
                  </a:tcPr>
                </a:tc>
                <a:extLst>
                  <a:ext uri="{0D108BD9-81ED-4DB2-BD59-A6C34878D82A}">
                    <a16:rowId xmlns:a16="http://schemas.microsoft.com/office/drawing/2014/main" val="10002"/>
                  </a:ext>
                </a:extLst>
              </a:tr>
              <a:tr h="367012">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IMPACT ON SUPPLY CURVE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Price changes cause </a:t>
                      </a:r>
                      <a:r>
                        <a:rPr lang="en-GB" sz="1000" b="1" dirty="0"/>
                        <a:t>A MOVEMENT ALONG </a:t>
                      </a:r>
                      <a:r>
                        <a:rPr lang="en-GB" sz="1000" dirty="0"/>
                        <a:t>A SUPPLY CURVE. </a:t>
                      </a:r>
                      <a:endParaRPr dirty="0"/>
                    </a:p>
                  </a:txBody>
                  <a:tcPr marL="91450" marR="91450" marT="45725" marB="45725">
                    <a:solidFill>
                      <a:srgbClr val="DDEAF6"/>
                    </a:solidFill>
                  </a:tcPr>
                </a:tc>
                <a:extLst>
                  <a:ext uri="{0D108BD9-81ED-4DB2-BD59-A6C34878D82A}">
                    <a16:rowId xmlns:a16="http://schemas.microsoft.com/office/drawing/2014/main" val="10003"/>
                  </a:ext>
                </a:extLst>
              </a:tr>
              <a:tr h="258786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DETERMINANTS OF PES</a:t>
                      </a:r>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1" dirty="0"/>
                        <a:t>Production lag: </a:t>
                      </a:r>
                      <a:r>
                        <a:rPr lang="en-GB" sz="1000" dirty="0"/>
                        <a:t>Supply is more price elastic the longer the </a:t>
                      </a:r>
                      <a:r>
                        <a:rPr lang="en-GB" sz="1000" b="1" dirty="0"/>
                        <a:t>time period</a:t>
                      </a:r>
                      <a:r>
                        <a:rPr lang="en-GB" sz="1000" dirty="0"/>
                        <a:t> that a firm is allowed to adjust its production levels. </a:t>
                      </a:r>
                      <a:endParaRPr sz="1000" b="1"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1" dirty="0"/>
                        <a:t>Stocks of finished products and components: </a:t>
                      </a:r>
                      <a:r>
                        <a:rPr lang="en-GB" sz="1000" dirty="0"/>
                        <a:t>If stocks of raw materials and finished products are at a high level then a firm is able to respond to a change in demand - supply will be elastic. Conversely when stocks are low, dwindling supplies force prices higher.</a:t>
                      </a:r>
                      <a:endParaRPr sz="1000" b="1" dirty="0"/>
                    </a:p>
                    <a:p>
                      <a:pPr marL="228600" marR="0" lvl="0" indent="-228600" algn="l" rtl="0">
                        <a:spcBef>
                          <a:spcPts val="0"/>
                        </a:spcBef>
                        <a:spcAft>
                          <a:spcPts val="0"/>
                        </a:spcAft>
                        <a:buClr>
                          <a:schemeClr val="dk1"/>
                        </a:buClr>
                        <a:buSzPts val="1000"/>
                        <a:buFont typeface="Calibri"/>
                        <a:buAutoNum type="arabicPeriod"/>
                      </a:pPr>
                      <a:r>
                        <a:rPr lang="en-GB" sz="1000" b="1" dirty="0"/>
                        <a:t>Spare production capacity: </a:t>
                      </a:r>
                      <a:r>
                        <a:rPr lang="en-GB" sz="1000" dirty="0"/>
                        <a:t>If there is plenty of </a:t>
                      </a:r>
                      <a:r>
                        <a:rPr lang="en-GB" sz="1000" b="1" dirty="0"/>
                        <a:t>spare capacity</a:t>
                      </a:r>
                      <a:r>
                        <a:rPr lang="en-GB" sz="1000" dirty="0"/>
                        <a:t> then a business can increase output without a rise in costs and supply will be elastic in response to a change in demand. Therefore, supply of goods and services is most elastic during a recession.</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The ease and cost of factor substitution/mobility: </a:t>
                      </a:r>
                      <a:r>
                        <a:rPr lang="en-GB" sz="1000" dirty="0"/>
                        <a:t>If both capital &amp; labour are </a:t>
                      </a:r>
                      <a:r>
                        <a:rPr lang="en-GB" sz="1000" b="1" dirty="0"/>
                        <a:t>occupationally mobile</a:t>
                      </a:r>
                      <a:r>
                        <a:rPr lang="en-GB" sz="1000" dirty="0"/>
                        <a:t> then the elasticity of supply for a product is higher than if capital and labour cannot easily be switched. E.g. a printing press which can switch easily between printing magazines and greetings cards.</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Time lag-</a:t>
                      </a:r>
                      <a:r>
                        <a:rPr lang="en-GB" sz="1000" dirty="0"/>
                        <a:t> In some agricultural markets the </a:t>
                      </a:r>
                      <a:r>
                        <a:rPr lang="en-GB" sz="1000" b="1" dirty="0"/>
                        <a:t>momentary supply</a:t>
                      </a:r>
                      <a:r>
                        <a:rPr lang="en-GB" sz="1000" dirty="0"/>
                        <a:t> is fixed and is determined mainly by planting decisions made months before, and also climatic conditions, which affect the production yield. In contrast the supply of milk is price elastic because of a short time span from cows producing milk and products reaching the market place.</a:t>
                      </a:r>
                      <a:endParaRPr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74595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3"/>
        <p:cNvGrpSpPr/>
        <p:nvPr/>
      </p:nvGrpSpPr>
      <p:grpSpPr>
        <a:xfrm>
          <a:off x="0" y="0"/>
          <a:ext cx="0" cy="0"/>
          <a:chOff x="0" y="0"/>
          <a:chExt cx="0" cy="0"/>
        </a:xfrm>
      </p:grpSpPr>
      <p:pic>
        <p:nvPicPr>
          <p:cNvPr id="8" name="Shape 112"/>
          <p:cNvPicPr preferRelativeResize="0"/>
          <p:nvPr/>
        </p:nvPicPr>
        <p:blipFill rotWithShape="1">
          <a:blip r:embed="rId3">
            <a:alphaModFix/>
          </a:blip>
          <a:srcRect/>
          <a:stretch/>
        </p:blipFill>
        <p:spPr>
          <a:xfrm>
            <a:off x="7415479" y="152401"/>
            <a:ext cx="3023921" cy="2847974"/>
          </a:xfrm>
          <a:prstGeom prst="rect">
            <a:avLst/>
          </a:prstGeom>
          <a:noFill/>
          <a:ln>
            <a:noFill/>
          </a:ln>
        </p:spPr>
      </p:pic>
      <p:pic>
        <p:nvPicPr>
          <p:cNvPr id="10" name="Shape 113"/>
          <p:cNvPicPr preferRelativeResize="0"/>
          <p:nvPr/>
        </p:nvPicPr>
        <p:blipFill rotWithShape="1">
          <a:blip r:embed="rId4">
            <a:alphaModFix/>
          </a:blip>
          <a:srcRect/>
          <a:stretch/>
        </p:blipFill>
        <p:spPr>
          <a:xfrm>
            <a:off x="7415479" y="3495675"/>
            <a:ext cx="3109967" cy="2897083"/>
          </a:xfrm>
          <a:prstGeom prst="rect">
            <a:avLst/>
          </a:prstGeom>
          <a:noFill/>
          <a:ln>
            <a:noFill/>
          </a:ln>
        </p:spPr>
      </p:pic>
    </p:spTree>
    <p:extLst>
      <p:ext uri="{BB962C8B-B14F-4D97-AF65-F5344CB8AC3E}">
        <p14:creationId xmlns:p14="http://schemas.microsoft.com/office/powerpoint/2010/main" val="506940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nvGraphicFramePr>
        <p:xfrm>
          <a:off x="203200" y="184637"/>
          <a:ext cx="6299200" cy="4706279"/>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261466">
                <a:tc gridSpan="2">
                  <a:txBody>
                    <a:bodyPr/>
                    <a:lstStyle/>
                    <a:p>
                      <a:pPr marL="0" marR="0" lvl="0" indent="0" algn="ctr" rtl="0">
                        <a:spcBef>
                          <a:spcPts val="0"/>
                        </a:spcBef>
                        <a:spcAft>
                          <a:spcPts val="0"/>
                        </a:spcAft>
                        <a:buNone/>
                      </a:pPr>
                      <a:r>
                        <a:rPr lang="en-GB" sz="1000" b="1" dirty="0"/>
                        <a:t>4.1.3</a:t>
                      </a:r>
                      <a:r>
                        <a:rPr lang="en-GB" sz="1000" b="1" baseline="0" dirty="0"/>
                        <a:t>.5. THE DETERMINATION OF EQUILIBIRUM MARKET PRICES</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5882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THE PRICE MECHANISM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The manner in which the prices of goods affect the demand &amp; supply of goods &amp; services.  There are four functions: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u="none" strike="noStrike" cap="none" dirty="0">
                          <a:solidFill>
                            <a:schemeClr val="dk1"/>
                          </a:solidFill>
                        </a:rPr>
                        <a:t>1. Allocating. 2. Rationing. 3. Signalling. 4. Incentivising.</a:t>
                      </a: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5882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CONSUMER</a:t>
                      </a:r>
                      <a:r>
                        <a:rPr lang="en-GB" sz="1000" b="1" baseline="0" dirty="0">
                          <a:solidFill>
                            <a:schemeClr val="bg1"/>
                          </a:solidFill>
                        </a:rPr>
                        <a:t> SURPLUS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an economic measurement of </a:t>
                      </a:r>
                      <a:r>
                        <a:rPr lang="en-GB" sz="1000" b="1" i="0" u="none" strike="noStrike" cap="none" dirty="0">
                          <a:solidFill>
                            <a:schemeClr val="dk1"/>
                          </a:solidFill>
                          <a:effectLst/>
                          <a:latin typeface="Calibri"/>
                          <a:ea typeface="Calibri"/>
                          <a:cs typeface="Calibri"/>
                          <a:sym typeface="Arial"/>
                        </a:rPr>
                        <a:t>consumer</a:t>
                      </a:r>
                      <a:r>
                        <a:rPr lang="en-GB" sz="1000" b="0" i="0" u="none" strike="noStrike" cap="none" dirty="0">
                          <a:solidFill>
                            <a:schemeClr val="dk1"/>
                          </a:solidFill>
                          <a:effectLst/>
                          <a:latin typeface="Calibri"/>
                          <a:ea typeface="Calibri"/>
                          <a:cs typeface="Calibri"/>
                          <a:sym typeface="Arial"/>
                        </a:rPr>
                        <a:t> benefits. A </a:t>
                      </a:r>
                      <a:r>
                        <a:rPr lang="en-GB" sz="1000" b="1" i="0" u="none" strike="noStrike" cap="none" dirty="0">
                          <a:solidFill>
                            <a:schemeClr val="dk1"/>
                          </a:solidFill>
                          <a:effectLst/>
                          <a:latin typeface="Calibri"/>
                          <a:ea typeface="Calibri"/>
                          <a:cs typeface="Calibri"/>
                          <a:sym typeface="Arial"/>
                        </a:rPr>
                        <a:t>consumer surplus</a:t>
                      </a:r>
                      <a:r>
                        <a:rPr lang="en-GB" sz="1000" b="0" i="0" u="none" strike="noStrike" cap="none" dirty="0">
                          <a:solidFill>
                            <a:schemeClr val="dk1"/>
                          </a:solidFill>
                          <a:effectLst/>
                          <a:latin typeface="Calibri"/>
                          <a:ea typeface="Calibri"/>
                          <a:cs typeface="Calibri"/>
                          <a:sym typeface="Arial"/>
                        </a:rPr>
                        <a:t> happens when the price that </a:t>
                      </a:r>
                      <a:r>
                        <a:rPr lang="en-GB" sz="1000" b="1" i="0" u="none" strike="noStrike" cap="none" dirty="0">
                          <a:solidFill>
                            <a:schemeClr val="dk1"/>
                          </a:solidFill>
                          <a:effectLst/>
                          <a:latin typeface="Calibri"/>
                          <a:ea typeface="Calibri"/>
                          <a:cs typeface="Calibri"/>
                          <a:sym typeface="Arial"/>
                        </a:rPr>
                        <a:t>consumers</a:t>
                      </a:r>
                      <a:r>
                        <a:rPr lang="en-GB" sz="1000" b="0" i="0" u="none" strike="noStrike" cap="none" dirty="0">
                          <a:solidFill>
                            <a:schemeClr val="dk1"/>
                          </a:solidFill>
                          <a:effectLst/>
                          <a:latin typeface="Calibri"/>
                          <a:ea typeface="Calibri"/>
                          <a:cs typeface="Calibri"/>
                          <a:sym typeface="Arial"/>
                        </a:rPr>
                        <a:t> pay for a product or service is less than the price they're willing to pay.</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5882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PRODUCER</a:t>
                      </a:r>
                      <a:r>
                        <a:rPr lang="en-GB" sz="1000" b="1" baseline="0" dirty="0">
                          <a:solidFill>
                            <a:schemeClr val="bg1"/>
                          </a:solidFill>
                        </a:rPr>
                        <a:t> SURPLUS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the total amount that a </a:t>
                      </a:r>
                      <a:r>
                        <a:rPr lang="en-GB" sz="1000" b="1" i="0" u="none" strike="noStrike" cap="none" dirty="0">
                          <a:solidFill>
                            <a:schemeClr val="dk1"/>
                          </a:solidFill>
                          <a:effectLst/>
                          <a:latin typeface="Calibri"/>
                          <a:ea typeface="Calibri"/>
                          <a:cs typeface="Calibri"/>
                          <a:sym typeface="Arial"/>
                        </a:rPr>
                        <a:t>producer</a:t>
                      </a:r>
                      <a:r>
                        <a:rPr lang="en-GB" sz="1000" b="0" i="0" u="none" strike="noStrike" cap="none" dirty="0">
                          <a:solidFill>
                            <a:schemeClr val="dk1"/>
                          </a:solidFill>
                          <a:effectLst/>
                          <a:latin typeface="Calibri"/>
                          <a:ea typeface="Calibri"/>
                          <a:cs typeface="Calibri"/>
                          <a:sym typeface="Arial"/>
                        </a:rPr>
                        <a:t> benefits from producing and selling a quantity of a good at the market price. The total revenue that a </a:t>
                      </a:r>
                      <a:r>
                        <a:rPr lang="en-GB" sz="1000" b="1" i="0" u="none" strike="noStrike" cap="none" dirty="0">
                          <a:solidFill>
                            <a:schemeClr val="dk1"/>
                          </a:solidFill>
                          <a:effectLst/>
                          <a:latin typeface="Calibri"/>
                          <a:ea typeface="Calibri"/>
                          <a:cs typeface="Calibri"/>
                          <a:sym typeface="Arial"/>
                        </a:rPr>
                        <a:t>producer</a:t>
                      </a:r>
                      <a:r>
                        <a:rPr lang="en-GB" sz="1000" b="0" i="0" u="none" strike="noStrike" cap="none" dirty="0">
                          <a:solidFill>
                            <a:schemeClr val="dk1"/>
                          </a:solidFill>
                          <a:effectLst/>
                          <a:latin typeface="Calibri"/>
                          <a:ea typeface="Calibri"/>
                          <a:cs typeface="Calibri"/>
                          <a:sym typeface="Arial"/>
                        </a:rPr>
                        <a:t> receives from selling their goods minus the total cost of production equals the </a:t>
                      </a:r>
                      <a:r>
                        <a:rPr lang="en-GB" sz="1000" b="1" i="0" u="none" strike="noStrike" cap="none" dirty="0">
                          <a:solidFill>
                            <a:schemeClr val="dk1"/>
                          </a:solidFill>
                          <a:effectLst/>
                          <a:latin typeface="Calibri"/>
                          <a:ea typeface="Calibri"/>
                          <a:cs typeface="Calibri"/>
                          <a:sym typeface="Arial"/>
                        </a:rPr>
                        <a:t>producer surplus</a:t>
                      </a:r>
                      <a:r>
                        <a:rPr lang="en-GB" sz="1000" b="0" i="0" u="none" strike="noStrike" cap="none" dirty="0">
                          <a:solidFill>
                            <a:schemeClr val="dk1"/>
                          </a:solidFill>
                          <a:effectLst/>
                          <a:latin typeface="Calibri"/>
                          <a:ea typeface="Calibri"/>
                          <a:cs typeface="Calibri"/>
                          <a:sym typeface="Arial"/>
                        </a:rPr>
                        <a:t>.</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726392588"/>
                  </a:ext>
                </a:extLst>
              </a:tr>
              <a:tr h="5882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a:t>
                      </a:r>
                      <a:r>
                        <a:rPr lang="en-GB" sz="1000" b="1" baseline="0" dirty="0">
                          <a:solidFill>
                            <a:schemeClr val="bg1"/>
                          </a:solidFill>
                        </a:rPr>
                        <a:t> EQUILIBIRUM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Economic equilibrium is a situation in which economic forces such as supply and demand are balanced and in the absence of external influences the values of economic variables will not change.</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939868841"/>
                  </a:ext>
                </a:extLst>
              </a:tr>
              <a:tr h="75169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a:t>
                      </a:r>
                      <a:r>
                        <a:rPr lang="en-GB" sz="1000" b="1" baseline="0" dirty="0">
                          <a:solidFill>
                            <a:schemeClr val="bg1"/>
                          </a:solidFill>
                        </a:rPr>
                        <a:t> DISEQUILIBRIUM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Disequilibrium</a:t>
                      </a:r>
                      <a:r>
                        <a:rPr lang="en-GB" sz="1000" b="0" i="0" u="none" strike="noStrike" cap="none" dirty="0">
                          <a:solidFill>
                            <a:schemeClr val="dk1"/>
                          </a:solidFill>
                          <a:effectLst/>
                          <a:latin typeface="Calibri"/>
                          <a:ea typeface="Calibri"/>
                          <a:cs typeface="Calibri"/>
                          <a:sym typeface="Arial"/>
                        </a:rPr>
                        <a:t> is a situation where internal and/or external forces prevent </a:t>
                      </a:r>
                      <a:r>
                        <a:rPr lang="en-GB" sz="1000" b="1" i="0" u="none" strike="noStrike" cap="none" dirty="0">
                          <a:solidFill>
                            <a:schemeClr val="dk1"/>
                          </a:solidFill>
                          <a:effectLst/>
                          <a:latin typeface="Calibri"/>
                          <a:ea typeface="Calibri"/>
                          <a:cs typeface="Calibri"/>
                          <a:sym typeface="Arial"/>
                        </a:rPr>
                        <a:t>market</a:t>
                      </a:r>
                      <a:r>
                        <a:rPr lang="en-GB" sz="1000" b="0" i="0" u="none" strike="noStrike" cap="none" dirty="0">
                          <a:solidFill>
                            <a:schemeClr val="dk1"/>
                          </a:solidFill>
                          <a:effectLst/>
                          <a:latin typeface="Calibri"/>
                          <a:ea typeface="Calibri"/>
                          <a:cs typeface="Calibri"/>
                          <a:sym typeface="Arial"/>
                        </a:rPr>
                        <a:t> equilibrium from being reached or cause the </a:t>
                      </a:r>
                      <a:r>
                        <a:rPr lang="en-GB" sz="1000" b="1" i="0" u="none" strike="noStrike" cap="none" dirty="0">
                          <a:solidFill>
                            <a:schemeClr val="dk1"/>
                          </a:solidFill>
                          <a:effectLst/>
                          <a:latin typeface="Calibri"/>
                          <a:ea typeface="Calibri"/>
                          <a:cs typeface="Calibri"/>
                          <a:sym typeface="Arial"/>
                        </a:rPr>
                        <a:t>market</a:t>
                      </a:r>
                      <a:r>
                        <a:rPr lang="en-GB" sz="1000" b="0" i="0" u="none" strike="noStrike" cap="none" dirty="0">
                          <a:solidFill>
                            <a:schemeClr val="dk1"/>
                          </a:solidFill>
                          <a:effectLst/>
                          <a:latin typeface="Calibri"/>
                          <a:ea typeface="Calibri"/>
                          <a:cs typeface="Calibri"/>
                          <a:sym typeface="Arial"/>
                        </a:rPr>
                        <a:t> to fall out of balance. This can be a short-term </a:t>
                      </a:r>
                      <a:r>
                        <a:rPr lang="en-GB" sz="1000" b="0" i="0" u="none" strike="noStrike" cap="none" dirty="0" err="1">
                          <a:solidFill>
                            <a:schemeClr val="dk1"/>
                          </a:solidFill>
                          <a:effectLst/>
                          <a:latin typeface="Calibri"/>
                          <a:ea typeface="Calibri"/>
                          <a:cs typeface="Calibri"/>
                          <a:sym typeface="Arial"/>
                        </a:rPr>
                        <a:t>byproduct</a:t>
                      </a:r>
                      <a:r>
                        <a:rPr lang="en-GB" sz="1000" b="0" i="0" u="none" strike="noStrike" cap="none" dirty="0">
                          <a:solidFill>
                            <a:schemeClr val="dk1"/>
                          </a:solidFill>
                          <a:effectLst/>
                          <a:latin typeface="Calibri"/>
                          <a:ea typeface="Calibri"/>
                          <a:cs typeface="Calibri"/>
                          <a:sym typeface="Arial"/>
                        </a:rPr>
                        <a:t> of a change in variable factors or a result of long-term structural imbalances.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243423572"/>
                  </a:ext>
                </a:extLst>
              </a:tr>
              <a:tr h="75169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EXCESS</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occurs when the Price of a good is lower than the Equilibrium Price, meaning more consumers will want to buy the good than suppliers are willing to sell. The difference between the Quantity Demanded (QD) and the Quantity Supplied (QS) is the </a:t>
                      </a:r>
                      <a:r>
                        <a:rPr lang="en-GB" sz="1000" b="1" i="0" u="none" strike="noStrike" cap="none" dirty="0">
                          <a:solidFill>
                            <a:schemeClr val="dk1"/>
                          </a:solidFill>
                          <a:effectLst/>
                          <a:latin typeface="Calibri"/>
                          <a:ea typeface="Calibri"/>
                          <a:cs typeface="Calibri"/>
                          <a:sym typeface="Arial"/>
                        </a:rPr>
                        <a:t>Excess Demand</a:t>
                      </a:r>
                      <a:r>
                        <a:rPr lang="en-GB" sz="1000" b="0" i="0" u="none" strike="noStrike" cap="none" dirty="0">
                          <a:solidFill>
                            <a:schemeClr val="dk1"/>
                          </a:solidFill>
                          <a:effectLst/>
                          <a:latin typeface="Calibri"/>
                          <a:ea typeface="Calibri"/>
                          <a:cs typeface="Calibri"/>
                          <a:sym typeface="Arial"/>
                        </a:rPr>
                        <a:t>.</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3029275098"/>
                  </a:ext>
                </a:extLst>
              </a:tr>
              <a:tr h="5882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EXCESS</a:t>
                      </a:r>
                      <a:r>
                        <a:rPr lang="en-GB" sz="1000" b="1" baseline="0" dirty="0">
                          <a:solidFill>
                            <a:schemeClr val="bg1"/>
                          </a:solidFill>
                        </a:rPr>
                        <a:t> SUPPLY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an excess supply, economic surplus market surplus or briefly </a:t>
                      </a:r>
                      <a:r>
                        <a:rPr lang="en-GB" sz="1000" b="0" i="0" u="none" strike="noStrike" cap="none" dirty="0" err="1">
                          <a:solidFill>
                            <a:schemeClr val="dk1"/>
                          </a:solidFill>
                          <a:effectLst/>
                          <a:latin typeface="Calibri"/>
                          <a:ea typeface="Calibri"/>
                          <a:cs typeface="Calibri"/>
                          <a:sym typeface="Arial"/>
                        </a:rPr>
                        <a:t>surply</a:t>
                      </a:r>
                      <a:r>
                        <a:rPr lang="en-GB" sz="1000" b="0" i="0" u="none" strike="noStrike" cap="none" dirty="0">
                          <a:solidFill>
                            <a:schemeClr val="dk1"/>
                          </a:solidFill>
                          <a:effectLst/>
                          <a:latin typeface="Calibri"/>
                          <a:ea typeface="Calibri"/>
                          <a:cs typeface="Calibri"/>
                          <a:sym typeface="Arial"/>
                        </a:rPr>
                        <a:t> is a situation in which the quantity of a good or service supplied is more than the quantity demanded, and the price is above the equilibrium level determined by supply and demand</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742333"/>
                  </a:ext>
                </a:extLst>
              </a:tr>
            </a:tbl>
          </a:graphicData>
        </a:graphic>
      </p:graphicFrame>
      <p:pic>
        <p:nvPicPr>
          <p:cNvPr id="7" name="Shape 93"/>
          <p:cNvPicPr preferRelativeResize="0"/>
          <p:nvPr/>
        </p:nvPicPr>
        <p:blipFill rotWithShape="1">
          <a:blip r:embed="rId3">
            <a:alphaModFix/>
          </a:blip>
          <a:srcRect t="5372"/>
          <a:stretch/>
        </p:blipFill>
        <p:spPr>
          <a:xfrm>
            <a:off x="544288" y="4925524"/>
            <a:ext cx="2825436" cy="1932476"/>
          </a:xfrm>
          <a:prstGeom prst="rect">
            <a:avLst/>
          </a:prstGeom>
          <a:noFill/>
          <a:ln>
            <a:noFill/>
          </a:ln>
        </p:spPr>
      </p:pic>
      <p:pic>
        <p:nvPicPr>
          <p:cNvPr id="1026" name="Picture 2" descr="Market equilibrium (article) | Khan Academ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4253" y="4925524"/>
            <a:ext cx="2599061" cy="185414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Shape 85"/>
          <p:cNvGraphicFramePr/>
          <p:nvPr/>
        </p:nvGraphicFramePr>
        <p:xfrm>
          <a:off x="6637843" y="184636"/>
          <a:ext cx="5389964" cy="5041580"/>
        </p:xfrm>
        <a:graphic>
          <a:graphicData uri="http://schemas.openxmlformats.org/drawingml/2006/table">
            <a:tbl>
              <a:tblPr firstRow="1" bandRow="1">
                <a:noFill/>
              </a:tblPr>
              <a:tblGrid>
                <a:gridCol w="1676946">
                  <a:extLst>
                    <a:ext uri="{9D8B030D-6E8A-4147-A177-3AD203B41FA5}">
                      <a16:colId xmlns:a16="http://schemas.microsoft.com/office/drawing/2014/main" val="20000"/>
                    </a:ext>
                  </a:extLst>
                </a:gridCol>
                <a:gridCol w="3713018">
                  <a:extLst>
                    <a:ext uri="{9D8B030D-6E8A-4147-A177-3AD203B41FA5}">
                      <a16:colId xmlns:a16="http://schemas.microsoft.com/office/drawing/2014/main" val="20001"/>
                    </a:ext>
                  </a:extLst>
                </a:gridCol>
              </a:tblGrid>
              <a:tr h="260216">
                <a:tc gridSpan="2">
                  <a:txBody>
                    <a:bodyPr/>
                    <a:lstStyle/>
                    <a:p>
                      <a:pPr marL="0" marR="0" lvl="0" indent="0" algn="ctr" rtl="0">
                        <a:spcBef>
                          <a:spcPts val="0"/>
                        </a:spcBef>
                        <a:spcAft>
                          <a:spcPts val="0"/>
                        </a:spcAft>
                        <a:buNone/>
                      </a:pPr>
                      <a:r>
                        <a:rPr lang="en-GB" sz="1000" b="1" dirty="0"/>
                        <a:t>4.1.3</a:t>
                      </a:r>
                      <a:r>
                        <a:rPr lang="en-GB" sz="1000" b="1" baseline="0" dirty="0"/>
                        <a:t>.6. THE INTERRELATIONSHIP BETWEEN MARKETS</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60216">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INTERDEPENDENCE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The dependence of two or more people or things on each other.</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42284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MARKETS</a:t>
                      </a:r>
                      <a:r>
                        <a:rPr lang="en-GB" sz="1000" b="1" baseline="0" dirty="0">
                          <a:solidFill>
                            <a:schemeClr val="bg1"/>
                          </a:solidFill>
                        </a:rPr>
                        <a:t> ARE OFTEN INTERDEPENDENT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For example, the availability of timber from the lumber industry will affect the housing market.</a:t>
                      </a:r>
                      <a:r>
                        <a:rPr lang="en-GB" sz="1000" baseline="0" dirty="0"/>
                        <a:t>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42284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FIRMS</a:t>
                      </a:r>
                      <a:r>
                        <a:rPr lang="en-GB" sz="1000" b="1" baseline="0" dirty="0">
                          <a:solidFill>
                            <a:schemeClr val="bg1"/>
                          </a:solidFill>
                        </a:rPr>
                        <a:t> ARE OFTEN INTERDEPENDENT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For example, the decisions of airbus will have a direct impact upon the results of</a:t>
                      </a:r>
                      <a:r>
                        <a:rPr lang="en-GB" sz="1000" baseline="0" dirty="0"/>
                        <a:t> Boeing.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726392588"/>
                  </a:ext>
                </a:extLst>
              </a:tr>
              <a:tr h="585472">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JOINT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the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one product is directly and positively related to market </a:t>
                      </a:r>
                      <a:r>
                        <a:rPr lang="en-GB" sz="1000" b="1" i="0" u="none" strike="noStrike" cap="none" dirty="0">
                          <a:solidFill>
                            <a:schemeClr val="dk1"/>
                          </a:solidFill>
                          <a:latin typeface="Calibri"/>
                          <a:ea typeface="Calibri"/>
                          <a:cs typeface="Calibri"/>
                          <a:sym typeface="Calibri"/>
                        </a:rPr>
                        <a:t>demand</a:t>
                      </a:r>
                      <a:r>
                        <a:rPr lang="en-GB" sz="1000" b="0" i="0" u="none" strike="noStrike" cap="none" dirty="0">
                          <a:solidFill>
                            <a:schemeClr val="dk1"/>
                          </a:solidFill>
                          <a:latin typeface="Calibri"/>
                          <a:ea typeface="Calibri"/>
                          <a:cs typeface="Calibri"/>
                          <a:sym typeface="Calibri"/>
                        </a:rPr>
                        <a:t> for a related good or service. e.g. with 2 complements.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939868841"/>
                  </a:ext>
                </a:extLst>
              </a:tr>
              <a:tr h="910728">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DEMAND FOR SUBSTITUTES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Substitutes</a:t>
                      </a:r>
                      <a:r>
                        <a:rPr lang="en-GB" sz="1000" b="0" i="0" u="none" strike="noStrike" cap="none" dirty="0">
                          <a:solidFill>
                            <a:schemeClr val="dk1"/>
                          </a:solidFill>
                          <a:effectLst/>
                          <a:latin typeface="Calibri"/>
                          <a:ea typeface="Calibri"/>
                          <a:cs typeface="Calibri"/>
                          <a:sym typeface="Arial"/>
                        </a:rPr>
                        <a:t> are goods where you can consume one in place of the other. The prices of complementary or </a:t>
                      </a:r>
                      <a:r>
                        <a:rPr lang="en-GB" sz="1000" b="1" i="0" u="none" strike="noStrike" cap="none" dirty="0">
                          <a:solidFill>
                            <a:schemeClr val="dk1"/>
                          </a:solidFill>
                          <a:effectLst/>
                          <a:latin typeface="Calibri"/>
                          <a:ea typeface="Calibri"/>
                          <a:cs typeface="Calibri"/>
                          <a:sym typeface="Arial"/>
                        </a:rPr>
                        <a:t>substitute goods</a:t>
                      </a:r>
                      <a:r>
                        <a:rPr lang="en-GB" sz="1000" b="0" i="0" u="none" strike="noStrike" cap="none" dirty="0">
                          <a:solidFill>
                            <a:schemeClr val="dk1"/>
                          </a:solidFill>
                          <a:effectLst/>
                          <a:latin typeface="Calibri"/>
                          <a:ea typeface="Calibri"/>
                          <a:cs typeface="Calibri"/>
                          <a:sym typeface="Arial"/>
                        </a:rPr>
                        <a:t> also shift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curve. ... When the price of a substitute good decreases, the quantity demanded for that good increases, but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for the good that it is being substituted for decreases.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243423572"/>
                  </a:ext>
                </a:extLst>
              </a:tr>
              <a:tr h="42284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COMPOSITE</a:t>
                      </a:r>
                      <a:r>
                        <a:rPr lang="en-GB" sz="1000" b="1" baseline="0" dirty="0">
                          <a:solidFill>
                            <a:schemeClr val="bg1"/>
                          </a:solidFill>
                        </a:rPr>
                        <a:t>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When goods or services have more than one use so that an increase in the demand for one product leads to a fall in supply of the other. </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3029275098"/>
                  </a:ext>
                </a:extLst>
              </a:tr>
              <a:tr h="7481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DERIVED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Refers to the </a:t>
                      </a:r>
                      <a:r>
                        <a:rPr lang="en-GB" sz="1000" b="1" i="0" u="none" strike="noStrike" cap="none" dirty="0">
                          <a:solidFill>
                            <a:schemeClr val="dk1"/>
                          </a:solidFill>
                          <a:effectLst/>
                          <a:latin typeface="Calibri"/>
                          <a:ea typeface="Calibri"/>
                          <a:cs typeface="Calibri"/>
                          <a:sym typeface="Arial"/>
                        </a:rPr>
                        <a:t>demand</a:t>
                      </a:r>
                      <a:r>
                        <a:rPr lang="en-GB" sz="1000" b="0" i="0" u="none" strike="noStrike" cap="none" dirty="0">
                          <a:solidFill>
                            <a:schemeClr val="dk1"/>
                          </a:solidFill>
                          <a:effectLst/>
                          <a:latin typeface="Calibri"/>
                          <a:ea typeface="Calibri"/>
                          <a:cs typeface="Calibri"/>
                          <a:sym typeface="Arial"/>
                        </a:rPr>
                        <a:t> for any goods or services, which is </a:t>
                      </a:r>
                      <a:r>
                        <a:rPr lang="en-GB" sz="1000" b="1" i="0" u="none" strike="noStrike" cap="none" dirty="0">
                          <a:solidFill>
                            <a:schemeClr val="dk1"/>
                          </a:solidFill>
                          <a:effectLst/>
                          <a:latin typeface="Calibri"/>
                          <a:ea typeface="Calibri"/>
                          <a:cs typeface="Calibri"/>
                          <a:sym typeface="Arial"/>
                        </a:rPr>
                        <a:t>derived</a:t>
                      </a:r>
                      <a:r>
                        <a:rPr lang="en-GB" sz="1000" b="0" i="0" u="none" strike="noStrike" cap="none" dirty="0">
                          <a:solidFill>
                            <a:schemeClr val="dk1"/>
                          </a:solidFill>
                          <a:effectLst/>
                          <a:latin typeface="Calibri"/>
                          <a:ea typeface="Calibri"/>
                          <a:cs typeface="Calibri"/>
                          <a:sym typeface="Arial"/>
                        </a:rPr>
                        <a:t> from any related goods, services, or intermediate goods or services. In the case of </a:t>
                      </a:r>
                      <a:r>
                        <a:rPr lang="en-GB" sz="1000" b="1" i="0" u="none" strike="noStrike" cap="none" dirty="0">
                          <a:solidFill>
                            <a:schemeClr val="dk1"/>
                          </a:solidFill>
                          <a:effectLst/>
                          <a:latin typeface="Calibri"/>
                          <a:ea typeface="Calibri"/>
                          <a:cs typeface="Calibri"/>
                          <a:sym typeface="Arial"/>
                        </a:rPr>
                        <a:t>derived demand</a:t>
                      </a:r>
                      <a:r>
                        <a:rPr lang="en-GB" sz="1000" b="0" i="0" u="none" strike="noStrike" cap="none" dirty="0">
                          <a:solidFill>
                            <a:schemeClr val="dk1"/>
                          </a:solidFill>
                          <a:effectLst/>
                          <a:latin typeface="Calibri"/>
                          <a:ea typeface="Calibri"/>
                          <a:cs typeface="Calibri"/>
                          <a:sym typeface="Arial"/>
                        </a:rPr>
                        <a:t>, a market can exist for both intermediate and related goods or services.</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742333"/>
                  </a:ext>
                </a:extLst>
              </a:tr>
              <a:tr h="422844">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EFFECTIVE DEMAND</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latin typeface="Calibri"/>
                          <a:ea typeface="Calibri"/>
                          <a:cs typeface="Calibri"/>
                          <a:sym typeface="Calibri"/>
                        </a:rPr>
                        <a:t>The level of demand that represents a real intention to purchase by people with the means to pay.</a:t>
                      </a:r>
                      <a:endParaRPr lang="en-GB" sz="1000" u="none" strike="noStrike" cap="none" dirty="0">
                        <a:solidFill>
                          <a:srgbClr val="222222"/>
                        </a:solidFill>
                        <a:highlight>
                          <a:srgbClr val="FFFFFF"/>
                        </a:highlight>
                      </a:endParaRPr>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540393832"/>
                  </a:ext>
                </a:extLst>
              </a:tr>
              <a:tr h="585472">
                <a:tc>
                  <a:txBody>
                    <a:bodyPr/>
                    <a:lstStyle/>
                    <a:p>
                      <a:pPr marL="0" marR="0" lvl="0" indent="0" algn="l" defTabSz="914400" rtl="0" eaLnBrk="1" fontAlgn="auto" latinLnBrk="0" hangingPunct="1">
                        <a:lnSpc>
                          <a:spcPct val="100000"/>
                        </a:lnSpc>
                        <a:spcBef>
                          <a:spcPts val="0"/>
                        </a:spcBef>
                        <a:spcAft>
                          <a:spcPts val="0"/>
                        </a:spcAft>
                        <a:buClr>
                          <a:schemeClr val="lt1"/>
                        </a:buClr>
                        <a:buSzPts val="1000"/>
                        <a:buFont typeface="Arial"/>
                        <a:buNone/>
                        <a:tabLst/>
                        <a:defRPr/>
                      </a:pPr>
                      <a:r>
                        <a:rPr lang="en-GB" sz="1000" b="1" dirty="0">
                          <a:solidFill>
                            <a:schemeClr val="bg1"/>
                          </a:solidFill>
                        </a:rPr>
                        <a:t>JOINT SUPPLY</a:t>
                      </a:r>
                    </a:p>
                    <a:p>
                      <a:pPr marL="0" marR="0" lvl="0" indent="0" algn="l" rtl="0">
                        <a:lnSpc>
                          <a:spcPct val="100000"/>
                        </a:lnSpc>
                        <a:spcBef>
                          <a:spcPts val="0"/>
                        </a:spcBef>
                        <a:spcAft>
                          <a:spcPts val="0"/>
                        </a:spcAft>
                        <a:buClr>
                          <a:schemeClr val="lt1"/>
                        </a:buClr>
                        <a:buSzPts val="1000"/>
                        <a:buFont typeface="Arial"/>
                        <a:buNone/>
                      </a:pP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Is an economic term referring to a product or process that can yield two or more outputs. Common examples occur within the livestock industry: cows can be utilized for milk, beef, and hide.</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027662387"/>
                  </a:ext>
                </a:extLst>
              </a:tr>
            </a:tbl>
          </a:graphicData>
        </a:graphic>
      </p:graphicFrame>
    </p:spTree>
    <p:extLst>
      <p:ext uri="{BB962C8B-B14F-4D97-AF65-F5344CB8AC3E}">
        <p14:creationId xmlns:p14="http://schemas.microsoft.com/office/powerpoint/2010/main" val="1090246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nvGraphicFramePr>
        <p:xfrm>
          <a:off x="203200" y="501716"/>
          <a:ext cx="6299200" cy="1036350"/>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4.1.4</a:t>
                      </a:r>
                      <a:r>
                        <a:rPr lang="en-GB" sz="1000" b="1" baseline="0" dirty="0"/>
                        <a:t>.1. PRODUCTION &amp; PRODUCTIVITY</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PRODUCTION</a:t>
                      </a:r>
                      <a:r>
                        <a:rPr lang="en-GB" sz="1000" b="1" baseline="0" dirty="0">
                          <a:solidFill>
                            <a:schemeClr val="bg1"/>
                          </a:solidFill>
                        </a:rPr>
                        <a:t>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Converting</a:t>
                      </a:r>
                      <a:r>
                        <a:rPr lang="en-GB" sz="1000" b="0" u="none" strike="noStrike" cap="none" baseline="0" dirty="0">
                          <a:solidFill>
                            <a:schemeClr val="dk1"/>
                          </a:solidFill>
                        </a:rPr>
                        <a:t> inputs, or the services of factors of production such as capital and labour into final output. </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LABOUR PRODUCTIVITY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Labour productivity is concerned with the amount (volume) of output that is obtained from each employee.</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bl>
          </a:graphicData>
        </a:graphic>
      </p:graphicFrame>
      <p:graphicFrame>
        <p:nvGraphicFramePr>
          <p:cNvPr id="2" name="Table 1"/>
          <p:cNvGraphicFramePr>
            <a:graphicFrameLocks noGrp="1"/>
          </p:cNvGraphicFramePr>
          <p:nvPr/>
        </p:nvGraphicFramePr>
        <p:xfrm>
          <a:off x="3369723" y="96268"/>
          <a:ext cx="5875877" cy="370840"/>
        </p:xfrm>
        <a:graphic>
          <a:graphicData uri="http://schemas.openxmlformats.org/drawingml/2006/table">
            <a:tbl>
              <a:tblPr firstRow="1" bandRow="1"/>
              <a:tblGrid>
                <a:gridCol w="5875877">
                  <a:extLst>
                    <a:ext uri="{9D8B030D-6E8A-4147-A177-3AD203B41FA5}">
                      <a16:colId xmlns:a16="http://schemas.microsoft.com/office/drawing/2014/main" val="145915541"/>
                    </a:ext>
                  </a:extLst>
                </a:gridCol>
              </a:tblGrid>
              <a:tr h="370840">
                <a:tc>
                  <a:txBody>
                    <a:bodyPr/>
                    <a:lstStyle/>
                    <a:p>
                      <a:pPr algn="ctr"/>
                      <a:r>
                        <a:rPr lang="en-GB" dirty="0"/>
                        <a:t>4.1.4.</a:t>
                      </a:r>
                      <a:r>
                        <a:rPr lang="en-GB" baseline="0" dirty="0"/>
                        <a:t> PRODUCTION, COSTS AND REVENUE</a:t>
                      </a:r>
                      <a:endParaRPr lang="en-GB" dirty="0"/>
                    </a:p>
                  </a:txBody>
                  <a:tcPr/>
                </a:tc>
                <a:extLst>
                  <a:ext uri="{0D108BD9-81ED-4DB2-BD59-A6C34878D82A}">
                    <a16:rowId xmlns:a16="http://schemas.microsoft.com/office/drawing/2014/main" val="4108215624"/>
                  </a:ext>
                </a:extLst>
              </a:tr>
            </a:tbl>
          </a:graphicData>
        </a:graphic>
      </p:graphicFrame>
      <p:graphicFrame>
        <p:nvGraphicFramePr>
          <p:cNvPr id="9" name="Shape 85"/>
          <p:cNvGraphicFramePr/>
          <p:nvPr/>
        </p:nvGraphicFramePr>
        <p:xfrm>
          <a:off x="203200" y="1538066"/>
          <a:ext cx="6299200" cy="1432600"/>
        </p:xfrm>
        <a:graphic>
          <a:graphicData uri="http://schemas.openxmlformats.org/drawingml/2006/table">
            <a:tbl>
              <a:tblPr firstRow="1" bandRow="1">
                <a:noFill/>
              </a:tblPr>
              <a:tblGrid>
                <a:gridCol w="1596571">
                  <a:extLst>
                    <a:ext uri="{9D8B030D-6E8A-4147-A177-3AD203B41FA5}">
                      <a16:colId xmlns:a16="http://schemas.microsoft.com/office/drawing/2014/main" val="20000"/>
                    </a:ext>
                  </a:extLst>
                </a:gridCol>
                <a:gridCol w="4702629">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4.1.4</a:t>
                      </a:r>
                      <a:r>
                        <a:rPr lang="en-GB" sz="1000" b="1" baseline="0" dirty="0"/>
                        <a:t>.2. SPECIALISATION, DIVISION OF LABOUR &amp; EXCHANGE</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SPECIALISATION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The process of concentrating on and becoming expert in a particular subject or skill.</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DIVISION OF LABOUR</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The separation of tasks in any economic system or organisation so that participants may specialise</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SPECIALISATION</a:t>
                      </a:r>
                      <a:r>
                        <a:rPr lang="en-GB" sz="1000" b="1" baseline="0" dirty="0">
                          <a:solidFill>
                            <a:schemeClr val="bg1"/>
                          </a:solidFill>
                        </a:rPr>
                        <a:t> &amp; TRADE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1" i="0" u="none" strike="noStrike" cap="none" dirty="0">
                          <a:solidFill>
                            <a:schemeClr val="dk1"/>
                          </a:solidFill>
                          <a:effectLst/>
                          <a:latin typeface="Calibri"/>
                          <a:ea typeface="Calibri"/>
                          <a:cs typeface="Calibri"/>
                          <a:sym typeface="Arial"/>
                        </a:rPr>
                        <a:t>Specialisation</a:t>
                      </a:r>
                      <a:r>
                        <a:rPr lang="en-GB" sz="1000" b="0" i="0" u="none" strike="noStrike" cap="none" dirty="0">
                          <a:solidFill>
                            <a:schemeClr val="dk1"/>
                          </a:solidFill>
                          <a:effectLst/>
                          <a:latin typeface="Calibri"/>
                          <a:ea typeface="Calibri"/>
                          <a:cs typeface="Calibri"/>
                          <a:sym typeface="Arial"/>
                        </a:rPr>
                        <a:t> requires trade. </a:t>
                      </a:r>
                      <a:r>
                        <a:rPr lang="en-GB" sz="1000" b="1" i="0" u="none" strike="noStrike" cap="none" dirty="0">
                          <a:solidFill>
                            <a:schemeClr val="dk1"/>
                          </a:solidFill>
                          <a:effectLst/>
                          <a:latin typeface="Calibri"/>
                          <a:ea typeface="Calibri"/>
                          <a:cs typeface="Calibri"/>
                          <a:sym typeface="Arial"/>
                        </a:rPr>
                        <a:t>Specialisation</a:t>
                      </a:r>
                      <a:r>
                        <a:rPr lang="en-GB" sz="1000" b="0" i="0" u="none" strike="noStrike" cap="none" dirty="0">
                          <a:solidFill>
                            <a:schemeClr val="dk1"/>
                          </a:solidFill>
                          <a:effectLst/>
                          <a:latin typeface="Calibri"/>
                          <a:ea typeface="Calibri"/>
                          <a:cs typeface="Calibri"/>
                          <a:sym typeface="Arial"/>
                        </a:rPr>
                        <a:t> and trade </a:t>
                      </a:r>
                      <a:r>
                        <a:rPr lang="en-GB" sz="1000" b="1" i="0" u="none" strike="noStrike" cap="none" dirty="0">
                          <a:solidFill>
                            <a:schemeClr val="dk1"/>
                          </a:solidFill>
                          <a:effectLst/>
                          <a:latin typeface="Calibri"/>
                          <a:ea typeface="Calibri"/>
                          <a:cs typeface="Calibri"/>
                          <a:sym typeface="Arial"/>
                        </a:rPr>
                        <a:t>mean</a:t>
                      </a:r>
                      <a:r>
                        <a:rPr lang="en-GB" sz="1000" b="0" i="0" u="none" strike="noStrike" cap="none" dirty="0">
                          <a:solidFill>
                            <a:schemeClr val="dk1"/>
                          </a:solidFill>
                          <a:effectLst/>
                          <a:latin typeface="Calibri"/>
                          <a:ea typeface="Calibri"/>
                          <a:cs typeface="Calibri"/>
                          <a:sym typeface="Arial"/>
                        </a:rPr>
                        <a:t> that countries that produce no oil can consume oil products and countries with large reserves of raw materials can export them in </a:t>
                      </a:r>
                      <a:r>
                        <a:rPr lang="en-GB" sz="1000" b="1" i="0" u="none" strike="noStrike" cap="none" dirty="0">
                          <a:solidFill>
                            <a:schemeClr val="dk1"/>
                          </a:solidFill>
                          <a:effectLst/>
                          <a:latin typeface="Calibri"/>
                          <a:ea typeface="Calibri"/>
                          <a:cs typeface="Calibri"/>
                          <a:sym typeface="Arial"/>
                        </a:rPr>
                        <a:t>exchange</a:t>
                      </a:r>
                      <a:r>
                        <a:rPr lang="en-GB" sz="1000" b="0" i="0" u="none" strike="noStrike" cap="none" dirty="0">
                          <a:solidFill>
                            <a:schemeClr val="dk1"/>
                          </a:solidFill>
                          <a:effectLst/>
                          <a:latin typeface="Calibri"/>
                          <a:ea typeface="Calibri"/>
                          <a:cs typeface="Calibri"/>
                          <a:sym typeface="Arial"/>
                        </a:rPr>
                        <a:t> for other goods that they need.</a:t>
                      </a:r>
                      <a:endParaRPr lang="en-GB"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62375464"/>
                  </a:ext>
                </a:extLst>
              </a:tr>
            </a:tbl>
          </a:graphicData>
        </a:graphic>
      </p:graphicFrame>
      <p:graphicFrame>
        <p:nvGraphicFramePr>
          <p:cNvPr id="10" name="Shape 88"/>
          <p:cNvGraphicFramePr/>
          <p:nvPr/>
        </p:nvGraphicFramePr>
        <p:xfrm>
          <a:off x="203200" y="2970666"/>
          <a:ext cx="6299200" cy="1152475"/>
        </p:xfrm>
        <a:graphic>
          <a:graphicData uri="http://schemas.openxmlformats.org/drawingml/2006/table">
            <a:tbl>
              <a:tblPr firstRow="1" bandRow="1">
                <a:noFill/>
              </a:tblPr>
              <a:tblGrid>
                <a:gridCol w="1185229">
                  <a:extLst>
                    <a:ext uri="{9D8B030D-6E8A-4147-A177-3AD203B41FA5}">
                      <a16:colId xmlns:a16="http://schemas.microsoft.com/office/drawing/2014/main" val="20000"/>
                    </a:ext>
                  </a:extLst>
                </a:gridCol>
                <a:gridCol w="5113971">
                  <a:extLst>
                    <a:ext uri="{9D8B030D-6E8A-4147-A177-3AD203B41FA5}">
                      <a16:colId xmlns:a16="http://schemas.microsoft.com/office/drawing/2014/main" val="20001"/>
                    </a:ext>
                  </a:extLst>
                </a:gridCol>
              </a:tblGrid>
              <a:tr h="263050">
                <a:tc gridSpan="2">
                  <a:txBody>
                    <a:bodyPr/>
                    <a:lstStyle/>
                    <a:p>
                      <a:pPr marL="0" marR="0" lvl="0" indent="0" algn="ctr" rtl="0">
                        <a:spcBef>
                          <a:spcPts val="0"/>
                        </a:spcBef>
                        <a:spcAft>
                          <a:spcPts val="0"/>
                        </a:spcAft>
                        <a:buNone/>
                      </a:pPr>
                      <a:r>
                        <a:rPr lang="en-GB" sz="1100" b="1" dirty="0"/>
                        <a:t>SPECIALISATION &amp; DIVISION OF LABOUR</a:t>
                      </a:r>
                      <a:endParaRPr sz="1100"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995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ADVANTAGES</a:t>
                      </a:r>
                      <a:endParaRPr dirty="0"/>
                    </a:p>
                  </a:txBody>
                  <a:tcPr marL="91450" marR="91450" marT="45725" marB="45725">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Will lead to an increase in labour productivity and firms will be able to benefit from </a:t>
                      </a:r>
                      <a:r>
                        <a:rPr lang="en-GB" sz="1000" b="1" i="0" dirty="0">
                          <a:solidFill>
                            <a:schemeClr val="dk1"/>
                          </a:solidFill>
                          <a:latin typeface="Calibri"/>
                          <a:ea typeface="Calibri"/>
                          <a:cs typeface="Calibri"/>
                          <a:sym typeface="Calibri"/>
                        </a:rPr>
                        <a:t>ECONOMIES OF SCALE </a:t>
                      </a:r>
                      <a:r>
                        <a:rPr lang="en-GB" sz="1000" b="0" i="0" dirty="0">
                          <a:solidFill>
                            <a:schemeClr val="dk1"/>
                          </a:solidFill>
                          <a:latin typeface="Calibri"/>
                          <a:ea typeface="Calibri"/>
                          <a:cs typeface="Calibri"/>
                          <a:sym typeface="Calibri"/>
                        </a:rPr>
                        <a:t>(lower average costs with increased output) and increased efficiency.</a:t>
                      </a:r>
                      <a:endParaRPr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489475">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DISADVANTAGE</a:t>
                      </a:r>
                      <a:endParaRPr/>
                    </a:p>
                  </a:txBody>
                  <a:tcPr marL="91450" marR="91450" marT="45725" marB="45725">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dirty="0">
                          <a:solidFill>
                            <a:schemeClr val="dk1"/>
                          </a:solidFill>
                          <a:latin typeface="Calibri"/>
                          <a:ea typeface="Calibri"/>
                          <a:cs typeface="Calibri"/>
                          <a:sym typeface="Calibri"/>
                        </a:rPr>
                        <a:t>However, workers do specific tasks which may become boring and their productivity may fall as a result. High levels of specialisation could lead to possible </a:t>
                      </a:r>
                      <a:r>
                        <a:rPr lang="en-GB" sz="1000" b="1" i="0" dirty="0">
                          <a:solidFill>
                            <a:schemeClr val="dk1"/>
                          </a:solidFill>
                          <a:latin typeface="Calibri"/>
                          <a:ea typeface="Calibri"/>
                          <a:cs typeface="Calibri"/>
                          <a:sym typeface="Calibri"/>
                        </a:rPr>
                        <a:t>DISCECONOMIES</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OF</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SCALE.</a:t>
                      </a:r>
                      <a:endParaRPr sz="1000" b="1"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bl>
          </a:graphicData>
        </a:graphic>
      </p:graphicFrame>
      <p:graphicFrame>
        <p:nvGraphicFramePr>
          <p:cNvPr id="12" name="Shape 90"/>
          <p:cNvGraphicFramePr/>
          <p:nvPr/>
        </p:nvGraphicFramePr>
        <p:xfrm>
          <a:off x="6603023" y="501716"/>
          <a:ext cx="5398477" cy="3110575"/>
        </p:xfrm>
        <a:graphic>
          <a:graphicData uri="http://schemas.openxmlformats.org/drawingml/2006/table">
            <a:tbl>
              <a:tblPr firstRow="1" firstCol="1" bandRow="1">
                <a:noFill/>
              </a:tblPr>
              <a:tblGrid>
                <a:gridCol w="1458956">
                  <a:extLst>
                    <a:ext uri="{9D8B030D-6E8A-4147-A177-3AD203B41FA5}">
                      <a16:colId xmlns:a16="http://schemas.microsoft.com/office/drawing/2014/main" val="20000"/>
                    </a:ext>
                  </a:extLst>
                </a:gridCol>
                <a:gridCol w="3939521">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200" b="1" dirty="0">
                          <a:solidFill>
                            <a:schemeClr val="bg1"/>
                          </a:solidFill>
                          <a:latin typeface="Calibri"/>
                          <a:ea typeface="Calibri"/>
                          <a:cs typeface="Calibri"/>
                          <a:sym typeface="Calibri"/>
                        </a:rPr>
                        <a:t>4.1.4.3.</a:t>
                      </a:r>
                      <a:r>
                        <a:rPr lang="en-GB" sz="1200" b="1" baseline="0" dirty="0">
                          <a:solidFill>
                            <a:schemeClr val="bg1"/>
                          </a:solidFill>
                          <a:latin typeface="Calibri"/>
                          <a:ea typeface="Calibri"/>
                          <a:cs typeface="Calibri"/>
                          <a:sym typeface="Calibri"/>
                        </a:rPr>
                        <a:t> THE LAW OF DIMINISHING RETURNS &amp; RETURNS TO SCALE</a:t>
                      </a:r>
                      <a:endParaRPr sz="12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LAW OF DIMINISHING MARGINAL RETURNS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At a certain point, employing an additional factor of production causes a relatively smaller increase in output.</a:t>
                      </a:r>
                      <a:endParaRPr sz="1000" b="0"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SHORT RUN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In the short run, at least, one factor of production is fixed.</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LONG RUN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In the long run all factors of production are variable. </a:t>
                      </a:r>
                      <a:endParaRPr sz="1000" b="0"/>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TOTAL PRODUCT </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The quantity of output produced by a given number of inputs</a:t>
                      </a:r>
                      <a:endParaRPr sz="1000" b="0"/>
                    </a:p>
                  </a:txBody>
                  <a:tcPr marL="68575" marR="68575" marT="0" marB="0">
                    <a:solidFill>
                      <a:srgbClr val="F2F2F2"/>
                    </a:solidFill>
                  </a:tcPr>
                </a:tc>
                <a:extLst>
                  <a:ext uri="{0D108BD9-81ED-4DB2-BD59-A6C34878D82A}">
                    <a16:rowId xmlns:a16="http://schemas.microsoft.com/office/drawing/2014/main" val="10006"/>
                  </a:ext>
                </a:extLst>
              </a:tr>
              <a:tr h="193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AVERAGE PRODUCT</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The quantity of output per unit of input. </a:t>
                      </a:r>
                      <a:endParaRPr/>
                    </a:p>
                    <a:p>
                      <a:pPr marL="0" marR="0" lvl="0" indent="0" algn="l" rtl="0">
                        <a:lnSpc>
                          <a:spcPct val="100000"/>
                        </a:lnSpc>
                        <a:spcBef>
                          <a:spcPts val="0"/>
                        </a:spcBef>
                        <a:spcAft>
                          <a:spcPts val="0"/>
                        </a:spcAft>
                        <a:buClr>
                          <a:schemeClr val="dk1"/>
                        </a:buClr>
                        <a:buSzPts val="1000"/>
                        <a:buFont typeface="Calibri"/>
                        <a:buNone/>
                      </a:pPr>
                      <a:r>
                        <a:rPr lang="en-GB" sz="1000" b="0"/>
                        <a:t>Calculated by TP/ Quantity of inputs.</a:t>
                      </a:r>
                      <a:endParaRPr sz="1000" b="0"/>
                    </a:p>
                  </a:txBody>
                  <a:tcPr marL="68575" marR="68575" marT="0" marB="0">
                    <a:solidFill>
                      <a:srgbClr val="DDEAF6"/>
                    </a:solidFill>
                  </a:tcPr>
                </a:tc>
                <a:extLst>
                  <a:ext uri="{0D108BD9-81ED-4DB2-BD59-A6C34878D82A}">
                    <a16:rowId xmlns:a16="http://schemas.microsoft.com/office/drawing/2014/main" val="10007"/>
                  </a:ext>
                </a:extLst>
              </a:tr>
              <a:tr h="193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MARGINAL PRODUCT</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The addition to the output produced by an extra unit of input. Calculated by Change in Total Product/ Change in quantity of inputs.</a:t>
                      </a:r>
                      <a:endParaRPr sz="1000" b="0" dirty="0"/>
                    </a:p>
                  </a:txBody>
                  <a:tcPr marL="68575" marR="68575" marT="0" marB="0">
                    <a:solidFill>
                      <a:srgbClr val="F2F2F2"/>
                    </a:solidFill>
                  </a:tcPr>
                </a:tc>
                <a:extLst>
                  <a:ext uri="{0D108BD9-81ED-4DB2-BD59-A6C34878D82A}">
                    <a16:rowId xmlns:a16="http://schemas.microsoft.com/office/drawing/2014/main" val="10008"/>
                  </a:ext>
                </a:extLst>
              </a:tr>
              <a:tr h="1936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RETURNS TO SCALE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Explains the behavior of the rate of increase in output (production) relative to the associated increase in the inputs (the factors of production) in the long run.</a:t>
                      </a:r>
                      <a:endParaRPr sz="1000"/>
                    </a:p>
                  </a:txBody>
                  <a:tcPr marL="68575" marR="68575" marT="0" marB="0">
                    <a:solidFill>
                      <a:srgbClr val="DDEAF6"/>
                    </a:solidFill>
                  </a:tcPr>
                </a:tc>
                <a:extLst>
                  <a:ext uri="{0D108BD9-81ED-4DB2-BD59-A6C34878D82A}">
                    <a16:rowId xmlns:a16="http://schemas.microsoft.com/office/drawing/2014/main" val="10009"/>
                  </a:ext>
                </a:extLst>
              </a:tr>
              <a:tr h="193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INCREASING RETURNS TO SCALE </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Occur when the % change in output &gt; % change in inputs</a:t>
                      </a:r>
                      <a:endParaRPr sz="1000" dirty="0"/>
                    </a:p>
                  </a:txBody>
                  <a:tcPr marL="68575" marR="68575" marT="0" marB="0">
                    <a:solidFill>
                      <a:srgbClr val="F2F2F2"/>
                    </a:solidFill>
                  </a:tcPr>
                </a:tc>
                <a:extLst>
                  <a:ext uri="{0D108BD9-81ED-4DB2-BD59-A6C34878D82A}">
                    <a16:rowId xmlns:a16="http://schemas.microsoft.com/office/drawing/2014/main" val="10010"/>
                  </a:ext>
                </a:extLst>
              </a:tr>
              <a:tr h="1936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CONSTANT RETURNS TO SCALE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Occur when the % change in output = % change in inputs</a:t>
                      </a:r>
                      <a:endParaRPr dirty="0"/>
                    </a:p>
                  </a:txBody>
                  <a:tcPr marL="68575" marR="68575" marT="0" marB="0">
                    <a:solidFill>
                      <a:srgbClr val="DDEAF6"/>
                    </a:solidFill>
                  </a:tcPr>
                </a:tc>
                <a:extLst>
                  <a:ext uri="{0D108BD9-81ED-4DB2-BD59-A6C34878D82A}">
                    <a16:rowId xmlns:a16="http://schemas.microsoft.com/office/drawing/2014/main" val="10011"/>
                  </a:ext>
                </a:extLst>
              </a:tr>
              <a:tr h="316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DECREASING RETURNS TO SCALE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Occur when the % change in output &lt; % change in inputs</a:t>
                      </a:r>
                      <a:endParaRPr sz="1000" dirty="0"/>
                    </a:p>
                    <a:p>
                      <a:pPr marL="0" marR="0" lvl="0" indent="0" algn="l" rtl="0">
                        <a:lnSpc>
                          <a:spcPct val="100000"/>
                        </a:lnSpc>
                        <a:spcBef>
                          <a:spcPts val="0"/>
                        </a:spcBef>
                        <a:spcAft>
                          <a:spcPts val="0"/>
                        </a:spcAft>
                        <a:buClr>
                          <a:schemeClr val="dk1"/>
                        </a:buClr>
                        <a:buSzPts val="1000"/>
                        <a:buFont typeface="Calibri"/>
                        <a:buNone/>
                      </a:pPr>
                      <a:endParaRPr sz="1000" dirty="0"/>
                    </a:p>
                  </a:txBody>
                  <a:tcPr marL="68575" marR="68575" marT="0" marB="0">
                    <a:solidFill>
                      <a:srgbClr val="F2F2F2"/>
                    </a:solidFill>
                  </a:tcPr>
                </a:tc>
                <a:extLst>
                  <a:ext uri="{0D108BD9-81ED-4DB2-BD59-A6C34878D82A}">
                    <a16:rowId xmlns:a16="http://schemas.microsoft.com/office/drawing/2014/main" val="10012"/>
                  </a:ext>
                </a:extLst>
              </a:tr>
            </a:tbl>
          </a:graphicData>
        </a:graphic>
      </p:graphicFrame>
      <p:pic>
        <p:nvPicPr>
          <p:cNvPr id="16" name="Shape 93"/>
          <p:cNvPicPr preferRelativeResize="0"/>
          <p:nvPr/>
        </p:nvPicPr>
        <p:blipFill rotWithShape="1">
          <a:blip r:embed="rId3">
            <a:alphaModFix/>
          </a:blip>
          <a:srcRect/>
          <a:stretch/>
        </p:blipFill>
        <p:spPr>
          <a:xfrm>
            <a:off x="6603022" y="3868615"/>
            <a:ext cx="5398477" cy="2748613"/>
          </a:xfrm>
          <a:prstGeom prst="rect">
            <a:avLst/>
          </a:prstGeom>
          <a:noFill/>
          <a:ln>
            <a:noFill/>
          </a:ln>
        </p:spPr>
      </p:pic>
    </p:spTree>
    <p:extLst>
      <p:ext uri="{BB962C8B-B14F-4D97-AF65-F5344CB8AC3E}">
        <p14:creationId xmlns:p14="http://schemas.microsoft.com/office/powerpoint/2010/main" val="2529777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5" name="Shape 94"/>
          <p:cNvGraphicFramePr/>
          <p:nvPr/>
        </p:nvGraphicFramePr>
        <p:xfrm>
          <a:off x="6277709" y="175125"/>
          <a:ext cx="5661294" cy="3170000"/>
        </p:xfrm>
        <a:graphic>
          <a:graphicData uri="http://schemas.openxmlformats.org/drawingml/2006/table">
            <a:tbl>
              <a:tblPr firstRow="1" bandRow="1">
                <a:noFill/>
              </a:tblPr>
              <a:tblGrid>
                <a:gridCol w="1073104">
                  <a:extLst>
                    <a:ext uri="{9D8B030D-6E8A-4147-A177-3AD203B41FA5}">
                      <a16:colId xmlns:a16="http://schemas.microsoft.com/office/drawing/2014/main" val="20000"/>
                    </a:ext>
                  </a:extLst>
                </a:gridCol>
                <a:gridCol w="4588190">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4.1.4.5. ECONOMIES OF SCALE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Advantages that arise for a firm because of its larger size, or scale of operation. This translates into lower </a:t>
                      </a:r>
                      <a:r>
                        <a:rPr lang="en-GB" sz="1000" b="1" dirty="0">
                          <a:solidFill>
                            <a:schemeClr val="dk1"/>
                          </a:solidFill>
                          <a:latin typeface="Calibri"/>
                          <a:ea typeface="Calibri"/>
                          <a:cs typeface="Calibri"/>
                          <a:sym typeface="Calibri"/>
                        </a:rPr>
                        <a:t>unit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costs</a:t>
                      </a:r>
                      <a:r>
                        <a:rPr lang="en-GB" sz="1000" b="0" dirty="0">
                          <a:solidFill>
                            <a:schemeClr val="dk1"/>
                          </a:solidFill>
                          <a:latin typeface="Calibri"/>
                          <a:ea typeface="Calibri"/>
                          <a:cs typeface="Calibri"/>
                          <a:sym typeface="Calibri"/>
                        </a:rPr>
                        <a:t> &amp; increased </a:t>
                      </a:r>
                      <a:r>
                        <a:rPr lang="en-GB" sz="1000" b="1" dirty="0">
                          <a:solidFill>
                            <a:schemeClr val="dk1"/>
                          </a:solidFill>
                          <a:latin typeface="Calibri"/>
                          <a:ea typeface="Calibri"/>
                          <a:cs typeface="Calibri"/>
                          <a:sym typeface="Calibri"/>
                        </a:rPr>
                        <a:t>productive</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b="0" dirty="0">
                          <a:solidFill>
                            <a:schemeClr val="dk1"/>
                          </a:solidFill>
                          <a:latin typeface="Calibri"/>
                          <a:ea typeface="Calibri"/>
                          <a:cs typeface="Calibri"/>
                          <a:sym typeface="Calibri"/>
                        </a:rPr>
                        <a:t>.</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RISK BEARING</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A larger firm can be safer from the risk of failure if it has a more diversified product range. A larger firm may have greater resilience in the case of a downturn in its market because of larger reserves.</a:t>
                      </a:r>
                      <a:endParaRPr sz="1000" dirty="0"/>
                    </a:p>
                  </a:txBody>
                  <a:tcPr marL="91450" marR="91450" marT="45725" marB="45725"/>
                </a:tc>
                <a:extLst>
                  <a:ext uri="{0D108BD9-81ED-4DB2-BD59-A6C34878D82A}">
                    <a16:rowId xmlns:a16="http://schemas.microsoft.com/office/drawing/2014/main" val="10002"/>
                  </a:ext>
                </a:extLst>
              </a:tr>
              <a:tr h="352250">
                <a:tc>
                  <a:txBody>
                    <a:bodyPr/>
                    <a:lstStyle/>
                    <a:p>
                      <a:pPr marL="0" marR="0" lvl="0" indent="0" algn="l" rtl="0">
                        <a:spcBef>
                          <a:spcPts val="0"/>
                        </a:spcBef>
                        <a:spcAft>
                          <a:spcPts val="0"/>
                        </a:spcAft>
                        <a:buNone/>
                      </a:pPr>
                      <a:r>
                        <a:rPr lang="en-GB" sz="1000" b="1">
                          <a:solidFill>
                            <a:schemeClr val="lt1"/>
                          </a:solidFill>
                          <a:latin typeface="Calibri" panose="020F0502020204030204" pitchFamily="34" charset="0"/>
                          <a:cs typeface="Calibri" panose="020F0502020204030204" pitchFamily="34" charset="0"/>
                        </a:rPr>
                        <a:t>FINANCIAL</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There is a wider range of finance options available to larger firms, such as the stock market, bonds and other kinds of bank lending. </a:t>
                      </a:r>
                      <a:endParaRPr sz="1000" dirty="0"/>
                    </a:p>
                  </a:txBody>
                  <a:tcPr marL="91450" marR="91450" marT="45725" marB="45725">
                    <a:solidFill>
                      <a:srgbClr val="DDEAF6"/>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latin typeface="Calibri" panose="020F0502020204030204" pitchFamily="34" charset="0"/>
                          <a:cs typeface="Calibri" panose="020F0502020204030204" pitchFamily="34" charset="0"/>
                        </a:rPr>
                        <a:t>MARKETING</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More options are available for larger firms, such as television and other national media, which would not be cost-effective for smaller producers. </a:t>
                      </a:r>
                      <a:endParaRPr sz="1000" dirty="0"/>
                    </a:p>
                  </a:txBody>
                  <a:tcPr marL="91450" marR="91450" marT="45725" marB="45725"/>
                </a:tc>
                <a:extLst>
                  <a:ext uri="{0D108BD9-81ED-4DB2-BD59-A6C34878D82A}">
                    <a16:rowId xmlns:a16="http://schemas.microsoft.com/office/drawing/2014/main" val="10004"/>
                  </a:ext>
                </a:extLst>
              </a:tr>
              <a:tr h="237950">
                <a:tc>
                  <a:txBody>
                    <a:bodyPr/>
                    <a:lstStyle/>
                    <a:p>
                      <a:pPr marL="0" marR="0" lvl="0" indent="0" algn="l" rtl="0">
                        <a:spcBef>
                          <a:spcPts val="0"/>
                        </a:spcBef>
                        <a:spcAft>
                          <a:spcPts val="0"/>
                        </a:spcAft>
                        <a:buNone/>
                      </a:pPr>
                      <a:r>
                        <a:rPr lang="en-GB" sz="1000" b="1">
                          <a:solidFill>
                            <a:schemeClr val="lt1"/>
                          </a:solidFill>
                          <a:latin typeface="Calibri" panose="020F0502020204030204" pitchFamily="34" charset="0"/>
                          <a:cs typeface="Calibri" panose="020F0502020204030204" pitchFamily="34" charset="0"/>
                        </a:rPr>
                        <a:t>TECHNICAL</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More cost-effective to invest in advanced production machinery, IT &amp; software when operating on a larger scale.</a:t>
                      </a:r>
                      <a:endParaRPr sz="1000" dirty="0"/>
                    </a:p>
                  </a:txBody>
                  <a:tcPr marL="91450" marR="91450" marT="45725" marB="45725">
                    <a:solidFill>
                      <a:srgbClr val="DDEAF6"/>
                    </a:solidFill>
                  </a:tcPr>
                </a:tc>
                <a:extLst>
                  <a:ext uri="{0D108BD9-81ED-4DB2-BD59-A6C34878D82A}">
                    <a16:rowId xmlns:a16="http://schemas.microsoft.com/office/drawing/2014/main" val="10005"/>
                  </a:ext>
                </a:extLst>
              </a:tr>
              <a:tr h="207475">
                <a:tc>
                  <a:txBody>
                    <a:bodyPr/>
                    <a:lstStyle/>
                    <a:p>
                      <a:pPr marL="0" marR="0" lvl="0" indent="0" algn="l" rtl="0">
                        <a:spcBef>
                          <a:spcPts val="0"/>
                        </a:spcBef>
                        <a:spcAft>
                          <a:spcPts val="0"/>
                        </a:spcAft>
                        <a:buNone/>
                      </a:pPr>
                      <a:r>
                        <a:rPr lang="en-GB" sz="1000" b="1">
                          <a:solidFill>
                            <a:schemeClr val="lt1"/>
                          </a:solidFill>
                          <a:latin typeface="Calibri" panose="020F0502020204030204" pitchFamily="34" charset="0"/>
                          <a:cs typeface="Calibri" panose="020F0502020204030204" pitchFamily="34" charset="0"/>
                        </a:rPr>
                        <a:t>MANAGERIAL</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Larger firms can afford to have specialist managers for different functions within a business.</a:t>
                      </a:r>
                      <a:endParaRPr sz="1000" dirty="0"/>
                    </a:p>
                  </a:txBody>
                  <a:tcPr marL="91450" marR="91450" marT="45725" marB="45725"/>
                </a:tc>
                <a:extLst>
                  <a:ext uri="{0D108BD9-81ED-4DB2-BD59-A6C34878D82A}">
                    <a16:rowId xmlns:a16="http://schemas.microsoft.com/office/drawing/2014/main" val="10006"/>
                  </a:ext>
                </a:extLst>
              </a:tr>
              <a:tr h="36830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PURCHASING</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Firms producing on a larger scale should be able to </a:t>
                      </a:r>
                      <a:r>
                        <a:rPr lang="en-GB" sz="1000" i="1" dirty="0">
                          <a:solidFill>
                            <a:schemeClr val="dk1"/>
                          </a:solidFill>
                          <a:latin typeface="Calibri"/>
                          <a:ea typeface="Calibri"/>
                          <a:cs typeface="Calibri"/>
                          <a:sym typeface="Calibri"/>
                        </a:rPr>
                        <a:t>bulk buy</a:t>
                      </a:r>
                      <a:r>
                        <a:rPr lang="en-GB" sz="1000" dirty="0">
                          <a:solidFill>
                            <a:schemeClr val="dk1"/>
                          </a:solidFill>
                          <a:latin typeface="Calibri"/>
                          <a:ea typeface="Calibri"/>
                          <a:cs typeface="Calibri"/>
                          <a:sym typeface="Calibri"/>
                        </a:rPr>
                        <a:t> raw materials or products for resale in larger quantities. </a:t>
                      </a:r>
                      <a:endParaRPr sz="10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6" name="Shape 95"/>
          <p:cNvGraphicFramePr/>
          <p:nvPr/>
        </p:nvGraphicFramePr>
        <p:xfrm>
          <a:off x="6277709" y="3388378"/>
          <a:ext cx="5661294" cy="1097300"/>
        </p:xfrm>
        <a:graphic>
          <a:graphicData uri="http://schemas.openxmlformats.org/drawingml/2006/table">
            <a:tbl>
              <a:tblPr firstRow="1" bandRow="1">
                <a:noFill/>
              </a:tblPr>
              <a:tblGrid>
                <a:gridCol w="1163170">
                  <a:extLst>
                    <a:ext uri="{9D8B030D-6E8A-4147-A177-3AD203B41FA5}">
                      <a16:colId xmlns:a16="http://schemas.microsoft.com/office/drawing/2014/main" val="20000"/>
                    </a:ext>
                  </a:extLst>
                </a:gridCol>
                <a:gridCol w="4498124">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EXTERNAL ECONOMIES OF SCALE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External economies of scale arise from firms in related industries operating in a concentrated geographical area; suppliers of services and raw materials to all these firms can do so more efficiently. Infrastructure such as roads and sophisticated telecommunications are easier to justify.</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There is also likely to be a growing local pool of skilled labour as other local firms in the industry also train workers. This gives a larger and more flexible labour market in the area.</a:t>
                      </a:r>
                      <a:endParaRPr dirty="0"/>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bl>
          </a:graphicData>
        </a:graphic>
      </p:graphicFrame>
      <p:graphicFrame>
        <p:nvGraphicFramePr>
          <p:cNvPr id="7" name="Shape 96"/>
          <p:cNvGraphicFramePr/>
          <p:nvPr/>
        </p:nvGraphicFramePr>
        <p:xfrm>
          <a:off x="6277709" y="4528931"/>
          <a:ext cx="5661294" cy="1747600"/>
        </p:xfrm>
        <a:graphic>
          <a:graphicData uri="http://schemas.openxmlformats.org/drawingml/2006/table">
            <a:tbl>
              <a:tblPr firstRow="1" bandRow="1">
                <a:noFill/>
              </a:tblPr>
              <a:tblGrid>
                <a:gridCol w="1384930">
                  <a:extLst>
                    <a:ext uri="{9D8B030D-6E8A-4147-A177-3AD203B41FA5}">
                      <a16:colId xmlns:a16="http://schemas.microsoft.com/office/drawing/2014/main" val="20000"/>
                    </a:ext>
                  </a:extLst>
                </a:gridCol>
                <a:gridCol w="4276364">
                  <a:extLst>
                    <a:ext uri="{9D8B030D-6E8A-4147-A177-3AD203B41FA5}">
                      <a16:colId xmlns:a16="http://schemas.microsoft.com/office/drawing/2014/main" val="20001"/>
                    </a:ext>
                  </a:extLst>
                </a:gridCol>
              </a:tblGrid>
              <a:tr h="25405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DISECONOMIES OF SCALE</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9875">
                <a:tc>
                  <a:txBody>
                    <a:bodyPr/>
                    <a:lstStyle/>
                    <a:p>
                      <a:pPr marL="0" marR="0" lvl="0" indent="0" algn="l" rtl="0">
                        <a:spcBef>
                          <a:spcPts val="0"/>
                        </a:spcBef>
                        <a:spcAft>
                          <a:spcPts val="0"/>
                        </a:spcAft>
                        <a:buNone/>
                      </a:pPr>
                      <a:r>
                        <a:rPr lang="en-GB" sz="1000" b="1">
                          <a:solidFill>
                            <a:schemeClr val="lt1"/>
                          </a:solidFill>
                          <a:latin typeface="Calibri" panose="020F0502020204030204" pitchFamily="34" charset="0"/>
                          <a:cs typeface="Calibri" panose="020F0502020204030204" pitchFamily="34" charset="0"/>
                        </a:rPr>
                        <a:t>LACK OF MOTIVATION</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In larger firms, workers can feel that they are not appreciated or valued as individuals. </a:t>
                      </a:r>
                      <a:endParaRPr sz="1000" dirty="0"/>
                    </a:p>
                  </a:txBody>
                  <a:tcPr marL="91450" marR="91450" marT="45725" marB="45725">
                    <a:solidFill>
                      <a:srgbClr val="DDEAF6"/>
                    </a:solidFill>
                  </a:tcPr>
                </a:tc>
                <a:extLst>
                  <a:ext uri="{0D108BD9-81ED-4DB2-BD59-A6C34878D82A}">
                    <a16:rowId xmlns:a16="http://schemas.microsoft.com/office/drawing/2014/main" val="10001"/>
                  </a:ext>
                </a:extLst>
              </a:tr>
              <a:tr h="38330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POOR COMMUNICATION</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It can be easier for smaller firms to communicate with all staff in a personal way. In larger firms, there is likely to be greater use written notes rather than by explaining personally. </a:t>
                      </a:r>
                      <a:endParaRPr dirty="0"/>
                    </a:p>
                  </a:txBody>
                  <a:tcPr marL="91450" marR="91450" marT="45725" marB="45725">
                    <a:solidFill>
                      <a:srgbClr val="F2F2F2"/>
                    </a:solidFill>
                  </a:tcPr>
                </a:tc>
                <a:extLst>
                  <a:ext uri="{0D108BD9-81ED-4DB2-BD59-A6C34878D82A}">
                    <a16:rowId xmlns:a16="http://schemas.microsoft.com/office/drawing/2014/main" val="10002"/>
                  </a:ext>
                </a:extLst>
              </a:tr>
              <a:tr h="3803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CO-ORDINATION</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A very large business takes a lot of organising, leading to an increase in meetings and planning to ensure that all staff know what they are supposed to be doing. New layers of management may be required.</a:t>
                      </a:r>
                      <a:endParaRPr sz="1000" dirty="0"/>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8" name="Shape 92"/>
          <p:cNvGraphicFramePr/>
          <p:nvPr/>
        </p:nvGraphicFramePr>
        <p:xfrm>
          <a:off x="154354" y="183196"/>
          <a:ext cx="6034478" cy="2560400"/>
        </p:xfrm>
        <a:graphic>
          <a:graphicData uri="http://schemas.openxmlformats.org/drawingml/2006/table">
            <a:tbl>
              <a:tblPr firstRow="1" bandRow="1">
                <a:noFill/>
              </a:tblPr>
              <a:tblGrid>
                <a:gridCol w="1265646">
                  <a:extLst>
                    <a:ext uri="{9D8B030D-6E8A-4147-A177-3AD203B41FA5}">
                      <a16:colId xmlns:a16="http://schemas.microsoft.com/office/drawing/2014/main" val="20000"/>
                    </a:ext>
                  </a:extLst>
                </a:gridCol>
                <a:gridCol w="4768832">
                  <a:extLst>
                    <a:ext uri="{9D8B030D-6E8A-4147-A177-3AD203B41FA5}">
                      <a16:colId xmlns:a16="http://schemas.microsoft.com/office/drawing/2014/main" val="20001"/>
                    </a:ext>
                  </a:extLst>
                </a:gridCol>
              </a:tblGrid>
              <a:tr h="193875">
                <a:tc gridSpan="2">
                  <a:txBody>
                    <a:bodyPr/>
                    <a:lstStyle/>
                    <a:p>
                      <a:pPr marL="0" marR="0" lvl="0" indent="0" algn="ctr" rtl="0">
                        <a:spcBef>
                          <a:spcPts val="0"/>
                        </a:spcBef>
                        <a:spcAft>
                          <a:spcPts val="0"/>
                        </a:spcAft>
                        <a:buNone/>
                      </a:pPr>
                      <a:r>
                        <a:rPr lang="en-GB" sz="1000" b="1" dirty="0">
                          <a:solidFill>
                            <a:schemeClr val="bg1"/>
                          </a:solidFill>
                        </a:rPr>
                        <a:t>4.1.4.4. COSTS OF</a:t>
                      </a:r>
                      <a:r>
                        <a:rPr lang="en-GB" sz="1000" b="1" baseline="0" dirty="0">
                          <a:solidFill>
                            <a:schemeClr val="bg1"/>
                          </a:solidFill>
                        </a:rPr>
                        <a:t> PRODUCTION</a:t>
                      </a:r>
                      <a:endParaRPr sz="1000" b="1" dirty="0">
                        <a:solidFill>
                          <a:schemeClr val="bg1"/>
                        </a:solidFill>
                      </a:endParaRPr>
                    </a:p>
                  </a:txBody>
                  <a:tcPr marL="91450" marR="91450" marT="45725" marB="45725">
                    <a:lnB w="12700" cap="flat" cmpd="sng" algn="ctr">
                      <a:noFill/>
                      <a:prstDash val="solid"/>
                      <a:round/>
                      <a:headEnd type="none" w="med" len="med"/>
                      <a:tailEnd type="none" w="med" len="med"/>
                    </a:lnB>
                    <a:solidFill>
                      <a:schemeClr val="dk1"/>
                    </a:solidFill>
                  </a:tcPr>
                </a:tc>
                <a:tc hMerge="1">
                  <a:txBody>
                    <a:bodyPr/>
                    <a:lstStyle/>
                    <a:p>
                      <a:endParaRPr lang="en-US"/>
                    </a:p>
                  </a:txBody>
                  <a:tcPr/>
                </a:tc>
                <a:extLst>
                  <a:ext uri="{0D108BD9-81ED-4DB2-BD59-A6C34878D82A}">
                    <a16:rowId xmlns:a16="http://schemas.microsoft.com/office/drawing/2014/main" val="10000"/>
                  </a:ext>
                </a:extLst>
              </a:tr>
              <a:tr h="2303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FIXED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Costs that remain constant at any level of output e.g. rent, insurance. Average</a:t>
                      </a:r>
                      <a:r>
                        <a:rPr lang="en-GB" sz="1000" baseline="0" dirty="0"/>
                        <a:t> Fixed Costs = FC / Q</a:t>
                      </a:r>
                      <a:endParaRPr sz="100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1"/>
                  </a:ext>
                </a:extLst>
              </a:tr>
              <a:tr h="2303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VARIABLE COSTS </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Costs that rise with output. Directly involved in the production of a good or service. e.g. stock. Average Variable Costs</a:t>
                      </a:r>
                      <a:r>
                        <a:rPr lang="en-GB" sz="1000" baseline="0" dirty="0"/>
                        <a:t> = VC / Q</a:t>
                      </a:r>
                      <a:endParaRPr sz="100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TOTAL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Sum total of Fixed + Variable costs. </a:t>
                      </a:r>
                      <a:endParaRPr sz="100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3"/>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AVERAGE TOTAL COSTS</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Average unit costs calculated by: Total costs/ quantity produced</a:t>
                      </a:r>
                      <a:endParaRPr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a:ea typeface="Calibri"/>
                          <a:cs typeface="Calibri"/>
                          <a:sym typeface="Calibri"/>
                        </a:rPr>
                        <a:t>MARGINAL COSTS </a:t>
                      </a:r>
                      <a:endParaRPr dirty="0">
                        <a:solidFill>
                          <a:schemeClr val="bg1"/>
                        </a:solidFill>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dirty="0"/>
                        <a:t>Represent the change in total costs from the next unit produced</a:t>
                      </a:r>
                      <a:r>
                        <a:rPr lang="en-GB" sz="1000" b="0" dirty="0"/>
                        <a:t>. C</a:t>
                      </a:r>
                      <a:r>
                        <a:rPr lang="en-GB" sz="1000" b="0" dirty="0">
                          <a:solidFill>
                            <a:schemeClr val="dk1"/>
                          </a:solidFill>
                          <a:latin typeface="Calibri"/>
                          <a:ea typeface="Calibri"/>
                          <a:cs typeface="Calibri"/>
                          <a:sym typeface="Calibri"/>
                        </a:rPr>
                        <a:t>hange in TC / change in Total Output</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10005"/>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SHORT RUN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b="0" dirty="0"/>
                        <a:t>At least</a:t>
                      </a:r>
                      <a:r>
                        <a:rPr lang="en-GB" sz="1000" b="0" baseline="0" dirty="0"/>
                        <a:t> one factor of production is fixed</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630788462"/>
                  </a:ext>
                </a:extLst>
              </a:tr>
              <a:tr h="2394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LONG</a:t>
                      </a:r>
                      <a:r>
                        <a:rPr lang="en-GB" sz="1000" b="1" baseline="0" dirty="0">
                          <a:solidFill>
                            <a:schemeClr val="bg1"/>
                          </a:solidFill>
                          <a:latin typeface="Calibri" panose="020F0502020204030204" pitchFamily="34" charset="0"/>
                          <a:cs typeface="Calibri" panose="020F0502020204030204" pitchFamily="34" charset="0"/>
                        </a:rPr>
                        <a:t> RUN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dk1"/>
                    </a:solidFill>
                  </a:tcPr>
                </a:tc>
                <a:tc>
                  <a:txBody>
                    <a:bodyPr/>
                    <a:lstStyle/>
                    <a:p>
                      <a:pPr marL="0" marR="0" lvl="0" indent="0" algn="l" rtl="0">
                        <a:spcBef>
                          <a:spcPts val="0"/>
                        </a:spcBef>
                        <a:spcAft>
                          <a:spcPts val="0"/>
                        </a:spcAft>
                        <a:buNone/>
                      </a:pPr>
                      <a:r>
                        <a:rPr lang="en-GB" sz="1000" b="0" dirty="0"/>
                        <a:t>All factors of production are variable</a:t>
                      </a:r>
                      <a:endParaRPr sz="1000" b="0" dirty="0"/>
                    </a:p>
                  </a:txBody>
                  <a:tcPr marL="91450" marR="91450" marT="45725" marB="45725">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AF6"/>
                    </a:solidFill>
                  </a:tcPr>
                </a:tc>
                <a:extLst>
                  <a:ext uri="{0D108BD9-81ED-4DB2-BD59-A6C34878D82A}">
                    <a16:rowId xmlns:a16="http://schemas.microsoft.com/office/drawing/2014/main" val="3777012082"/>
                  </a:ext>
                </a:extLst>
              </a:tr>
            </a:tbl>
          </a:graphicData>
        </a:graphic>
      </p:graphicFrame>
      <p:pic>
        <p:nvPicPr>
          <p:cNvPr id="4098" name="Picture 2" descr="Costs of Production - Economics Hel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213" y="3216574"/>
            <a:ext cx="3389910" cy="2624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6457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89"/>
        <p:cNvGrpSpPr/>
        <p:nvPr/>
      </p:nvGrpSpPr>
      <p:grpSpPr>
        <a:xfrm>
          <a:off x="0" y="0"/>
          <a:ext cx="0" cy="0"/>
          <a:chOff x="0" y="0"/>
          <a:chExt cx="0" cy="0"/>
        </a:xfrm>
      </p:grpSpPr>
      <p:graphicFrame>
        <p:nvGraphicFramePr>
          <p:cNvPr id="97" name="Shape 97"/>
          <p:cNvGraphicFramePr/>
          <p:nvPr/>
        </p:nvGraphicFramePr>
        <p:xfrm>
          <a:off x="79131" y="246230"/>
          <a:ext cx="6049107" cy="2621350"/>
        </p:xfrm>
        <a:graphic>
          <a:graphicData uri="http://schemas.openxmlformats.org/drawingml/2006/table">
            <a:tbl>
              <a:tblPr firstRow="1" bandRow="1">
                <a:noFill/>
              </a:tblPr>
              <a:tblGrid>
                <a:gridCol w="1745732">
                  <a:extLst>
                    <a:ext uri="{9D8B030D-6E8A-4147-A177-3AD203B41FA5}">
                      <a16:colId xmlns:a16="http://schemas.microsoft.com/office/drawing/2014/main" val="20000"/>
                    </a:ext>
                  </a:extLst>
                </a:gridCol>
                <a:gridCol w="4303375">
                  <a:extLst>
                    <a:ext uri="{9D8B030D-6E8A-4147-A177-3AD203B41FA5}">
                      <a16:colId xmlns:a16="http://schemas.microsoft.com/office/drawing/2014/main" val="20001"/>
                    </a:ext>
                  </a:extLst>
                </a:gridCol>
              </a:tblGrid>
              <a:tr h="238325">
                <a:tc gridSpan="2">
                  <a:txBody>
                    <a:bodyPr/>
                    <a:lstStyle/>
                    <a:p>
                      <a:pPr marL="0" marR="0" lvl="0" indent="0" algn="ctr" rtl="0">
                        <a:spcBef>
                          <a:spcPts val="0"/>
                        </a:spcBef>
                        <a:spcAft>
                          <a:spcPts val="0"/>
                        </a:spcAft>
                        <a:buNone/>
                      </a:pPr>
                      <a:r>
                        <a:rPr lang="en-GB" sz="1000" b="1" dirty="0">
                          <a:solidFill>
                            <a:schemeClr val="bg1"/>
                          </a:solidFill>
                        </a:rPr>
                        <a:t>4.1.4.6.</a:t>
                      </a:r>
                      <a:r>
                        <a:rPr lang="en-GB" sz="1000" b="1" baseline="0" dirty="0">
                          <a:solidFill>
                            <a:schemeClr val="bg1"/>
                          </a:solidFill>
                        </a:rPr>
                        <a:t> MARGINAL, AVERAGE &amp; TOTAL REVENUE</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0525">
                <a:tc>
                  <a:txBody>
                    <a:bodyPr/>
                    <a:lstStyle/>
                    <a:p>
                      <a:pPr marL="0" marR="0" lvl="0" indent="0" algn="l" rtl="0">
                        <a:spcBef>
                          <a:spcPts val="0"/>
                        </a:spcBef>
                        <a:spcAft>
                          <a:spcPts val="0"/>
                        </a:spcAft>
                        <a:buNone/>
                      </a:pPr>
                      <a:r>
                        <a:rPr lang="en-GB" sz="1000" b="1">
                          <a:solidFill>
                            <a:schemeClr val="lt1"/>
                          </a:solidFill>
                        </a:rPr>
                        <a:t>REVENUE</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Represents money earnt through sales of goods or services. </a:t>
                      </a:r>
                      <a:endParaRPr/>
                    </a:p>
                  </a:txBody>
                  <a:tcPr marL="91450" marR="91450" marT="45725" marB="45725">
                    <a:solidFill>
                      <a:srgbClr val="DDEAF6"/>
                    </a:solidFill>
                  </a:tcPr>
                </a:tc>
                <a:extLst>
                  <a:ext uri="{0D108BD9-81ED-4DB2-BD59-A6C34878D82A}">
                    <a16:rowId xmlns:a16="http://schemas.microsoft.com/office/drawing/2014/main" val="10001"/>
                  </a:ext>
                </a:extLst>
              </a:tr>
              <a:tr h="230400">
                <a:tc>
                  <a:txBody>
                    <a:bodyPr/>
                    <a:lstStyle/>
                    <a:p>
                      <a:pPr marL="0" marR="0" lvl="0" indent="0" algn="l" rtl="0">
                        <a:spcBef>
                          <a:spcPts val="0"/>
                        </a:spcBef>
                        <a:spcAft>
                          <a:spcPts val="0"/>
                        </a:spcAft>
                        <a:buNone/>
                      </a:pPr>
                      <a:r>
                        <a:rPr lang="en-GB" sz="1000" b="1">
                          <a:solidFill>
                            <a:schemeClr val="lt1"/>
                          </a:solidFill>
                        </a:rPr>
                        <a:t>TOTAL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Calculated by PRICE X QUANTITY </a:t>
                      </a:r>
                      <a:endParaRPr dirty="0"/>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AVERAGE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Calculated by TOTAL REVENUE/ QUANTITY.  AR=PRICE=DEMAND</a:t>
                      </a:r>
                      <a:endParaRPr sz="1000" dirty="0"/>
                    </a:p>
                  </a:txBody>
                  <a:tcPr marL="91450" marR="91450" marT="45725" marB="45725">
                    <a:solidFill>
                      <a:srgbClr val="DDEAF6"/>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MARGINAL REVENUE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Revenue earnt from the last unit sold. Calculated by CHANGE IN TR / CHANGE IN Q</a:t>
                      </a:r>
                      <a:endParaRPr sz="1000" dirty="0"/>
                    </a:p>
                  </a:txBody>
                  <a:tcPr marL="91450" marR="91450" marT="45725" marB="45725">
                    <a:solidFill>
                      <a:srgbClr val="F2F2F2"/>
                    </a:solidFill>
                  </a:tcPr>
                </a:tc>
                <a:extLst>
                  <a:ext uri="{0D108BD9-81ED-4DB2-BD59-A6C34878D82A}">
                    <a16:rowId xmlns:a16="http://schemas.microsoft.com/office/drawing/2014/main" val="10004"/>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WHY D=AR</a:t>
                      </a:r>
                      <a:endParaRPr sz="1000" b="1" dirty="0">
                        <a:solidFill>
                          <a:schemeClr val="lt1"/>
                        </a:solidFill>
                      </a:endParaRPr>
                    </a:p>
                  </a:txBody>
                  <a:tcPr marL="91450" marR="91450" marT="45725" marB="45725">
                    <a:solidFill>
                      <a:schemeClr val="dk1"/>
                    </a:solidFill>
                  </a:tcPr>
                </a:tc>
                <a:tc>
                  <a:txBody>
                    <a:bodyPr/>
                    <a:lstStyle/>
                    <a:p>
                      <a:pPr fontAlgn="base"/>
                      <a:r>
                        <a:rPr lang="en-GB" sz="1000" b="0" i="0" u="none" strike="noStrike" cap="none" dirty="0">
                          <a:solidFill>
                            <a:schemeClr val="tx1"/>
                          </a:solidFill>
                          <a:effectLst/>
                          <a:latin typeface="+mn-lt"/>
                          <a:ea typeface="+mn-ea"/>
                          <a:cs typeface="+mn-cs"/>
                          <a:sym typeface="Arial"/>
                        </a:rPr>
                        <a:t>AR is average revenue, and the calculation for average revenue is Total Revenue / Quantity.</a:t>
                      </a:r>
                    </a:p>
                    <a:p>
                      <a:pPr fontAlgn="base"/>
                      <a:r>
                        <a:rPr lang="en-GB" sz="1000" b="0" i="0" u="none" strike="noStrike" cap="none" dirty="0">
                          <a:solidFill>
                            <a:schemeClr val="tx1"/>
                          </a:solidFill>
                          <a:effectLst/>
                          <a:latin typeface="+mn-lt"/>
                          <a:ea typeface="+mn-ea"/>
                          <a:cs typeface="+mn-cs"/>
                          <a:sym typeface="Arial"/>
                        </a:rPr>
                        <a:t>Total Revenue = Price </a:t>
                      </a:r>
                      <a:r>
                        <a:rPr lang="en-GB" sz="1000" b="0" i="0" u="none" strike="noStrike" cap="none" baseline="0" dirty="0">
                          <a:solidFill>
                            <a:schemeClr val="tx1"/>
                          </a:solidFill>
                          <a:effectLst/>
                          <a:latin typeface="+mn-lt"/>
                          <a:ea typeface="+mn-ea"/>
                          <a:cs typeface="+mn-cs"/>
                          <a:sym typeface="Arial"/>
                        </a:rPr>
                        <a:t>X</a:t>
                      </a:r>
                      <a:r>
                        <a:rPr lang="en-GB" sz="1000" b="0" i="0" u="none" strike="noStrike" cap="none" dirty="0">
                          <a:solidFill>
                            <a:schemeClr val="tx1"/>
                          </a:solidFill>
                          <a:effectLst/>
                          <a:latin typeface="+mn-lt"/>
                          <a:ea typeface="+mn-ea"/>
                          <a:cs typeface="+mn-cs"/>
                          <a:sym typeface="Arial"/>
                        </a:rPr>
                        <a:t> Quantity</a:t>
                      </a:r>
                    </a:p>
                    <a:p>
                      <a:pPr fontAlgn="base"/>
                      <a:r>
                        <a:rPr lang="en-GB" sz="1000" b="0" i="0" u="none" strike="noStrike" cap="none" dirty="0">
                          <a:solidFill>
                            <a:schemeClr val="tx1"/>
                          </a:solidFill>
                          <a:effectLst/>
                          <a:latin typeface="+mn-lt"/>
                          <a:ea typeface="+mn-ea"/>
                          <a:cs typeface="+mn-cs"/>
                          <a:sym typeface="Arial"/>
                        </a:rPr>
                        <a:t>Therefore AR = Price X Quantity / Quantity =&gt; Price (as the Quantity is cancelled out)</a:t>
                      </a:r>
                    </a:p>
                    <a:p>
                      <a:pPr fontAlgn="base"/>
                      <a:r>
                        <a:rPr lang="en-GB" sz="1000" b="0" i="0" u="none" strike="noStrike" cap="none" dirty="0">
                          <a:solidFill>
                            <a:schemeClr val="tx1"/>
                          </a:solidFill>
                          <a:effectLst/>
                          <a:latin typeface="+mn-lt"/>
                          <a:ea typeface="+mn-ea"/>
                          <a:cs typeface="+mn-cs"/>
                          <a:sym typeface="Arial"/>
                        </a:rPr>
                        <a:t>Hence AR = P, and D = P so we can say that D = AR.</a:t>
                      </a:r>
                    </a:p>
                  </a:txBody>
                  <a:tcPr marL="91450" marR="91450" marT="45725" marB="45725">
                    <a:solidFill>
                      <a:schemeClr val="accent1">
                        <a:lumMod val="20000"/>
                        <a:lumOff val="80000"/>
                      </a:schemeClr>
                    </a:solidFill>
                  </a:tcPr>
                </a:tc>
                <a:extLst>
                  <a:ext uri="{0D108BD9-81ED-4DB2-BD59-A6C34878D82A}">
                    <a16:rowId xmlns:a16="http://schemas.microsoft.com/office/drawing/2014/main" val="390417444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PROFIT</a:t>
                      </a:r>
                      <a:endParaRPr sz="1000" b="1" dirty="0">
                        <a:solidFill>
                          <a:schemeClr val="lt1"/>
                        </a:solidFill>
                      </a:endParaRPr>
                    </a:p>
                  </a:txBody>
                  <a:tcPr marL="91450" marR="91450" marT="45725" marB="45725">
                    <a:solidFill>
                      <a:schemeClr val="dk1"/>
                    </a:solidFill>
                  </a:tcPr>
                </a:tc>
                <a:tc>
                  <a:txBody>
                    <a:bodyPr/>
                    <a:lstStyle/>
                    <a:p>
                      <a:pPr fontAlgn="base"/>
                      <a:r>
                        <a:rPr lang="en-GB" sz="1000" b="0" i="0" u="none" strike="noStrike" cap="none" dirty="0">
                          <a:solidFill>
                            <a:schemeClr val="tx1"/>
                          </a:solidFill>
                          <a:effectLst/>
                          <a:latin typeface="+mn-lt"/>
                          <a:ea typeface="+mn-ea"/>
                          <a:cs typeface="+mn-cs"/>
                          <a:sym typeface="Arial"/>
                        </a:rPr>
                        <a:t>Where</a:t>
                      </a:r>
                      <a:r>
                        <a:rPr lang="en-GB" sz="1000" b="0" i="0" u="none" strike="noStrike" cap="none" baseline="0" dirty="0">
                          <a:solidFill>
                            <a:schemeClr val="tx1"/>
                          </a:solidFill>
                          <a:effectLst/>
                          <a:latin typeface="+mn-lt"/>
                          <a:ea typeface="+mn-ea"/>
                          <a:cs typeface="+mn-cs"/>
                          <a:sym typeface="Arial"/>
                        </a:rPr>
                        <a:t> TR &gt; TC</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rgbClr val="F2F2F2"/>
                    </a:solidFill>
                  </a:tcPr>
                </a:tc>
                <a:extLst>
                  <a:ext uri="{0D108BD9-81ED-4DB2-BD59-A6C34878D82A}">
                    <a16:rowId xmlns:a16="http://schemas.microsoft.com/office/drawing/2014/main" val="2432573021"/>
                  </a:ext>
                </a:extLst>
              </a:tr>
            </a:tbl>
          </a:graphicData>
        </a:graphic>
      </p:graphicFrame>
      <p:graphicFrame>
        <p:nvGraphicFramePr>
          <p:cNvPr id="10" name="Shape 85"/>
          <p:cNvGraphicFramePr/>
          <p:nvPr/>
        </p:nvGraphicFramePr>
        <p:xfrm>
          <a:off x="2685300" y="2952013"/>
          <a:ext cx="3442938" cy="1737400"/>
        </p:xfrm>
        <a:graphic>
          <a:graphicData uri="http://schemas.openxmlformats.org/drawingml/2006/table">
            <a:tbl>
              <a:tblPr firstRow="1" bandRow="1">
                <a:noFill/>
              </a:tblPr>
              <a:tblGrid>
                <a:gridCol w="1218412">
                  <a:extLst>
                    <a:ext uri="{9D8B030D-6E8A-4147-A177-3AD203B41FA5}">
                      <a16:colId xmlns:a16="http://schemas.microsoft.com/office/drawing/2014/main" val="20000"/>
                    </a:ext>
                  </a:extLst>
                </a:gridCol>
                <a:gridCol w="2224526">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4.1.4.7.</a:t>
                      </a:r>
                      <a:r>
                        <a:rPr lang="en-GB" sz="1000" b="1" baseline="0" dirty="0"/>
                        <a:t> PROFIT</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PROFIT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The</a:t>
                      </a:r>
                      <a:r>
                        <a:rPr lang="en-GB" sz="1000" b="0" i="0" u="none" strike="noStrike" cap="none" baseline="0" dirty="0">
                          <a:solidFill>
                            <a:schemeClr val="dk1"/>
                          </a:solidFill>
                          <a:effectLst/>
                          <a:latin typeface="Calibri"/>
                          <a:ea typeface="Calibri"/>
                          <a:cs typeface="Calibri"/>
                          <a:sym typeface="Arial"/>
                        </a:rPr>
                        <a:t> difference between total revenue &amp; total costs. </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SUPERNORMAL PROFITS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The</a:t>
                      </a:r>
                      <a:r>
                        <a:rPr lang="en-GB" sz="1000" baseline="0" dirty="0"/>
                        <a:t> difference between normal &amp; abnormal (supernormal) profits.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IMPORTANCE OF PROFIT</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Profit</a:t>
                      </a:r>
                      <a:r>
                        <a:rPr lang="en-GB" sz="1000" baseline="0" dirty="0"/>
                        <a:t> is a result of providing a good or service to benefit others. The profit motive is a key incentive for economic agents.  </a:t>
                      </a: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12579618"/>
                  </a:ext>
                </a:extLst>
              </a:tr>
            </a:tbl>
          </a:graphicData>
        </a:graphic>
      </p:graphicFrame>
      <p:pic>
        <p:nvPicPr>
          <p:cNvPr id="5122" name="Picture 2" descr="Relationship between Average Marginal and Total Revenue - Tutor&amp;#39;s Ti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31" y="3015763"/>
            <a:ext cx="2557061" cy="37367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Shape 85"/>
          <p:cNvGraphicFramePr/>
          <p:nvPr/>
        </p:nvGraphicFramePr>
        <p:xfrm>
          <a:off x="6242539" y="246230"/>
          <a:ext cx="5757460" cy="2563235"/>
        </p:xfrm>
        <a:graphic>
          <a:graphicData uri="http://schemas.openxmlformats.org/drawingml/2006/table">
            <a:tbl>
              <a:tblPr firstRow="1" bandRow="1">
                <a:noFill/>
              </a:tblPr>
              <a:tblGrid>
                <a:gridCol w="2037492">
                  <a:extLst>
                    <a:ext uri="{9D8B030D-6E8A-4147-A177-3AD203B41FA5}">
                      <a16:colId xmlns:a16="http://schemas.microsoft.com/office/drawing/2014/main" val="20000"/>
                    </a:ext>
                  </a:extLst>
                </a:gridCol>
                <a:gridCol w="3719968">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4.1.4.8. TECHNOLOGICAL</a:t>
                      </a:r>
                      <a:r>
                        <a:rPr lang="en-GB" sz="1000" b="1" baseline="0" dirty="0"/>
                        <a:t> CHANGE</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INVENTION </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A unique or novel device, method, composition or process. </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27718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INNOVATION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b="0" i="0" u="none" strike="noStrike" cap="none" dirty="0">
                          <a:solidFill>
                            <a:schemeClr val="dk1"/>
                          </a:solidFill>
                          <a:effectLst/>
                          <a:latin typeface="Calibri"/>
                          <a:ea typeface="Calibri"/>
                          <a:cs typeface="Calibri"/>
                          <a:sym typeface="Arial"/>
                        </a:rPr>
                        <a:t>the action or process of innovating.</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IMPACT OF TECHNOLOGICAL CHANGE ON BUSINESS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Can affect method of production</a:t>
                      </a:r>
                    </a:p>
                    <a:p>
                      <a:pPr marL="0" marR="0" lvl="0" indent="0" algn="l" rtl="0">
                        <a:lnSpc>
                          <a:spcPct val="100000"/>
                        </a:lnSpc>
                        <a:spcBef>
                          <a:spcPts val="0"/>
                        </a:spcBef>
                        <a:spcAft>
                          <a:spcPts val="0"/>
                        </a:spcAft>
                        <a:buClr>
                          <a:schemeClr val="dk1"/>
                        </a:buClr>
                        <a:buSzPts val="1000"/>
                        <a:buFont typeface="Noto Sans Symbols"/>
                        <a:buNone/>
                      </a:pPr>
                      <a:r>
                        <a:rPr lang="en-GB" sz="1000" dirty="0"/>
                        <a:t>Can influence productivity</a:t>
                      </a:r>
                    </a:p>
                    <a:p>
                      <a:pPr marL="0" marR="0" lvl="0" indent="0" algn="l" rtl="0">
                        <a:lnSpc>
                          <a:spcPct val="100000"/>
                        </a:lnSpc>
                        <a:spcBef>
                          <a:spcPts val="0"/>
                        </a:spcBef>
                        <a:spcAft>
                          <a:spcPts val="0"/>
                        </a:spcAft>
                        <a:buClr>
                          <a:schemeClr val="dk1"/>
                        </a:buClr>
                        <a:buSzPts val="1000"/>
                        <a:buFont typeface="Noto Sans Symbols"/>
                        <a:buNone/>
                      </a:pPr>
                      <a:r>
                        <a:rPr lang="en-GB" sz="1000" dirty="0"/>
                        <a:t>Improved efficiency &amp;</a:t>
                      </a:r>
                      <a:r>
                        <a:rPr lang="en-GB" sz="1000" baseline="0" dirty="0"/>
                        <a:t> lower unit costs of production.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65717679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TECHNOLOGICAL CHANGE ON</a:t>
                      </a:r>
                      <a:r>
                        <a:rPr lang="en-GB" sz="1000" b="1" baseline="0" dirty="0">
                          <a:solidFill>
                            <a:schemeClr val="bg1"/>
                          </a:solidFill>
                        </a:rPr>
                        <a:t> PRODUCTS &amp; MARKETS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Ease of consumption</a:t>
                      </a:r>
                    </a:p>
                    <a:p>
                      <a:pPr marL="0" marR="0" lvl="0" indent="0" algn="l" rtl="0">
                        <a:lnSpc>
                          <a:spcPct val="100000"/>
                        </a:lnSpc>
                        <a:spcBef>
                          <a:spcPts val="0"/>
                        </a:spcBef>
                        <a:spcAft>
                          <a:spcPts val="0"/>
                        </a:spcAft>
                        <a:buClr>
                          <a:schemeClr val="dk1"/>
                        </a:buClr>
                        <a:buSzPts val="1000"/>
                        <a:buFont typeface="Noto Sans Symbols"/>
                        <a:buNone/>
                      </a:pPr>
                      <a:r>
                        <a:rPr lang="en-GB" sz="1000" dirty="0"/>
                        <a:t>On</a:t>
                      </a:r>
                      <a:r>
                        <a:rPr lang="en-GB" sz="1000" baseline="0" dirty="0"/>
                        <a:t> demand services</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Improved delivery services e.g. </a:t>
                      </a:r>
                      <a:r>
                        <a:rPr lang="en-GB" sz="1000" baseline="0" dirty="0" err="1"/>
                        <a:t>Deliveroo</a:t>
                      </a:r>
                      <a:r>
                        <a:rPr lang="en-GB" sz="1000" baseline="0" dirty="0"/>
                        <a:t>. </a:t>
                      </a:r>
                      <a:endParaRPr lang="en-GB" sz="1000" dirty="0"/>
                    </a:p>
                  </a:txBody>
                  <a:tcPr marL="91450" marR="91450" marT="45725" marB="45725">
                    <a:lnR w="12700" cap="flat" cmpd="sng" algn="ctr">
                      <a:solidFill>
                        <a:schemeClr val="tx1"/>
                      </a:solidFill>
                      <a:prstDash val="solid"/>
                      <a:round/>
                      <a:headEnd type="none" w="med" len="med"/>
                      <a:tailEnd type="none" w="med" len="med"/>
                    </a:lnR>
                    <a:solidFill>
                      <a:schemeClr val="accent1">
                        <a:lumMod val="20000"/>
                        <a:lumOff val="80000"/>
                      </a:schemeClr>
                    </a:solidFill>
                  </a:tcPr>
                </a:tc>
                <a:extLst>
                  <a:ext uri="{0D108BD9-81ED-4DB2-BD59-A6C34878D82A}">
                    <a16:rowId xmlns:a16="http://schemas.microsoft.com/office/drawing/2014/main" val="231485144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TECHNOLOGICAL CHANGE ON</a:t>
                      </a:r>
                      <a:r>
                        <a:rPr lang="en-GB" sz="1000" b="1" baseline="0" dirty="0">
                          <a:solidFill>
                            <a:schemeClr val="bg1"/>
                          </a:solidFill>
                        </a:rPr>
                        <a:t> MARKET STRUCTURE</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Lower</a:t>
                      </a:r>
                      <a:r>
                        <a:rPr lang="en-GB" sz="1000" baseline="0" dirty="0"/>
                        <a:t> barriers to entry </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Increased perfectly competitive markets e.g. </a:t>
                      </a:r>
                      <a:r>
                        <a:rPr lang="en-GB" sz="1000" baseline="0" dirty="0" err="1"/>
                        <a:t>ebay</a:t>
                      </a:r>
                      <a:r>
                        <a:rPr lang="en-GB" sz="1000" baseline="0" dirty="0"/>
                        <a:t>. </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Increased monopolistic competition e.g. Air B&amp;B</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Platforms are the new monopolies. </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66802722"/>
                  </a:ext>
                </a:extLst>
              </a:tr>
            </a:tbl>
          </a:graphicData>
        </a:graphic>
      </p:graphicFrame>
    </p:spTree>
    <p:extLst>
      <p:ext uri="{BB962C8B-B14F-4D97-AF65-F5344CB8AC3E}">
        <p14:creationId xmlns:p14="http://schemas.microsoft.com/office/powerpoint/2010/main" val="3297795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Shape 116"/>
          <p:cNvGraphicFramePr/>
          <p:nvPr/>
        </p:nvGraphicFramePr>
        <p:xfrm>
          <a:off x="5292970" y="562754"/>
          <a:ext cx="6778870" cy="6218697"/>
        </p:xfrm>
        <a:graphic>
          <a:graphicData uri="http://schemas.openxmlformats.org/drawingml/2006/table">
            <a:tbl>
              <a:tblPr firstRow="1" firstCol="1" bandRow="1">
                <a:noFill/>
              </a:tblPr>
              <a:tblGrid>
                <a:gridCol w="1159531">
                  <a:extLst>
                    <a:ext uri="{9D8B030D-6E8A-4147-A177-3AD203B41FA5}">
                      <a16:colId xmlns:a16="http://schemas.microsoft.com/office/drawing/2014/main" val="20000"/>
                    </a:ext>
                  </a:extLst>
                </a:gridCol>
                <a:gridCol w="793150">
                  <a:extLst>
                    <a:ext uri="{9D8B030D-6E8A-4147-A177-3AD203B41FA5}">
                      <a16:colId xmlns:a16="http://schemas.microsoft.com/office/drawing/2014/main" val="20001"/>
                    </a:ext>
                  </a:extLst>
                </a:gridCol>
                <a:gridCol w="4826189">
                  <a:extLst>
                    <a:ext uri="{9D8B030D-6E8A-4147-A177-3AD203B41FA5}">
                      <a16:colId xmlns:a16="http://schemas.microsoft.com/office/drawing/2014/main" val="20002"/>
                    </a:ext>
                  </a:extLst>
                </a:gridCol>
              </a:tblGrid>
              <a:tr h="210969">
                <a:tc gridSpan="3">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100" b="1" i="0" u="none" strike="noStrike" cap="none" dirty="0">
                          <a:solidFill>
                            <a:schemeClr val="bg1"/>
                          </a:solidFill>
                          <a:latin typeface="Calibri"/>
                          <a:ea typeface="Calibri"/>
                          <a:cs typeface="Calibri"/>
                          <a:sym typeface="Calibri"/>
                        </a:rPr>
                        <a:t>4.1.5.2. THE OBJECTIVES OF FIRMS</a:t>
                      </a:r>
                      <a:endParaRPr lang="en-GB" sz="1100" b="1" dirty="0">
                        <a:solidFill>
                          <a:schemeClr val="bg1"/>
                        </a:solidFill>
                        <a:latin typeface="Calibri"/>
                        <a:ea typeface="Calibri"/>
                        <a:cs typeface="Calibri"/>
                        <a:sym typeface="Calibri"/>
                      </a:endParaRPr>
                    </a:p>
                    <a:p>
                      <a:pPr marL="0" marR="0" lvl="0" indent="0" algn="ctr" rtl="0">
                        <a:spcBef>
                          <a:spcPts val="0"/>
                        </a:spcBef>
                        <a:spcAft>
                          <a:spcPts val="0"/>
                        </a:spcAft>
                        <a:buNone/>
                      </a:pPr>
                      <a:endParaRPr sz="1000"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ctr" rtl="0">
                        <a:spcBef>
                          <a:spcPts val="0"/>
                        </a:spcBef>
                        <a:spcAft>
                          <a:spcPts val="0"/>
                        </a:spcAft>
                        <a:buNone/>
                      </a:pPr>
                      <a:endParaRPr sz="1000" dirty="0">
                        <a:solidFill>
                          <a:schemeClr val="bg1"/>
                        </a:solidFill>
                      </a:endParaRPr>
                    </a:p>
                  </a:txBody>
                  <a:tcPr marL="68575" marR="68575" marT="0" marB="0">
                    <a:solidFill>
                      <a:schemeClr val="dk1"/>
                    </a:solidFill>
                  </a:tcPr>
                </a:tc>
                <a:tc hMerge="1">
                  <a:txBody>
                    <a:bodyPr/>
                    <a:lstStyle/>
                    <a:p>
                      <a:pPr marL="0" marR="0" lvl="0" indent="0" algn="ctr" rtl="0">
                        <a:spcBef>
                          <a:spcPts val="0"/>
                        </a:spcBef>
                        <a:spcAft>
                          <a:spcPts val="0"/>
                        </a:spcAft>
                        <a:buNone/>
                      </a:pPr>
                      <a:endParaRPr sz="1000"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2082534979"/>
                  </a:ext>
                </a:extLst>
              </a:tr>
              <a:tr h="381042">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OBJECTIVES OF FIRMS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b="1" dirty="0">
                          <a:solidFill>
                            <a:schemeClr val="bg1"/>
                          </a:solidFill>
                        </a:rPr>
                        <a:t> </a:t>
                      </a:r>
                      <a:endParaRPr sz="1000" b="1" dirty="0">
                        <a:solidFill>
                          <a:schemeClr val="bg1"/>
                        </a:solidFill>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EXPLANATION</a:t>
                      </a:r>
                      <a:endParaRPr sz="1000" b="1"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10000"/>
                  </a:ext>
                </a:extLst>
              </a:tr>
              <a:tr h="157608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PROFIT MAXIMISATION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spcBef>
                          <a:spcPts val="0"/>
                        </a:spcBef>
                        <a:spcAft>
                          <a:spcPts val="0"/>
                        </a:spcAft>
                        <a:buNone/>
                      </a:pPr>
                      <a:r>
                        <a:rPr lang="en-GB" sz="1000">
                          <a:solidFill>
                            <a:schemeClr val="dk1"/>
                          </a:solidFill>
                        </a:rPr>
                        <a:t>Produce where </a:t>
                      </a:r>
                      <a:r>
                        <a:rPr lang="en-GB" sz="1000" b="1">
                          <a:solidFill>
                            <a:schemeClr val="dk1"/>
                          </a:solidFill>
                        </a:rPr>
                        <a:t>MC=MR</a:t>
                      </a:r>
                      <a:endParaRPr sz="1000" b="1">
                        <a:solidFill>
                          <a:schemeClr val="dk1"/>
                        </a:solidFill>
                      </a:endParaRPr>
                    </a:p>
                  </a:txBody>
                  <a:tcPr marL="68575" marR="68575" marT="0" marB="0">
                    <a:solidFill>
                      <a:srgbClr val="F2F2F2"/>
                    </a:solidFill>
                  </a:tcPr>
                </a:tc>
                <a:tc>
                  <a:txBody>
                    <a:bodyPr/>
                    <a:lstStyle/>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As long as MR&gt; MC, total profits will be increasing.  Maximising total profit. However, it is difficult to know your marginal revenue and marginal cost of last goods sold.  E.g. Difficult for firms to know PED for their good – which determines the MR.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This may</a:t>
                      </a:r>
                      <a:r>
                        <a:rPr lang="en-GB" sz="1000" b="0" i="0" baseline="0" dirty="0">
                          <a:solidFill>
                            <a:schemeClr val="dk1"/>
                          </a:solidFill>
                          <a:latin typeface="Calibri"/>
                          <a:ea typeface="Calibri"/>
                          <a:cs typeface="Calibri"/>
                          <a:sym typeface="Calibri"/>
                        </a:rPr>
                        <a:t> enable dynamic efficiency to be achieved which is in the long run interests of all.  Yet economies of scale are not fully realised.</a:t>
                      </a:r>
                    </a:p>
                    <a:p>
                      <a:pPr marL="171450" marR="0" lvl="0" indent="-171450" algn="l" rtl="0">
                        <a:spcBef>
                          <a:spcPts val="0"/>
                        </a:spcBef>
                        <a:spcAft>
                          <a:spcPts val="0"/>
                        </a:spcAft>
                        <a:buFont typeface="Arial" panose="020B0604020202020204" pitchFamily="34" charset="0"/>
                        <a:buChar char="•"/>
                      </a:pPr>
                      <a:r>
                        <a:rPr lang="en-GB" sz="1000" b="0" i="0" baseline="0" dirty="0">
                          <a:solidFill>
                            <a:schemeClr val="dk1"/>
                          </a:solidFill>
                          <a:latin typeface="Calibri"/>
                          <a:ea typeface="Calibri"/>
                          <a:cs typeface="Calibri"/>
                          <a:sym typeface="Calibri"/>
                        </a:rPr>
                        <a:t>However, some consumers will not be able to make purchases &amp; DWL exists. </a:t>
                      </a:r>
                      <a:endParaRPr lang="en-GB" sz="1000" b="0" i="0" dirty="0">
                        <a:solidFill>
                          <a:schemeClr val="dk1"/>
                        </a:solidFill>
                        <a:latin typeface="Calibri"/>
                        <a:ea typeface="Calibri"/>
                        <a:cs typeface="Calibri"/>
                        <a:sym typeface="Calibri"/>
                      </a:endParaRP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Firms may also have other objectives and considerations. For example, increasing price to maximise profits in the short run could encourage more firms to enter the market; therefore firms may decide to make less than maximum profits and pursue a higher market share</a:t>
                      </a:r>
                      <a:r>
                        <a:rPr lang="en-GB" sz="1000" b="0" i="0" baseline="0" dirty="0">
                          <a:solidFill>
                            <a:schemeClr val="dk1"/>
                          </a:solidFill>
                          <a:latin typeface="Calibri"/>
                          <a:ea typeface="Calibri"/>
                          <a:cs typeface="Calibri"/>
                          <a:sym typeface="Calibri"/>
                        </a:rPr>
                        <a:t> e.g. Amazon.</a:t>
                      </a:r>
                      <a:endParaRPr dirty="0"/>
                    </a:p>
                  </a:txBody>
                  <a:tcPr marL="68575" marR="68575" marT="0" marB="0">
                    <a:solidFill>
                      <a:srgbClr val="F2F2F2"/>
                    </a:solidFill>
                  </a:tcPr>
                </a:tc>
                <a:extLst>
                  <a:ext uri="{0D108BD9-81ED-4DB2-BD59-A6C34878D82A}">
                    <a16:rowId xmlns:a16="http://schemas.microsoft.com/office/drawing/2014/main" val="10001"/>
                  </a:ext>
                </a:extLst>
              </a:tr>
              <a:tr h="945968">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 REVENUE MAXIMISATION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where </a:t>
                      </a:r>
                      <a:r>
                        <a:rPr lang="en-GB" sz="1000" b="1">
                          <a:solidFill>
                            <a:schemeClr val="dk1"/>
                          </a:solidFill>
                          <a:latin typeface="Calibri"/>
                          <a:ea typeface="Calibri"/>
                          <a:cs typeface="Calibri"/>
                          <a:sym typeface="Calibri"/>
                        </a:rPr>
                        <a:t>MR=0</a:t>
                      </a:r>
                      <a:endParaRPr/>
                    </a:p>
                  </a:txBody>
                  <a:tcPr marL="68575" marR="68575" marT="0" marB="0">
                    <a:solidFill>
                      <a:srgbClr val="DDEAF6"/>
                    </a:solidFill>
                  </a:tcPr>
                </a:tc>
                <a:tc>
                  <a:txBody>
                    <a:bodyPr/>
                    <a:lstStyle/>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Revenue maximisation is a theoretical objective of a firm which attempt to sell at a price which achieves the greatest sales revenue.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Enables greater exploitation</a:t>
                      </a:r>
                      <a:r>
                        <a:rPr lang="en-GB" sz="1000" b="0" i="0" baseline="0" dirty="0">
                          <a:solidFill>
                            <a:schemeClr val="dk1"/>
                          </a:solidFill>
                          <a:latin typeface="Calibri"/>
                          <a:ea typeface="Calibri"/>
                          <a:cs typeface="Calibri"/>
                          <a:sym typeface="Calibri"/>
                        </a:rPr>
                        <a:t> of economies of scale.</a:t>
                      </a:r>
                      <a:endParaRPr lang="en-GB" sz="1000" b="0" i="0" dirty="0">
                        <a:solidFill>
                          <a:schemeClr val="dk1"/>
                        </a:solidFill>
                        <a:latin typeface="Calibri"/>
                        <a:ea typeface="Calibri"/>
                        <a:cs typeface="Calibri"/>
                        <a:sym typeface="Calibri"/>
                      </a:endParaRP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May be more</a:t>
                      </a:r>
                      <a:r>
                        <a:rPr lang="en-GB" sz="1000" b="0" i="0" baseline="0" dirty="0">
                          <a:solidFill>
                            <a:schemeClr val="dk1"/>
                          </a:solidFill>
                          <a:latin typeface="Calibri"/>
                          <a:ea typeface="Calibri"/>
                          <a:cs typeface="Calibri"/>
                          <a:sym typeface="Calibri"/>
                        </a:rPr>
                        <a:t> appropriate for recessionary periods. </a:t>
                      </a:r>
                    </a:p>
                    <a:p>
                      <a:pPr marL="171450" marR="0" lvl="0" indent="-171450" algn="l" rtl="0">
                        <a:spcBef>
                          <a:spcPts val="0"/>
                        </a:spcBef>
                        <a:spcAft>
                          <a:spcPts val="0"/>
                        </a:spcAft>
                        <a:buFont typeface="Arial" panose="020B0604020202020204" pitchFamily="34" charset="0"/>
                        <a:buChar char="•"/>
                      </a:pPr>
                      <a:r>
                        <a:rPr lang="en-GB" sz="1000" b="0" i="0" baseline="0" dirty="0">
                          <a:solidFill>
                            <a:schemeClr val="dk1"/>
                          </a:solidFill>
                          <a:latin typeface="Calibri"/>
                          <a:ea typeface="Calibri"/>
                          <a:cs typeface="Calibri"/>
                          <a:sym typeface="Calibri"/>
                        </a:rPr>
                        <a:t>May help to establish market presence and later dominance to enable the firm to pursue long run profit maximisation. E.g. Amazon, Netflix. </a:t>
                      </a:r>
                      <a:endParaRPr lang="en-GB"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576614">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SALES MAXIMISATION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endParaRPr sz="1000" b="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where </a:t>
                      </a:r>
                      <a:r>
                        <a:rPr lang="en-GB" sz="1000" b="1">
                          <a:solidFill>
                            <a:schemeClr val="dk1"/>
                          </a:solidFill>
                          <a:latin typeface="Calibri"/>
                          <a:ea typeface="Calibri"/>
                          <a:cs typeface="Calibri"/>
                          <a:sym typeface="Calibri"/>
                        </a:rPr>
                        <a:t>AC=AR</a:t>
                      </a:r>
                      <a:endParaRPr sz="1000" b="1">
                        <a:solidFill>
                          <a:schemeClr val="dk1"/>
                        </a:solidFill>
                        <a:latin typeface="Calibri"/>
                        <a:ea typeface="Calibri"/>
                        <a:cs typeface="Calibri"/>
                        <a:sym typeface="Calibri"/>
                      </a:endParaRPr>
                    </a:p>
                  </a:txBody>
                  <a:tcPr marL="68575" marR="68575" marT="0" marB="0">
                    <a:solidFill>
                      <a:srgbClr val="F2F2F2"/>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Firms often seek to increase their market share – even if it means less profit. This could occur for various reasons:</a:t>
                      </a:r>
                      <a:endParaRPr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Increased market share increases monopoly power and may enable the firm to put up prices and make more profit in the long run.</a:t>
                      </a:r>
                      <a:endParaRPr lang="en-GB" sz="1000"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Managers prefer to work for bigger companies as it leads to greater prestige and higher salaries.</a:t>
                      </a:r>
                      <a:endParaRPr lang="en-GB" sz="1000" dirty="0"/>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Increasing market share may force rivals out of business. E.g. the growth of supermarkets have lead to the demise of many local shops. </a:t>
                      </a:r>
                    </a:p>
                    <a:p>
                      <a:pPr marL="171450" marR="0" lvl="0" indent="-171450" algn="l" rtl="0">
                        <a:spcBef>
                          <a:spcPts val="0"/>
                        </a:spcBef>
                        <a:spcAft>
                          <a:spcPts val="0"/>
                        </a:spcAft>
                        <a:buFont typeface="Arial" panose="020B0604020202020204" pitchFamily="34" charset="0"/>
                        <a:buChar char="•"/>
                      </a:pPr>
                      <a:r>
                        <a:rPr lang="en-GB" sz="1000" b="0" i="0" dirty="0">
                          <a:solidFill>
                            <a:schemeClr val="dk1"/>
                          </a:solidFill>
                          <a:latin typeface="Calibri"/>
                          <a:ea typeface="Calibri"/>
                          <a:cs typeface="Calibri"/>
                          <a:sym typeface="Calibri"/>
                        </a:rPr>
                        <a:t>Some firms may actually engage in predatory pricing which involves making a loss to force a rival out of business.</a:t>
                      </a:r>
                      <a:endParaRPr dirty="0"/>
                    </a:p>
                  </a:txBody>
                  <a:tcPr marL="68575" marR="68575" marT="0" marB="0">
                    <a:solidFill>
                      <a:srgbClr val="F2F2F2"/>
                    </a:solidFill>
                  </a:tcPr>
                </a:tc>
                <a:extLst>
                  <a:ext uri="{0D108BD9-81ED-4DB2-BD59-A6C34878D82A}">
                    <a16:rowId xmlns:a16="http://schemas.microsoft.com/office/drawing/2014/main" val="10003"/>
                  </a:ext>
                </a:extLst>
              </a:tr>
              <a:tr h="1418953">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PROFIT SATISFICING</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ctr"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Produce BETWEEN </a:t>
                      </a:r>
                      <a:r>
                        <a:rPr lang="en-GB" sz="1000" b="1">
                          <a:solidFill>
                            <a:schemeClr val="dk1"/>
                          </a:solidFill>
                          <a:latin typeface="Calibri"/>
                          <a:ea typeface="Calibri"/>
                          <a:cs typeface="Calibri"/>
                          <a:sym typeface="Calibri"/>
                        </a:rPr>
                        <a:t>MC=MR &amp; AC=AR</a:t>
                      </a:r>
                      <a:endParaRPr/>
                    </a:p>
                    <a:p>
                      <a:pPr marL="0" marR="0" lvl="0" indent="0" algn="ctr"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AR&gt;AC</a:t>
                      </a:r>
                      <a:endParaRPr sz="1000" b="1">
                        <a:solidFill>
                          <a:schemeClr val="dk1"/>
                        </a:solidFill>
                        <a:latin typeface="Calibri"/>
                        <a:ea typeface="Calibri"/>
                        <a:cs typeface="Calibri"/>
                        <a:sym typeface="Calibri"/>
                      </a:endParaRPr>
                    </a:p>
                  </a:txBody>
                  <a:tcPr marL="68575" marR="68575" marT="0" marB="0">
                    <a:solidFill>
                      <a:srgbClr val="DDEAF6"/>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 many firms, there is a separation of ownership and control. Those who own the company (shareholders) often do not get involved in the day to day running of the company.  This is a problem because although the owners may want to maximise profits, the managers have much less incentive to maximise profits because they do not get the same rewards, (share dividends). Therefore managers may create a minimum level of profit to keep the shareholders happy, but then maximise other objectives, such as enjoying work, getting on with other workers. (e.g. not sacking them) This is the problem of separation between owners and managers. This is known as the </a:t>
                      </a:r>
                      <a:r>
                        <a:rPr lang="en-GB" sz="1000" b="1" i="0" dirty="0">
                          <a:solidFill>
                            <a:schemeClr val="dk1"/>
                          </a:solidFill>
                          <a:latin typeface="Calibri"/>
                          <a:ea typeface="Calibri"/>
                          <a:cs typeface="Calibri"/>
                          <a:sym typeface="Calibri"/>
                        </a:rPr>
                        <a:t>Principal-agent</a:t>
                      </a:r>
                      <a:r>
                        <a:rPr lang="en-GB" sz="1000" b="0" i="0" dirty="0">
                          <a:solidFill>
                            <a:schemeClr val="dk1"/>
                          </a:solidFill>
                          <a:latin typeface="Calibri"/>
                          <a:ea typeface="Calibri"/>
                          <a:cs typeface="Calibri"/>
                          <a:sym typeface="Calibri"/>
                        </a:rPr>
                        <a:t> problem.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944808959"/>
              </p:ext>
            </p:extLst>
          </p:nvPr>
        </p:nvGraphicFramePr>
        <p:xfrm>
          <a:off x="1768934" y="69208"/>
          <a:ext cx="8654131" cy="370840"/>
        </p:xfrm>
        <a:graphic>
          <a:graphicData uri="http://schemas.openxmlformats.org/drawingml/2006/table">
            <a:tbl>
              <a:tblPr firstRow="1" bandRow="1"/>
              <a:tblGrid>
                <a:gridCol w="8654131">
                  <a:extLst>
                    <a:ext uri="{9D8B030D-6E8A-4147-A177-3AD203B41FA5}">
                      <a16:colId xmlns:a16="http://schemas.microsoft.com/office/drawing/2014/main" val="145915541"/>
                    </a:ext>
                  </a:extLst>
                </a:gridCol>
              </a:tblGrid>
              <a:tr h="370840">
                <a:tc>
                  <a:txBody>
                    <a:bodyPr/>
                    <a:lstStyle/>
                    <a:p>
                      <a:pPr algn="ctr"/>
                      <a:r>
                        <a:rPr lang="en-GB" dirty="0"/>
                        <a:t>4.1.5.</a:t>
                      </a:r>
                      <a:r>
                        <a:rPr lang="en-GB" baseline="0" dirty="0"/>
                        <a:t> PERFECT COMPETITION, IMPERFECTLY COMPETITIVE MARKETS &amp; MONOPOLY</a:t>
                      </a:r>
                      <a:endParaRPr lang="en-GB" dirty="0"/>
                    </a:p>
                  </a:txBody>
                  <a:tcPr/>
                </a:tc>
                <a:extLst>
                  <a:ext uri="{0D108BD9-81ED-4DB2-BD59-A6C34878D82A}">
                    <a16:rowId xmlns:a16="http://schemas.microsoft.com/office/drawing/2014/main" val="4108215624"/>
                  </a:ext>
                </a:extLst>
              </a:tr>
            </a:tbl>
          </a:graphicData>
        </a:graphic>
      </p:graphicFrame>
      <p:graphicFrame>
        <p:nvGraphicFramePr>
          <p:cNvPr id="5" name="Shape 85"/>
          <p:cNvGraphicFramePr/>
          <p:nvPr/>
        </p:nvGraphicFramePr>
        <p:xfrm>
          <a:off x="175846" y="562754"/>
          <a:ext cx="5117124" cy="1493550"/>
        </p:xfrm>
        <a:graphic>
          <a:graphicData uri="http://schemas.openxmlformats.org/drawingml/2006/table">
            <a:tbl>
              <a:tblPr firstRow="1" bandRow="1">
                <a:noFill/>
              </a:tblPr>
              <a:tblGrid>
                <a:gridCol w="1296966">
                  <a:extLst>
                    <a:ext uri="{9D8B030D-6E8A-4147-A177-3AD203B41FA5}">
                      <a16:colId xmlns:a16="http://schemas.microsoft.com/office/drawing/2014/main" val="20000"/>
                    </a:ext>
                  </a:extLst>
                </a:gridCol>
                <a:gridCol w="3820158">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4.1.5.1.</a:t>
                      </a:r>
                      <a:r>
                        <a:rPr lang="en-GB" sz="1000" b="1" baseline="0" dirty="0"/>
                        <a:t> COMPETITIVE &amp; CONCENTRATED MARKETS</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 STRUCTURES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Refers to how different industries are classified and differentiated based on their degree and nature of competition for services and goods.</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DETERMINANTS OF MARKET STRUCTURES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Number of firms </a:t>
                      </a:r>
                    </a:p>
                    <a:p>
                      <a:pPr marL="0" marR="0" lvl="0" indent="0" algn="l" rtl="0">
                        <a:lnSpc>
                          <a:spcPct val="100000"/>
                        </a:lnSpc>
                        <a:spcBef>
                          <a:spcPts val="0"/>
                        </a:spcBef>
                        <a:spcAft>
                          <a:spcPts val="0"/>
                        </a:spcAft>
                        <a:buClr>
                          <a:schemeClr val="dk1"/>
                        </a:buClr>
                        <a:buSzPts val="1000"/>
                        <a:buFont typeface="Noto Sans Symbols"/>
                        <a:buNone/>
                      </a:pPr>
                      <a:r>
                        <a:rPr lang="en-GB" sz="1000" dirty="0"/>
                        <a:t>Degree</a:t>
                      </a:r>
                      <a:r>
                        <a:rPr lang="en-GB" sz="1000" baseline="0" dirty="0"/>
                        <a:t> of product differentiation </a:t>
                      </a:r>
                    </a:p>
                    <a:p>
                      <a:pPr marL="0" marR="0" lvl="0" indent="0" algn="l" rtl="0">
                        <a:lnSpc>
                          <a:spcPct val="100000"/>
                        </a:lnSpc>
                        <a:spcBef>
                          <a:spcPts val="0"/>
                        </a:spcBef>
                        <a:spcAft>
                          <a:spcPts val="0"/>
                        </a:spcAft>
                        <a:buClr>
                          <a:schemeClr val="dk1"/>
                        </a:buClr>
                        <a:buSzPts val="1000"/>
                        <a:buFont typeface="Noto Sans Symbols"/>
                        <a:buNone/>
                      </a:pPr>
                      <a:r>
                        <a:rPr lang="en-GB" sz="1000" baseline="0" dirty="0"/>
                        <a:t>Ease of entry and exit</a:t>
                      </a:r>
                    </a:p>
                    <a:p>
                      <a:pPr marL="0" marR="0" lvl="0" indent="0" algn="l" rtl="0">
                        <a:lnSpc>
                          <a:spcPct val="100000"/>
                        </a:lnSpc>
                        <a:spcBef>
                          <a:spcPts val="0"/>
                        </a:spcBef>
                        <a:spcAft>
                          <a:spcPts val="0"/>
                        </a:spcAft>
                        <a:buClr>
                          <a:schemeClr val="dk1"/>
                        </a:buClr>
                        <a:buSzPts val="1000"/>
                        <a:buFont typeface="Noto Sans Symbols"/>
                        <a:buNone/>
                      </a:pPr>
                      <a:r>
                        <a:rPr lang="en-GB" sz="1000" dirty="0"/>
                        <a:t>Degree of information </a:t>
                      </a:r>
                      <a:r>
                        <a:rPr lang="en-GB" sz="1000" dirty="0" err="1"/>
                        <a:t>assymmetry</a:t>
                      </a:r>
                      <a:endParaRPr lang="en-GB" sz="1000" dirty="0"/>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bl>
          </a:graphicData>
        </a:graphic>
      </p:graphicFrame>
      <p:pic>
        <p:nvPicPr>
          <p:cNvPr id="6" name="Shape 117"/>
          <p:cNvPicPr preferRelativeResize="0"/>
          <p:nvPr/>
        </p:nvPicPr>
        <p:blipFill rotWithShape="1">
          <a:blip r:embed="rId2">
            <a:alphaModFix/>
          </a:blip>
          <a:srcRect/>
          <a:stretch/>
        </p:blipFill>
        <p:spPr>
          <a:xfrm>
            <a:off x="264256" y="2235875"/>
            <a:ext cx="4835282" cy="4305602"/>
          </a:xfrm>
          <a:prstGeom prst="rect">
            <a:avLst/>
          </a:prstGeom>
          <a:noFill/>
          <a:ln>
            <a:noFill/>
          </a:ln>
        </p:spPr>
      </p:pic>
    </p:spTree>
    <p:extLst>
      <p:ext uri="{BB962C8B-B14F-4D97-AF65-F5344CB8AC3E}">
        <p14:creationId xmlns:p14="http://schemas.microsoft.com/office/powerpoint/2010/main" val="3463289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14"/>
        <p:cNvGrpSpPr/>
        <p:nvPr/>
      </p:nvGrpSpPr>
      <p:grpSpPr>
        <a:xfrm>
          <a:off x="0" y="0"/>
          <a:ext cx="0" cy="0"/>
          <a:chOff x="0" y="0"/>
          <a:chExt cx="0" cy="0"/>
        </a:xfrm>
      </p:grpSpPr>
      <p:graphicFrame>
        <p:nvGraphicFramePr>
          <p:cNvPr id="115" name="Shape 115"/>
          <p:cNvGraphicFramePr/>
          <p:nvPr/>
        </p:nvGraphicFramePr>
        <p:xfrm>
          <a:off x="148303" y="259149"/>
          <a:ext cx="5613400" cy="1864875"/>
        </p:xfrm>
        <a:graphic>
          <a:graphicData uri="http://schemas.openxmlformats.org/drawingml/2006/table">
            <a:tbl>
              <a:tblPr firstRow="1" firstCol="1" bandRow="1">
                <a:noFill/>
              </a:tblPr>
              <a:tblGrid>
                <a:gridCol w="994600">
                  <a:extLst>
                    <a:ext uri="{9D8B030D-6E8A-4147-A177-3AD203B41FA5}">
                      <a16:colId xmlns:a16="http://schemas.microsoft.com/office/drawing/2014/main" val="20000"/>
                    </a:ext>
                  </a:extLst>
                </a:gridCol>
                <a:gridCol w="4618800">
                  <a:extLst>
                    <a:ext uri="{9D8B030D-6E8A-4147-A177-3AD203B41FA5}">
                      <a16:colId xmlns:a16="http://schemas.microsoft.com/office/drawing/2014/main" val="20001"/>
                    </a:ext>
                  </a:extLst>
                </a:gridCol>
              </a:tblGrid>
              <a:tr h="2150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OTHER OBJECTIVES &amp; CONSIDERATIONS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483650">
                <a:tc>
                  <a:txBody>
                    <a:bodyPr/>
                    <a:lstStyle/>
                    <a:p>
                      <a:pPr marL="0" marR="0" lvl="0" indent="0" algn="l" rtl="0">
                        <a:spcBef>
                          <a:spcPts val="0"/>
                        </a:spcBef>
                        <a:spcAft>
                          <a:spcPts val="0"/>
                        </a:spcAft>
                        <a:buNone/>
                      </a:pPr>
                      <a:r>
                        <a:rPr lang="en-GB" sz="1000" dirty="0">
                          <a:solidFill>
                            <a:schemeClr val="bg1"/>
                          </a:solidFill>
                          <a:latin typeface="Calibri"/>
                          <a:ea typeface="Calibri"/>
                          <a:cs typeface="Calibri"/>
                          <a:sym typeface="Calibri"/>
                        </a:rPr>
                        <a:t>GROWTH MAXIMISATION</a:t>
                      </a:r>
                      <a:endParaRPr sz="1000"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This is similar to sales maximisation and may involve mergers and takeovers. With this objective, the firm may be willing to make lower levels of profit in order to increase in size and gain more market share.</a:t>
                      </a:r>
                      <a:endParaRPr sz="1000" dirty="0">
                        <a:solidFill>
                          <a:schemeClr val="dk1"/>
                        </a:solidFill>
                      </a:endParaRPr>
                    </a:p>
                  </a:txBody>
                  <a:tcPr marL="68575" marR="68575" marT="0" marB="0">
                    <a:solidFill>
                      <a:srgbClr val="F2F2F2"/>
                    </a:solidFill>
                  </a:tcPr>
                </a:tc>
                <a:extLst>
                  <a:ext uri="{0D108BD9-81ED-4DB2-BD59-A6C34878D82A}">
                    <a16:rowId xmlns:a16="http://schemas.microsoft.com/office/drawing/2014/main" val="10001"/>
                  </a:ext>
                </a:extLst>
              </a:tr>
              <a:tr h="4836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 LONG RUN PROFIT MAX</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 some cases, firms may sacrifice profits in the short term to increase profits in the long run. For example, by investing heavily in new capacity, firms may make a loss in the short run but enable higher profits in the future. E.g. Amazon network effects.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3162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BHEAVIOURAL THEORIES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principle argues that many different stakeholders influence business decision making.</a:t>
                      </a:r>
                      <a:endParaRPr dirty="0"/>
                    </a:p>
                  </a:txBody>
                  <a:tcPr marL="68575" marR="68575" marT="0" marB="0">
                    <a:solidFill>
                      <a:srgbClr val="F2F2F2"/>
                    </a:solidFill>
                  </a:tcPr>
                </a:tc>
                <a:extLst>
                  <a:ext uri="{0D108BD9-81ED-4DB2-BD59-A6C34878D82A}">
                    <a16:rowId xmlns:a16="http://schemas.microsoft.com/office/drawing/2014/main" val="10003"/>
                  </a:ext>
                </a:extLst>
              </a:tr>
              <a:tr h="3662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MANAGERIAL THEORIES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Shareholders and managers can be completely different people and as such they have different objectives from the firm. They are interested in their own gains.</a:t>
                      </a:r>
                      <a:endParaRPr dirty="0"/>
                    </a:p>
                  </a:txBody>
                  <a:tcPr marL="68575" marR="68575" marT="0" marB="0">
                    <a:solidFill>
                      <a:srgbClr val="DDEAF6"/>
                    </a:solidFill>
                  </a:tcPr>
                </a:tc>
                <a:extLst>
                  <a:ext uri="{0D108BD9-81ED-4DB2-BD59-A6C34878D82A}">
                    <a16:rowId xmlns:a16="http://schemas.microsoft.com/office/drawing/2014/main" val="10004"/>
                  </a:ext>
                </a:extLst>
              </a:tr>
            </a:tbl>
          </a:graphicData>
        </a:graphic>
      </p:graphicFrame>
      <p:graphicFrame>
        <p:nvGraphicFramePr>
          <p:cNvPr id="119" name="Shape 119"/>
          <p:cNvGraphicFramePr/>
          <p:nvPr/>
        </p:nvGraphicFramePr>
        <p:xfrm>
          <a:off x="150678" y="2284083"/>
          <a:ext cx="5611025" cy="1236250"/>
        </p:xfrm>
        <a:graphic>
          <a:graphicData uri="http://schemas.openxmlformats.org/drawingml/2006/table">
            <a:tbl>
              <a:tblPr firstRow="1" firstCol="1" bandRow="1">
                <a:noFill/>
              </a:tblPr>
              <a:tblGrid>
                <a:gridCol w="5611025">
                  <a:extLst>
                    <a:ext uri="{9D8B030D-6E8A-4147-A177-3AD203B41FA5}">
                      <a16:colId xmlns:a16="http://schemas.microsoft.com/office/drawing/2014/main" val="20000"/>
                    </a:ext>
                  </a:extLst>
                </a:gridCol>
              </a:tblGrid>
              <a:tr h="169450">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EVALUATION OF OBJECTIVES OF THE FIRM</a:t>
                      </a:r>
                      <a:endParaRPr sz="1000" b="1" dirty="0">
                        <a:solidFill>
                          <a:schemeClr val="bg1"/>
                        </a:solidFill>
                        <a:latin typeface="Calibri"/>
                        <a:ea typeface="Calibri"/>
                        <a:cs typeface="Calibri"/>
                        <a:sym typeface="Calibri"/>
                      </a:endParaRPr>
                    </a:p>
                  </a:txBody>
                  <a:tcPr marL="68575" marR="68575" marT="0" marB="0">
                    <a:solidFill>
                      <a:schemeClr val="dk1"/>
                    </a:solidFill>
                  </a:tcPr>
                </a:tc>
                <a:extLst>
                  <a:ext uri="{0D108BD9-81ED-4DB2-BD59-A6C34878D82A}">
                    <a16:rowId xmlns:a16="http://schemas.microsoft.com/office/drawing/2014/main" val="10000"/>
                  </a:ext>
                </a:extLst>
              </a:tr>
              <a:tr h="566050">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Who truly controls the firm &amp; therefore determines the objectives?</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What impact do the objectives have on efficiencies – Allocative, Productive, Dynamic &amp; X?</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What is the most important objective &amp; for whom?</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By producing quarterly results are firms encouraged to be short run profit </a:t>
                      </a:r>
                      <a:r>
                        <a:rPr lang="en-GB" sz="1000" b="0" dirty="0" err="1">
                          <a:solidFill>
                            <a:schemeClr val="dk1"/>
                          </a:solidFill>
                          <a:latin typeface="Calibri"/>
                          <a:ea typeface="Calibri"/>
                          <a:cs typeface="Calibri"/>
                          <a:sym typeface="Calibri"/>
                        </a:rPr>
                        <a:t>maximisers</a:t>
                      </a:r>
                      <a:r>
                        <a:rPr lang="en-GB" sz="1000" b="0" dirty="0">
                          <a:solidFill>
                            <a:schemeClr val="dk1"/>
                          </a:solidFill>
                          <a:latin typeface="Calibri"/>
                          <a:ea typeface="Calibri"/>
                          <a:cs typeface="Calibri"/>
                          <a:sym typeface="Calibri"/>
                        </a:rPr>
                        <a:t> &amp; thereby not achieve true dynamic efficiency?</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Are the largest firms too complicated to truly understand &amp; therefore really achieve Profit Max?</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Are all Supernormal Profits equal – do they provide a social good?</a:t>
                      </a:r>
                      <a:endParaRPr dirty="0"/>
                    </a:p>
                  </a:txBody>
                  <a:tcPr marL="68575" marR="68575" marT="0" marB="0">
                    <a:solidFill>
                      <a:schemeClr val="lt2"/>
                    </a:solidFill>
                  </a:tcPr>
                </a:tc>
                <a:extLst>
                  <a:ext uri="{0D108BD9-81ED-4DB2-BD59-A6C34878D82A}">
                    <a16:rowId xmlns:a16="http://schemas.microsoft.com/office/drawing/2014/main" val="10001"/>
                  </a:ext>
                </a:extLst>
              </a:tr>
            </a:tbl>
          </a:graphicData>
        </a:graphic>
      </p:graphicFrame>
      <p:graphicFrame>
        <p:nvGraphicFramePr>
          <p:cNvPr id="8" name="Shape 126"/>
          <p:cNvGraphicFramePr/>
          <p:nvPr/>
        </p:nvGraphicFramePr>
        <p:xfrm>
          <a:off x="97503" y="3589467"/>
          <a:ext cx="5714999" cy="2758579"/>
        </p:xfrm>
        <a:graphic>
          <a:graphicData uri="http://schemas.openxmlformats.org/drawingml/2006/table">
            <a:tbl>
              <a:tblPr firstRow="1" firstCol="1" bandRow="1">
                <a:noFill/>
              </a:tblPr>
              <a:tblGrid>
                <a:gridCol w="1508468">
                  <a:extLst>
                    <a:ext uri="{9D8B030D-6E8A-4147-A177-3AD203B41FA5}">
                      <a16:colId xmlns:a16="http://schemas.microsoft.com/office/drawing/2014/main" val="20000"/>
                    </a:ext>
                  </a:extLst>
                </a:gridCol>
                <a:gridCol w="4206531">
                  <a:extLst>
                    <a:ext uri="{9D8B030D-6E8A-4147-A177-3AD203B41FA5}">
                      <a16:colId xmlns:a16="http://schemas.microsoft.com/office/drawing/2014/main" val="20001"/>
                    </a:ext>
                  </a:extLst>
                </a:gridCol>
              </a:tblGrid>
              <a:tr h="222920">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4.1.5.3. COMPETITIVE MARKETS: PERFECT COMPETITION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88138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ASSUMPTIONS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Many buyers &amp; sellers</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2. Homogenous goods – Firms are price takers</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3. Perfect Information</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4. No barriers to entry or exit</a:t>
                      </a:r>
                      <a:endParaRPr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5. Firms – profit </a:t>
                      </a:r>
                      <a:r>
                        <a:rPr lang="en-GB" sz="1000" b="0" dirty="0" err="1">
                          <a:solidFill>
                            <a:schemeClr val="dk1"/>
                          </a:solidFill>
                          <a:latin typeface="Calibri"/>
                          <a:ea typeface="Calibri"/>
                          <a:cs typeface="Calibri"/>
                          <a:sym typeface="Calibri"/>
                        </a:rPr>
                        <a:t>maximisers</a:t>
                      </a:r>
                      <a:r>
                        <a:rPr lang="en-GB" sz="1000" b="0" dirty="0">
                          <a:solidFill>
                            <a:schemeClr val="dk1"/>
                          </a:solidFill>
                          <a:latin typeface="Calibri"/>
                          <a:ea typeface="Calibri"/>
                          <a:cs typeface="Calibri"/>
                          <a:sym typeface="Calibri"/>
                        </a:rPr>
                        <a:t>/ Consumers – utility </a:t>
                      </a:r>
                      <a:r>
                        <a:rPr lang="en-GB" sz="1000" b="0" dirty="0" err="1">
                          <a:solidFill>
                            <a:schemeClr val="dk1"/>
                          </a:solidFill>
                          <a:latin typeface="Calibri"/>
                          <a:ea typeface="Calibri"/>
                          <a:cs typeface="Calibri"/>
                          <a:sym typeface="Calibri"/>
                        </a:rPr>
                        <a:t>maximisers</a:t>
                      </a:r>
                      <a:r>
                        <a:rPr lang="en-GB" sz="1000" b="0" dirty="0">
                          <a:solidFill>
                            <a:schemeClr val="dk1"/>
                          </a:solidFill>
                          <a:latin typeface="Calibri"/>
                          <a:ea typeface="Calibri"/>
                          <a:cs typeface="Calibri"/>
                          <a:sym typeface="Calibri"/>
                        </a:rPr>
                        <a:t>. </a:t>
                      </a:r>
                      <a:endParaRPr dirty="0"/>
                    </a:p>
                  </a:txBody>
                  <a:tcPr marL="68575" marR="68575" marT="0" marB="0">
                    <a:solidFill>
                      <a:srgbClr val="DDEAF6"/>
                    </a:solidFill>
                  </a:tcPr>
                </a:tc>
                <a:extLst>
                  <a:ext uri="{0D108BD9-81ED-4DB2-BD59-A6C34878D82A}">
                    <a16:rowId xmlns:a16="http://schemas.microsoft.com/office/drawing/2014/main" val="10001"/>
                  </a:ext>
                </a:extLst>
              </a:tr>
              <a:tr h="379678">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EFFICIENCY ANALYSIS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In LR: </a:t>
                      </a:r>
                      <a:r>
                        <a:rPr lang="en-GB" sz="1000" b="1" dirty="0">
                          <a:solidFill>
                            <a:schemeClr val="dk1"/>
                          </a:solidFill>
                          <a:latin typeface="Calibri"/>
                          <a:ea typeface="Calibri"/>
                          <a:cs typeface="Calibri"/>
                          <a:sym typeface="Calibri"/>
                        </a:rPr>
                        <a:t>ALLOCATIVELY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&amp;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Not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a:t>
                      </a:r>
                      <a:r>
                        <a:rPr lang="en-GB" sz="1000" b="0" dirty="0">
                          <a:solidFill>
                            <a:schemeClr val="dk1"/>
                          </a:solidFill>
                          <a:latin typeface="Calibri"/>
                          <a:ea typeface="Calibri"/>
                          <a:cs typeface="Calibri"/>
                          <a:sym typeface="Calibri"/>
                        </a:rPr>
                        <a:t>.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105766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SHORT RUN VS LONG RUN OUTCOMES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Supernormal profits/ losses are possible only in the SR. These Supernormal profits act as a signal &amp; an incentive for firms to enter the market. The lack of barriers to entry &amp; therefore the high level of contestability means that as new firms enter this competition will reduce prices.  The opposite holds true in the case of Supernormal losses.  Firms will leave (no barriers to exit) &amp; prices will rise.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21693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SHUTDOWN RULE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dirty="0">
                          <a:solidFill>
                            <a:schemeClr val="dk1"/>
                          </a:solidFill>
                          <a:latin typeface="Calibri"/>
                          <a:ea typeface="Calibri"/>
                          <a:cs typeface="Calibri"/>
                          <a:sym typeface="Calibri"/>
                        </a:rPr>
                        <a:t>Shutdown condition: AR=/&lt;AVC</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pic>
        <p:nvPicPr>
          <p:cNvPr id="9" name="Shape 127"/>
          <p:cNvPicPr preferRelativeResize="0"/>
          <p:nvPr/>
        </p:nvPicPr>
        <p:blipFill rotWithShape="1">
          <a:blip r:embed="rId3">
            <a:alphaModFix/>
          </a:blip>
          <a:srcRect/>
          <a:stretch/>
        </p:blipFill>
        <p:spPr>
          <a:xfrm>
            <a:off x="6312878" y="3731583"/>
            <a:ext cx="5117122" cy="2242039"/>
          </a:xfrm>
          <a:prstGeom prst="rect">
            <a:avLst/>
          </a:prstGeom>
          <a:noFill/>
          <a:ln>
            <a:noFill/>
          </a:ln>
        </p:spPr>
      </p:pic>
      <p:pic>
        <p:nvPicPr>
          <p:cNvPr id="10" name="Shape 128"/>
          <p:cNvPicPr preferRelativeResize="0"/>
          <p:nvPr/>
        </p:nvPicPr>
        <p:blipFill rotWithShape="1">
          <a:blip r:embed="rId4">
            <a:alphaModFix/>
          </a:blip>
          <a:srcRect/>
          <a:stretch/>
        </p:blipFill>
        <p:spPr>
          <a:xfrm>
            <a:off x="7308135" y="668963"/>
            <a:ext cx="3295388" cy="2233245"/>
          </a:xfrm>
          <a:prstGeom prst="rect">
            <a:avLst/>
          </a:prstGeom>
          <a:noFill/>
          <a:ln>
            <a:noFill/>
          </a:ln>
        </p:spPr>
      </p:pic>
      <p:sp>
        <p:nvSpPr>
          <p:cNvPr id="3" name="TextBox 2"/>
          <p:cNvSpPr txBox="1"/>
          <p:nvPr/>
        </p:nvSpPr>
        <p:spPr>
          <a:xfrm>
            <a:off x="6844812" y="259149"/>
            <a:ext cx="4171950" cy="307777"/>
          </a:xfrm>
          <a:prstGeom prst="rect">
            <a:avLst/>
          </a:prstGeom>
          <a:noFill/>
        </p:spPr>
        <p:txBody>
          <a:bodyPr wrap="square" rtlCol="0">
            <a:spAutoFit/>
          </a:bodyPr>
          <a:lstStyle/>
          <a:p>
            <a:pPr algn="ctr"/>
            <a:r>
              <a:rPr lang="en-GB" u="sng" dirty="0"/>
              <a:t>DTS Long Run Equilibrium in Perfect Competition</a:t>
            </a:r>
          </a:p>
        </p:txBody>
      </p:sp>
      <p:sp>
        <p:nvSpPr>
          <p:cNvPr id="11" name="TextBox 10"/>
          <p:cNvSpPr txBox="1"/>
          <p:nvPr/>
        </p:nvSpPr>
        <p:spPr>
          <a:xfrm>
            <a:off x="6312878" y="3066247"/>
            <a:ext cx="5117122" cy="523220"/>
          </a:xfrm>
          <a:prstGeom prst="rect">
            <a:avLst/>
          </a:prstGeom>
          <a:noFill/>
        </p:spPr>
        <p:txBody>
          <a:bodyPr wrap="square" rtlCol="0">
            <a:spAutoFit/>
          </a:bodyPr>
          <a:lstStyle/>
          <a:p>
            <a:pPr algn="ctr"/>
            <a:r>
              <a:rPr lang="en-GB" u="sng" dirty="0"/>
              <a:t>DTS Short Run Supernormal Profits in Perfect Competition, Long Run Equilibrium</a:t>
            </a:r>
          </a:p>
        </p:txBody>
      </p:sp>
    </p:spTree>
    <p:extLst>
      <p:ext uri="{BB962C8B-B14F-4D97-AF65-F5344CB8AC3E}">
        <p14:creationId xmlns:p14="http://schemas.microsoft.com/office/powerpoint/2010/main" val="4134228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50"/>
        <p:cNvGrpSpPr/>
        <p:nvPr/>
      </p:nvGrpSpPr>
      <p:grpSpPr>
        <a:xfrm>
          <a:off x="0" y="0"/>
          <a:ext cx="0" cy="0"/>
          <a:chOff x="0" y="0"/>
          <a:chExt cx="0" cy="0"/>
        </a:xfrm>
      </p:grpSpPr>
      <p:graphicFrame>
        <p:nvGraphicFramePr>
          <p:cNvPr id="151" name="Shape 151"/>
          <p:cNvGraphicFramePr/>
          <p:nvPr/>
        </p:nvGraphicFramePr>
        <p:xfrm>
          <a:off x="118606" y="142975"/>
          <a:ext cx="4663450" cy="5994475"/>
        </p:xfrm>
        <a:graphic>
          <a:graphicData uri="http://schemas.openxmlformats.org/drawingml/2006/table">
            <a:tbl>
              <a:tblPr firstRow="1" firstCol="1" bandRow="1">
                <a:noFill/>
              </a:tblPr>
              <a:tblGrid>
                <a:gridCol w="1156825">
                  <a:extLst>
                    <a:ext uri="{9D8B030D-6E8A-4147-A177-3AD203B41FA5}">
                      <a16:colId xmlns:a16="http://schemas.microsoft.com/office/drawing/2014/main" val="20000"/>
                    </a:ext>
                  </a:extLst>
                </a:gridCol>
                <a:gridCol w="3506625">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a:solidFill>
                            <a:schemeClr val="bg1"/>
                          </a:solidFill>
                          <a:latin typeface="Calibri"/>
                          <a:ea typeface="Calibri"/>
                          <a:cs typeface="Calibri"/>
                          <a:sym typeface="Calibri"/>
                        </a:rPr>
                        <a:t>4.1.5.4. MONOPOLISTIC </a:t>
                      </a:r>
                      <a:r>
                        <a:rPr lang="en-GB" sz="1000" b="1" dirty="0">
                          <a:solidFill>
                            <a:schemeClr val="bg1"/>
                          </a:solidFill>
                          <a:latin typeface="Calibri"/>
                          <a:ea typeface="Calibri"/>
                          <a:cs typeface="Calibri"/>
                          <a:sym typeface="Calibri"/>
                        </a:rPr>
                        <a:t>COMPETITION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203275">
                <a:tc gridSpan="2">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These firms combine elements of monopoly &amp; competitive markets.  There are low barriers to entry &amp; exit but where firms will differentiate their products. </a:t>
                      </a:r>
                      <a:endParaRPr sz="1000" b="0">
                        <a:solidFill>
                          <a:schemeClr val="dk1"/>
                        </a:solidFill>
                        <a:latin typeface="Calibri"/>
                        <a:ea typeface="Calibri"/>
                        <a:cs typeface="Calibri"/>
                        <a:sym typeface="Calibri"/>
                      </a:endParaRPr>
                    </a:p>
                  </a:txBody>
                  <a:tcPr marL="68575" marR="68575" marT="0" marB="0">
                    <a:solidFill>
                      <a:srgbClr val="F2F2F2"/>
                    </a:solidFill>
                  </a:tcPr>
                </a:tc>
                <a:tc hMerge="1">
                  <a:txBody>
                    <a:bodyPr/>
                    <a:lstStyle/>
                    <a:p>
                      <a:endParaRPr lang="en-US"/>
                    </a:p>
                  </a:txBody>
                  <a:tcPr/>
                </a:tc>
                <a:extLst>
                  <a:ext uri="{0D108BD9-81ED-4DB2-BD59-A6C34878D82A}">
                    <a16:rowId xmlns:a16="http://schemas.microsoft.com/office/drawing/2014/main" val="10001"/>
                  </a:ext>
                </a:extLst>
              </a:tr>
              <a:tr h="3657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Product Differentiation. Monopolistic firms sell products that have non-price differences.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    Many firms. </a:t>
                      </a:r>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Freedom of Entry and Exit. (Low barriers to entry &amp; exit).</a:t>
                      </a:r>
                      <a:endParaRPr sz="1000" b="0" i="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Price makers</a:t>
                      </a:r>
                      <a:endParaRPr sz="1000" b="0" i="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Imperfect information</a:t>
                      </a:r>
                      <a:endParaRPr/>
                    </a:p>
                  </a:txBody>
                  <a:tcPr marL="68575" marR="68575" marT="0" marB="0">
                    <a:solidFill>
                      <a:srgbClr val="DDEAF6"/>
                    </a:solidFill>
                  </a:tcPr>
                </a:tc>
                <a:extLst>
                  <a:ext uri="{0D108BD9-81ED-4DB2-BD59-A6C34878D82A}">
                    <a16:rowId xmlns:a16="http://schemas.microsoft.com/office/drawing/2014/main" val="10002"/>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ALLOCATIVELY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DWL</a:t>
                      </a:r>
                      <a:r>
                        <a:rPr lang="en-GB" sz="1000" b="0" dirty="0">
                          <a:solidFill>
                            <a:schemeClr val="dk1"/>
                          </a:solidFill>
                          <a:latin typeface="Calibri"/>
                          <a:ea typeface="Calibri"/>
                          <a:cs typeface="Calibri"/>
                          <a:sym typeface="Calibri"/>
                        </a:rPr>
                        <a:t> Present. Not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NO</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SUPERNORMAL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b="0" dirty="0">
                          <a:solidFill>
                            <a:schemeClr val="dk1"/>
                          </a:solidFill>
                          <a:latin typeface="Calibri"/>
                          <a:ea typeface="Calibri"/>
                          <a:cs typeface="Calibri"/>
                          <a:sym typeface="Calibri"/>
                        </a:rPr>
                        <a:t>.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SR Vs LR</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It is possible to achieve </a:t>
                      </a:r>
                      <a:r>
                        <a:rPr lang="en-GB" sz="1000" b="1">
                          <a:solidFill>
                            <a:schemeClr val="dk1"/>
                          </a:solidFill>
                          <a:latin typeface="Calibri"/>
                          <a:ea typeface="Calibri"/>
                          <a:cs typeface="Calibri"/>
                          <a:sym typeface="Calibri"/>
                        </a:rPr>
                        <a:t>SUPERNORMAL PROFITS</a:t>
                      </a:r>
                      <a:r>
                        <a:rPr lang="en-GB" sz="1000" b="0">
                          <a:solidFill>
                            <a:schemeClr val="dk1"/>
                          </a:solidFill>
                          <a:latin typeface="Calibri"/>
                          <a:ea typeface="Calibri"/>
                          <a:cs typeface="Calibri"/>
                          <a:sym typeface="Calibri"/>
                        </a:rPr>
                        <a:t> in the </a:t>
                      </a:r>
                      <a:r>
                        <a:rPr lang="en-GB" sz="1000" b="1">
                          <a:solidFill>
                            <a:schemeClr val="dk1"/>
                          </a:solidFill>
                          <a:latin typeface="Calibri"/>
                          <a:ea typeface="Calibri"/>
                          <a:cs typeface="Calibri"/>
                          <a:sym typeface="Calibri"/>
                        </a:rPr>
                        <a:t>SHORT RUN</a:t>
                      </a:r>
                      <a:r>
                        <a:rPr lang="en-GB" sz="1000" b="0">
                          <a:solidFill>
                            <a:schemeClr val="dk1"/>
                          </a:solidFill>
                          <a:latin typeface="Calibri"/>
                          <a:ea typeface="Calibri"/>
                          <a:cs typeface="Calibri"/>
                          <a:sym typeface="Calibri"/>
                        </a:rPr>
                        <a:t>.  In the </a:t>
                      </a:r>
                      <a:r>
                        <a:rPr lang="en-GB" sz="1000" b="1">
                          <a:solidFill>
                            <a:schemeClr val="dk1"/>
                          </a:solidFill>
                          <a:latin typeface="Calibri"/>
                          <a:ea typeface="Calibri"/>
                          <a:cs typeface="Calibri"/>
                          <a:sym typeface="Calibri"/>
                        </a:rPr>
                        <a:t>LONG RUN, </a:t>
                      </a:r>
                      <a:r>
                        <a:rPr lang="en-GB" sz="1000" b="0">
                          <a:solidFill>
                            <a:schemeClr val="dk1"/>
                          </a:solidFill>
                          <a:latin typeface="Calibri"/>
                          <a:ea typeface="Calibri"/>
                          <a:cs typeface="Calibri"/>
                          <a:sym typeface="Calibri"/>
                        </a:rPr>
                        <a:t>the low barriers to entry mean that new firms will enter &amp; revenues will fall.  Consequently, most monopolistic firms will make </a:t>
                      </a:r>
                      <a:r>
                        <a:rPr lang="en-GB" sz="1000" b="1">
                          <a:solidFill>
                            <a:schemeClr val="dk1"/>
                          </a:solidFill>
                          <a:latin typeface="Calibri"/>
                          <a:ea typeface="Calibri"/>
                          <a:cs typeface="Calibri"/>
                          <a:sym typeface="Calibri"/>
                        </a:rPr>
                        <a:t>NORMAL PROFITS </a:t>
                      </a:r>
                      <a:r>
                        <a:rPr lang="en-GB" sz="1000" b="0">
                          <a:solidFill>
                            <a:schemeClr val="dk1"/>
                          </a:solidFill>
                          <a:latin typeface="Calibri"/>
                          <a:ea typeface="Calibri"/>
                          <a:cs typeface="Calibri"/>
                          <a:sym typeface="Calibri"/>
                        </a:rPr>
                        <a:t>in the </a:t>
                      </a:r>
                      <a:r>
                        <a:rPr lang="en-GB" sz="1000" b="1">
                          <a:solidFill>
                            <a:schemeClr val="dk1"/>
                          </a:solidFill>
                          <a:latin typeface="Calibri"/>
                          <a:ea typeface="Calibri"/>
                          <a:cs typeface="Calibri"/>
                          <a:sym typeface="Calibri"/>
                        </a:rPr>
                        <a:t>LONG</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RUN.</a:t>
                      </a:r>
                      <a:endParaRPr sz="1000" b="1">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4"/>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ANALYSIS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How the building of a brand &amp; associated promotion costs lead to higher price levels for consumers.  Yet the brand can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That the area of deadweight economic loss reflects excess capacity of the firm.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How supernormal profits will be competed away via the entry of other firms resulting ultimately in a ‘tangential’ normal profit position. </a:t>
                      </a:r>
                      <a:endParaRPr sz="1000" i="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i="0">
                          <a:solidFill>
                            <a:schemeClr val="dk1"/>
                          </a:solidFill>
                          <a:latin typeface="Calibri"/>
                          <a:ea typeface="Calibri"/>
                          <a:cs typeface="Calibri"/>
                          <a:sym typeface="Calibri"/>
                        </a:rPr>
                        <a:t>Within the analysis, yet leading into definite</a:t>
                      </a:r>
                      <a:br>
                        <a:rPr lang="en-GB" sz="1000" i="0">
                          <a:solidFill>
                            <a:schemeClr val="dk1"/>
                          </a:solidFill>
                          <a:latin typeface="Calibri"/>
                          <a:ea typeface="Calibri"/>
                          <a:cs typeface="Calibri"/>
                          <a:sym typeface="Calibri"/>
                        </a:rPr>
                      </a:br>
                      <a:r>
                        <a:rPr lang="en-GB" sz="1000" i="0">
                          <a:solidFill>
                            <a:schemeClr val="dk1"/>
                          </a:solidFill>
                          <a:latin typeface="Calibri"/>
                          <a:ea typeface="Calibri"/>
                          <a:cs typeface="Calibri"/>
                          <a:sym typeface="Calibri"/>
                        </a:rPr>
                        <a:t>evaluation, may be a discussion as to whether supernormal profits must necessarily be against</a:t>
                      </a:r>
                      <a:br>
                        <a:rPr lang="en-GB" sz="1000" i="0">
                          <a:solidFill>
                            <a:schemeClr val="dk1"/>
                          </a:solidFill>
                          <a:latin typeface="Calibri"/>
                          <a:ea typeface="Calibri"/>
                          <a:cs typeface="Calibri"/>
                          <a:sym typeface="Calibri"/>
                        </a:rPr>
                      </a:br>
                      <a:r>
                        <a:rPr lang="en-GB" sz="1000" i="0">
                          <a:solidFill>
                            <a:schemeClr val="dk1"/>
                          </a:solidFill>
                          <a:latin typeface="Calibri"/>
                          <a:ea typeface="Calibri"/>
                          <a:cs typeface="Calibri"/>
                          <a:sym typeface="Calibri"/>
                        </a:rPr>
                        <a:t>the best interests of consumers.</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5"/>
                  </a:ext>
                </a:extLst>
              </a:tr>
              <a:tr h="3462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EVALUATION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i="0" dirty="0">
                          <a:solidFill>
                            <a:schemeClr val="dk1"/>
                          </a:solidFill>
                          <a:latin typeface="Calibri"/>
                          <a:ea typeface="Calibri"/>
                          <a:cs typeface="Calibri"/>
                          <a:sym typeface="Calibri"/>
                        </a:rPr>
                        <a:t>Why is product differentiation important?</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The issue concerning whether a monopolist will not use supernormal profits to fund research and development etc./exploit economies of scale etc. and hence might actually be better for consumers?</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How monopolistic competition is not a feasible market form in certain circumstances – for example, with ‘natural monopolies’.</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 How advertising used to try to convince consumers that there are differences between products might be a waste of scarce resources due, in reality, to the extreme similarities between them.</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6"/>
                  </a:ext>
                </a:extLst>
              </a:tr>
            </a:tbl>
          </a:graphicData>
        </a:graphic>
      </p:graphicFrame>
      <p:pic>
        <p:nvPicPr>
          <p:cNvPr id="152" name="Shape 152"/>
          <p:cNvPicPr preferRelativeResize="0"/>
          <p:nvPr/>
        </p:nvPicPr>
        <p:blipFill rotWithShape="1">
          <a:blip r:embed="rId3">
            <a:alphaModFix/>
          </a:blip>
          <a:srcRect/>
          <a:stretch/>
        </p:blipFill>
        <p:spPr>
          <a:xfrm>
            <a:off x="5086349" y="258204"/>
            <a:ext cx="3283928" cy="4137950"/>
          </a:xfrm>
          <a:prstGeom prst="rect">
            <a:avLst/>
          </a:prstGeom>
          <a:noFill/>
          <a:ln>
            <a:noFill/>
          </a:ln>
        </p:spPr>
      </p:pic>
      <p:pic>
        <p:nvPicPr>
          <p:cNvPr id="153" name="Shape 153"/>
          <p:cNvPicPr preferRelativeResize="0"/>
          <p:nvPr/>
        </p:nvPicPr>
        <p:blipFill rotWithShape="1">
          <a:blip r:embed="rId4">
            <a:alphaModFix/>
          </a:blip>
          <a:srcRect/>
          <a:stretch/>
        </p:blipFill>
        <p:spPr>
          <a:xfrm>
            <a:off x="8674570" y="142975"/>
            <a:ext cx="3138883" cy="4254824"/>
          </a:xfrm>
          <a:prstGeom prst="rect">
            <a:avLst/>
          </a:prstGeom>
          <a:noFill/>
          <a:ln>
            <a:noFill/>
          </a:ln>
        </p:spPr>
      </p:pic>
      <p:graphicFrame>
        <p:nvGraphicFramePr>
          <p:cNvPr id="2" name="Table 1"/>
          <p:cNvGraphicFramePr>
            <a:graphicFrameLocks noGrp="1"/>
          </p:cNvGraphicFramePr>
          <p:nvPr/>
        </p:nvGraphicFramePr>
        <p:xfrm>
          <a:off x="118607" y="6173011"/>
          <a:ext cx="4663450" cy="304800"/>
        </p:xfrm>
        <a:graphic>
          <a:graphicData uri="http://schemas.openxmlformats.org/drawingml/2006/table">
            <a:tbl>
              <a:tblPr firstRow="1" firstCol="1" bandRow="1">
                <a:noFill/>
              </a:tblPr>
              <a:tblGrid>
                <a:gridCol w="979062">
                  <a:extLst>
                    <a:ext uri="{9D8B030D-6E8A-4147-A177-3AD203B41FA5}">
                      <a16:colId xmlns:a16="http://schemas.microsoft.com/office/drawing/2014/main" val="2955399239"/>
                    </a:ext>
                  </a:extLst>
                </a:gridCol>
                <a:gridCol w="3684388">
                  <a:extLst>
                    <a:ext uri="{9D8B030D-6E8A-4147-A177-3AD203B41FA5}">
                      <a16:colId xmlns:a16="http://schemas.microsoft.com/office/drawing/2014/main" val="3292917484"/>
                    </a:ext>
                  </a:extLst>
                </a:gridCol>
              </a:tblGrid>
              <a:tr h="27153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ALLOCATIVE</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&amp;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nor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a:t>
                      </a:r>
                      <a:r>
                        <a:rPr lang="en-GB" sz="1000" b="0" dirty="0">
                          <a:solidFill>
                            <a:schemeClr val="dk1"/>
                          </a:solidFill>
                          <a:latin typeface="Calibri"/>
                          <a:ea typeface="Calibri"/>
                          <a:cs typeface="Calibri"/>
                          <a:sym typeface="Calibri"/>
                        </a:rPr>
                        <a:t> in LONG RUN.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2792692360"/>
                  </a:ext>
                </a:extLst>
              </a:tr>
            </a:tbl>
          </a:graphicData>
        </a:graphic>
      </p:graphicFrame>
      <p:sp>
        <p:nvSpPr>
          <p:cNvPr id="3" name="Rectangle 2">
            <a:extLst>
              <a:ext uri="{FF2B5EF4-FFF2-40B4-BE49-F238E27FC236}">
                <a16:creationId xmlns:a16="http://schemas.microsoft.com/office/drawing/2014/main" id="{F4866A9B-BD6A-7B0D-D315-648989FA0311}"/>
              </a:ext>
            </a:extLst>
          </p:cNvPr>
          <p:cNvSpPr/>
          <p:nvPr/>
        </p:nvSpPr>
        <p:spPr>
          <a:xfrm>
            <a:off x="5086349" y="4665306"/>
            <a:ext cx="6987044" cy="2049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Stretch and Challenge:</a:t>
            </a:r>
          </a:p>
          <a:p>
            <a:pPr algn="ctr"/>
            <a:r>
              <a:rPr lang="en-GB" dirty="0"/>
              <a:t>1</a:t>
            </a:r>
            <a:r>
              <a:rPr lang="en-GB"/>
              <a:t>. </a:t>
            </a:r>
          </a:p>
        </p:txBody>
      </p:sp>
    </p:spTree>
    <p:extLst>
      <p:ext uri="{BB962C8B-B14F-4D97-AF65-F5344CB8AC3E}">
        <p14:creationId xmlns:p14="http://schemas.microsoft.com/office/powerpoint/2010/main" val="673589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37"/>
        <p:cNvGrpSpPr/>
        <p:nvPr/>
      </p:nvGrpSpPr>
      <p:grpSpPr>
        <a:xfrm>
          <a:off x="0" y="0"/>
          <a:ext cx="0" cy="0"/>
          <a:chOff x="0" y="0"/>
          <a:chExt cx="0" cy="0"/>
        </a:xfrm>
      </p:grpSpPr>
      <p:graphicFrame>
        <p:nvGraphicFramePr>
          <p:cNvPr id="139" name="Shape 139"/>
          <p:cNvGraphicFramePr/>
          <p:nvPr/>
        </p:nvGraphicFramePr>
        <p:xfrm>
          <a:off x="0" y="1"/>
          <a:ext cx="6124075" cy="299255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80950">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4.1.5.5. OLIGOPOLY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895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1 A few large dominant firms</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2 High barriers to entry/ exit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3 Product differentiation</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4 Interdependence – Price rigidity</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5 Non price competition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6 Firms – Profit max &amp; look to gain market share. </a:t>
                      </a:r>
                      <a:endParaRPr/>
                    </a:p>
                  </a:txBody>
                  <a:tcPr marL="68575" marR="68575" marT="0" marB="0">
                    <a:solidFill>
                      <a:srgbClr val="DDEAF6"/>
                    </a:solidFill>
                  </a:tcPr>
                </a:tc>
                <a:extLst>
                  <a:ext uri="{0D108BD9-81ED-4DB2-BD59-A6C34878D82A}">
                    <a16:rowId xmlns:a16="http://schemas.microsoft.com/office/drawing/2014/main" val="10001"/>
                  </a:ext>
                </a:extLst>
              </a:tr>
              <a:tr h="3082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EFFICIENCY ANALYSIS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NOT </a:t>
                      </a:r>
                      <a:r>
                        <a:rPr lang="en-GB" sz="1000" b="1">
                          <a:solidFill>
                            <a:schemeClr val="dk1"/>
                          </a:solidFill>
                          <a:latin typeface="Calibri"/>
                          <a:ea typeface="Calibri"/>
                          <a:cs typeface="Calibri"/>
                          <a:sym typeface="Calibri"/>
                        </a:rPr>
                        <a:t>ALLOCATIVELY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OR </a:t>
                      </a:r>
                      <a:r>
                        <a:rPr lang="en-GB" sz="1000" b="1">
                          <a:solidFill>
                            <a:schemeClr val="dk1"/>
                          </a:solidFill>
                          <a:latin typeface="Calibri"/>
                          <a:ea typeface="Calibri"/>
                          <a:cs typeface="Calibri"/>
                          <a:sym typeface="Calibri"/>
                        </a:rPr>
                        <a:t>PRODUCTIVELY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Oligopolies</a:t>
                      </a:r>
                      <a:r>
                        <a:rPr lang="en-GB" sz="1000" b="0">
                          <a:solidFill>
                            <a:schemeClr val="dk1"/>
                          </a:solidFill>
                          <a:latin typeface="Calibri"/>
                          <a:ea typeface="Calibri"/>
                          <a:cs typeface="Calibri"/>
                          <a:sym typeface="Calibri"/>
                        </a:rPr>
                        <a:t> can be </a:t>
                      </a:r>
                      <a:r>
                        <a:rPr lang="en-GB" sz="1000" b="1">
                          <a:solidFill>
                            <a:schemeClr val="dk1"/>
                          </a:solidFill>
                          <a:latin typeface="Calibri"/>
                          <a:ea typeface="Calibri"/>
                          <a:cs typeface="Calibri"/>
                          <a:sym typeface="Calibri"/>
                        </a:rPr>
                        <a:t>DYNAMICALLY</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EFFICIENT</a:t>
                      </a:r>
                      <a:r>
                        <a:rPr lang="en-GB" sz="1000" b="0">
                          <a:solidFill>
                            <a:schemeClr val="dk1"/>
                          </a:solidFill>
                          <a:latin typeface="Calibri"/>
                          <a:ea typeface="Calibri"/>
                          <a:cs typeface="Calibri"/>
                          <a:sym typeface="Calibri"/>
                        </a:rPr>
                        <a:t> if they achieve </a:t>
                      </a:r>
                      <a:r>
                        <a:rPr lang="en-GB" sz="1000" b="1">
                          <a:solidFill>
                            <a:schemeClr val="dk1"/>
                          </a:solidFill>
                          <a:latin typeface="Calibri"/>
                          <a:ea typeface="Calibri"/>
                          <a:cs typeface="Calibri"/>
                          <a:sym typeface="Calibri"/>
                        </a:rPr>
                        <a:t>SUPERNORMAL</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PROFIT</a:t>
                      </a:r>
                      <a:r>
                        <a:rPr lang="en-GB" sz="1000" b="0">
                          <a:solidFill>
                            <a:schemeClr val="dk1"/>
                          </a:solidFill>
                          <a:latin typeface="Calibri"/>
                          <a:ea typeface="Calibri"/>
                          <a:cs typeface="Calibri"/>
                          <a:sym typeface="Calibri"/>
                        </a:rPr>
                        <a:t>. </a:t>
                      </a:r>
                      <a:endParaRPr sz="1000" b="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6329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MARKET CONCENTRATION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Market concentration measures the extent to which sales in a market are dominated by one or more businesses.</a:t>
                      </a:r>
                      <a:endParaRPr/>
                    </a:p>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concentration ratio</a:t>
                      </a:r>
                      <a:r>
                        <a:rPr lang="en-GB" sz="1000" b="0" i="0">
                          <a:solidFill>
                            <a:schemeClr val="dk1"/>
                          </a:solidFill>
                          <a:latin typeface="Calibri"/>
                          <a:ea typeface="Calibri"/>
                          <a:cs typeface="Calibri"/>
                          <a:sym typeface="Calibri"/>
                        </a:rPr>
                        <a:t> measures the combined market share of the top 'n' firms in the industry. n – often 5. </a:t>
                      </a:r>
                      <a:endParaRPr/>
                    </a:p>
                  </a:txBody>
                  <a:tcPr marL="68575" marR="68575" marT="0" marB="0">
                    <a:solidFill>
                      <a:srgbClr val="DDEAF6"/>
                    </a:solidFill>
                  </a:tcPr>
                </a:tc>
                <a:extLst>
                  <a:ext uri="{0D108BD9-81ED-4DB2-BD59-A6C34878D82A}">
                    <a16:rowId xmlns:a16="http://schemas.microsoft.com/office/drawing/2014/main" val="10003"/>
                  </a:ext>
                </a:extLst>
              </a:tr>
              <a:tr h="346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TACIT COLLUSION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Occurs where firms undergo actions that are likely to minimize a response from another firm, e.g. avoiding the opportunity to price cut an opposition. </a:t>
                      </a:r>
                      <a:endParaRPr/>
                    </a:p>
                  </a:txBody>
                  <a:tcPr marL="68575" marR="68575" marT="0" marB="0">
                    <a:solidFill>
                      <a:srgbClr val="F2F2F2"/>
                    </a:solidFill>
                  </a:tcPr>
                </a:tc>
                <a:extLst>
                  <a:ext uri="{0D108BD9-81ED-4DB2-BD59-A6C34878D82A}">
                    <a16:rowId xmlns:a16="http://schemas.microsoft.com/office/drawing/2014/main" val="10004"/>
                  </a:ext>
                </a:extLst>
              </a:tr>
              <a:tr h="5969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OVERT COLLUSION</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Overt means spoken, open or traceable</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Collusion is often explained by a desire to achieve </a:t>
                      </a:r>
                      <a:r>
                        <a:rPr lang="en-GB" sz="1000" b="1" i="0" dirty="0">
                          <a:solidFill>
                            <a:schemeClr val="dk1"/>
                          </a:solidFill>
                          <a:latin typeface="Calibri"/>
                          <a:ea typeface="Calibri"/>
                          <a:cs typeface="Calibri"/>
                          <a:sym typeface="Calibri"/>
                        </a:rPr>
                        <a:t>joint-profit maximisation</a:t>
                      </a:r>
                      <a:r>
                        <a:rPr lang="en-GB" sz="1000" b="0" i="0" dirty="0">
                          <a:solidFill>
                            <a:schemeClr val="dk1"/>
                          </a:solidFill>
                          <a:latin typeface="Calibri"/>
                          <a:ea typeface="Calibri"/>
                          <a:cs typeface="Calibri"/>
                          <a:sym typeface="Calibri"/>
                        </a:rPr>
                        <a:t> within a market or prevent price and revenue instability in an industry.</a:t>
                      </a:r>
                      <a:endParaRPr dirty="0"/>
                    </a:p>
                    <a:p>
                      <a:pPr marL="0" marR="0" lvl="0" indent="0" algn="l" rtl="0">
                        <a:lnSpc>
                          <a:spcPct val="100000"/>
                        </a:lnSpc>
                        <a:spcBef>
                          <a:spcPts val="0"/>
                        </a:spcBef>
                        <a:spcAft>
                          <a:spcPts val="0"/>
                        </a:spcAft>
                        <a:buClr>
                          <a:schemeClr val="dk1"/>
                        </a:buClr>
                        <a:buSzPts val="1000"/>
                        <a:buFont typeface="Calibri"/>
                        <a:buNone/>
                      </a:pP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5"/>
                  </a:ext>
                </a:extLst>
              </a:tr>
            </a:tbl>
          </a:graphicData>
        </a:graphic>
      </p:graphicFrame>
      <p:graphicFrame>
        <p:nvGraphicFramePr>
          <p:cNvPr id="140" name="Shape 140"/>
          <p:cNvGraphicFramePr/>
          <p:nvPr/>
        </p:nvGraphicFramePr>
        <p:xfrm>
          <a:off x="0" y="3008897"/>
          <a:ext cx="6124075" cy="190400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COMPETITIVE OLIGOPOLY</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4920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LIKELY OBERVATIONS IN COMPETITIVE OLIGOPOLIES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Occurrence of price wars </a:t>
                      </a:r>
                      <a:endParaRPr/>
                    </a:p>
                    <a:p>
                      <a:pPr marL="0" marR="0" lvl="0" indent="0" algn="l" rtl="0">
                        <a:spcBef>
                          <a:spcPts val="0"/>
                        </a:spcBef>
                        <a:spcAft>
                          <a:spcPts val="0"/>
                        </a:spcAft>
                        <a:buNone/>
                      </a:pPr>
                      <a:r>
                        <a:rPr lang="en-GB" sz="1000" b="0">
                          <a:solidFill>
                            <a:schemeClr val="dk1"/>
                          </a:solidFill>
                          <a:latin typeface="Calibri"/>
                          <a:ea typeface="Calibri"/>
                          <a:cs typeface="Calibri"/>
                          <a:sym typeface="Calibri"/>
                        </a:rPr>
                        <a:t>Use of non-price competition. </a:t>
                      </a:r>
                      <a:endParaRPr/>
                    </a:p>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May lead to the Kinked demand curve diagram.</a:t>
                      </a:r>
                      <a:endParaRPr sz="100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1"/>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FACTORS PROMOTING COMPETITIVE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Large no. of firms – less highly concentrated oligopoly</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New market entry possible</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One firm with significant cost advantages </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Homogenous goods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Saturated goods. </a:t>
                      </a:r>
                      <a:endParaRPr dirty="0"/>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EFFICENCY EVALUATION IN COMPETITIVE OLIGOPOLIES</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Market may generate </a:t>
                      </a:r>
                      <a:r>
                        <a:rPr lang="en-GB" sz="1000" b="1" dirty="0">
                          <a:solidFill>
                            <a:schemeClr val="dk1"/>
                          </a:solidFill>
                          <a:latin typeface="Calibri"/>
                          <a:ea typeface="Calibri"/>
                          <a:cs typeface="Calibri"/>
                          <a:sym typeface="Calibri"/>
                        </a:rPr>
                        <a:t>ALLOCATIVE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low price, high quantity. </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PRODUCTIVE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More likely.  No </a:t>
                      </a:r>
                      <a:r>
                        <a:rPr lang="en-GB" sz="1000" b="1" dirty="0">
                          <a:solidFill>
                            <a:schemeClr val="dk1"/>
                          </a:solidFill>
                          <a:latin typeface="Calibri"/>
                          <a:ea typeface="Calibri"/>
                          <a:cs typeface="Calibri"/>
                          <a:sym typeface="Calibri"/>
                        </a:rPr>
                        <a:t>DYNAMIC</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due to likelihood of </a:t>
                      </a:r>
                      <a:r>
                        <a:rPr lang="en-GB" sz="1000" b="1" dirty="0">
                          <a:solidFill>
                            <a:schemeClr val="dk1"/>
                          </a:solidFill>
                          <a:latin typeface="Calibri"/>
                          <a:ea typeface="Calibri"/>
                          <a:cs typeface="Calibri"/>
                          <a:sym typeface="Calibri"/>
                        </a:rPr>
                        <a:t>NORMAL</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dirty="0">
                          <a:solidFill>
                            <a:schemeClr val="dk1"/>
                          </a:solidFill>
                          <a:latin typeface="Calibri"/>
                          <a:ea typeface="Calibri"/>
                          <a:cs typeface="Calibri"/>
                          <a:sym typeface="Calibri"/>
                        </a:rPr>
                        <a:t>. </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bl>
          </a:graphicData>
        </a:graphic>
      </p:graphicFrame>
      <p:graphicFrame>
        <p:nvGraphicFramePr>
          <p:cNvPr id="141" name="Shape 141"/>
          <p:cNvGraphicFramePr/>
          <p:nvPr/>
        </p:nvGraphicFramePr>
        <p:xfrm>
          <a:off x="0" y="4921918"/>
          <a:ext cx="6124075" cy="1936100"/>
        </p:xfrm>
        <a:graphic>
          <a:graphicData uri="http://schemas.openxmlformats.org/drawingml/2006/table">
            <a:tbl>
              <a:tblPr firstRow="1" firstCol="1" bandRow="1">
                <a:noFill/>
              </a:tblPr>
              <a:tblGrid>
                <a:gridCol w="1616450">
                  <a:extLst>
                    <a:ext uri="{9D8B030D-6E8A-4147-A177-3AD203B41FA5}">
                      <a16:colId xmlns:a16="http://schemas.microsoft.com/office/drawing/2014/main" val="20000"/>
                    </a:ext>
                  </a:extLst>
                </a:gridCol>
                <a:gridCol w="4507625">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COLLUSIVE OLIGOPOLY</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7177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LIKELY OBERVATIONS IN COLLUSIVE OLIGOPOLIES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OVERT</a:t>
                      </a:r>
                      <a:r>
                        <a:rPr lang="en-GB" sz="100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EXPLICIT COLLUSION</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PRICE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LEADERSHIP</a:t>
                      </a:r>
                      <a:r>
                        <a:rPr lang="en-GB" sz="1000" dirty="0">
                          <a:solidFill>
                            <a:schemeClr val="dk1"/>
                          </a:solidFill>
                          <a:latin typeface="Calibri"/>
                          <a:ea typeface="Calibri"/>
                          <a:cs typeface="Calibri"/>
                          <a:sym typeface="Calibri"/>
                        </a:rPr>
                        <a:t> - </a:t>
                      </a:r>
                      <a:r>
                        <a:rPr lang="en-GB" sz="1000" b="0" i="0" dirty="0">
                          <a:solidFill>
                            <a:schemeClr val="dk1"/>
                          </a:solidFill>
                          <a:latin typeface="Calibri"/>
                          <a:ea typeface="Calibri"/>
                          <a:cs typeface="Calibri"/>
                          <a:sym typeface="Calibri"/>
                        </a:rPr>
                        <a:t>the setting of prices in a market by a dominant company, which is followed by others in the same market</a:t>
                      </a:r>
                      <a:r>
                        <a:rPr lang="en-GB" sz="1000" dirty="0">
                          <a:solidFill>
                            <a:schemeClr val="dk1"/>
                          </a:solidFill>
                          <a:latin typeface="Calibri"/>
                          <a:ea typeface="Calibri"/>
                          <a:cs typeface="Calibri"/>
                          <a:sym typeface="Calibri"/>
                        </a:rPr>
                        <a:t>).</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1"/>
                  </a:ext>
                </a:extLst>
              </a:tr>
              <a:tr h="722425">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FACTORS PROMOTING COLLUSIVE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Small no. of firms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Similar costs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High entry barriers</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Ineffective competition policy</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Consumer loyalty </a:t>
                      </a:r>
                      <a:endParaRPr dirty="0"/>
                    </a:p>
                    <a:p>
                      <a:pPr marL="228600" marR="0" lvl="0" indent="-228600" algn="l" rtl="0">
                        <a:spcBef>
                          <a:spcPts val="0"/>
                        </a:spcBef>
                        <a:spcAft>
                          <a:spcPts val="0"/>
                        </a:spcAft>
                        <a:buClr>
                          <a:schemeClr val="dk1"/>
                        </a:buClr>
                        <a:buSzPts val="1000"/>
                        <a:buFont typeface="Calibri"/>
                        <a:buAutoNum type="arabicPeriod"/>
                      </a:pPr>
                      <a:r>
                        <a:rPr lang="en-GB" sz="1000" b="0" u="none" strike="noStrike" dirty="0">
                          <a:solidFill>
                            <a:schemeClr val="dk1"/>
                          </a:solidFill>
                          <a:latin typeface="Calibri"/>
                          <a:ea typeface="Calibri"/>
                          <a:cs typeface="Calibri"/>
                          <a:sym typeface="Calibri"/>
                        </a:rPr>
                        <a:t>Consumer inertia.  </a:t>
                      </a:r>
                      <a:endParaRPr sz="1000" b="0" u="none" strike="noStrike"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EFFICENCY EVALUATION IN COLLUSIVE OLIGOPOLIES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Market NOT </a:t>
                      </a:r>
                      <a:r>
                        <a:rPr lang="en-GB" sz="1000" b="1" dirty="0">
                          <a:solidFill>
                            <a:schemeClr val="dk1"/>
                          </a:solidFill>
                          <a:latin typeface="Calibri"/>
                          <a:ea typeface="Calibri"/>
                          <a:cs typeface="Calibri"/>
                          <a:sym typeface="Calibri"/>
                        </a:rPr>
                        <a:t>ALLOCATIVE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 High price, low quantity. </a:t>
                      </a:r>
                      <a:endParaRPr dirty="0"/>
                    </a:p>
                    <a:p>
                      <a:pPr marL="0" marR="0" lvl="0" indent="0" algn="l" rtl="0">
                        <a:spcBef>
                          <a:spcPts val="0"/>
                        </a:spcBef>
                        <a:spcAft>
                          <a:spcPts val="0"/>
                        </a:spcAft>
                        <a:buNone/>
                      </a:pPr>
                      <a:r>
                        <a:rPr lang="en-GB" sz="100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PRODUCTIVELY</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dirty="0">
                          <a:solidFill>
                            <a:schemeClr val="dk1"/>
                          </a:solidFill>
                          <a:latin typeface="Calibri"/>
                          <a:ea typeface="Calibri"/>
                          <a:cs typeface="Calibri"/>
                          <a:sym typeface="Calibri"/>
                        </a:rPr>
                        <a:t>.</a:t>
                      </a:r>
                      <a:endParaRPr dirty="0"/>
                    </a:p>
                    <a:p>
                      <a:pPr marL="0" marR="0" lvl="0" indent="0" algn="l" rtl="0">
                        <a:spcBef>
                          <a:spcPts val="0"/>
                        </a:spcBef>
                        <a:spcAft>
                          <a:spcPts val="0"/>
                        </a:spcAft>
                        <a:buNone/>
                      </a:pPr>
                      <a:r>
                        <a:rPr lang="en-GB" sz="1000" dirty="0">
                          <a:solidFill>
                            <a:schemeClr val="dk1"/>
                          </a:solidFill>
                          <a:latin typeface="Calibri"/>
                          <a:ea typeface="Calibri"/>
                          <a:cs typeface="Calibri"/>
                          <a:sym typeface="Calibri"/>
                        </a:rPr>
                        <a:t>May achieve </a:t>
                      </a:r>
                      <a:r>
                        <a:rPr lang="en-GB" sz="1000" b="1" dirty="0">
                          <a:solidFill>
                            <a:schemeClr val="dk1"/>
                          </a:solidFill>
                          <a:latin typeface="Calibri"/>
                          <a:ea typeface="Calibri"/>
                          <a:cs typeface="Calibri"/>
                          <a:sym typeface="Calibri"/>
                        </a:rPr>
                        <a:t>DYNAMIC</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EFFICIENCY</a:t>
                      </a:r>
                      <a:r>
                        <a:rPr lang="en-GB" sz="100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SUPERNORMAL</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dirty="0">
                          <a:solidFill>
                            <a:schemeClr val="dk1"/>
                          </a:solidFill>
                          <a:latin typeface="Calibri"/>
                          <a:ea typeface="Calibri"/>
                          <a:cs typeface="Calibri"/>
                          <a:sym typeface="Calibri"/>
                        </a:rPr>
                        <a:t>. </a:t>
                      </a:r>
                      <a:endParaRPr dirty="0"/>
                    </a:p>
                  </a:txBody>
                  <a:tcPr marL="68575" marR="68575" marT="0" marB="0">
                    <a:solidFill>
                      <a:srgbClr val="F2F2F2"/>
                    </a:solidFill>
                  </a:tcPr>
                </a:tc>
                <a:extLst>
                  <a:ext uri="{0D108BD9-81ED-4DB2-BD59-A6C34878D82A}">
                    <a16:rowId xmlns:a16="http://schemas.microsoft.com/office/drawing/2014/main" val="10003"/>
                  </a:ext>
                </a:extLst>
              </a:tr>
            </a:tbl>
          </a:graphicData>
        </a:graphic>
      </p:graphicFrame>
      <p:graphicFrame>
        <p:nvGraphicFramePr>
          <p:cNvPr id="142" name="Shape 142"/>
          <p:cNvGraphicFramePr/>
          <p:nvPr/>
        </p:nvGraphicFramePr>
        <p:xfrm>
          <a:off x="6124075" y="0"/>
          <a:ext cx="6000517" cy="1631300"/>
        </p:xfrm>
        <a:graphic>
          <a:graphicData uri="http://schemas.openxmlformats.org/drawingml/2006/table">
            <a:tbl>
              <a:tblPr firstRow="1" firstCol="1" bandRow="1">
                <a:noFill/>
              </a:tblPr>
              <a:tblGrid>
                <a:gridCol w="1368254">
                  <a:extLst>
                    <a:ext uri="{9D8B030D-6E8A-4147-A177-3AD203B41FA5}">
                      <a16:colId xmlns:a16="http://schemas.microsoft.com/office/drawing/2014/main" val="20000"/>
                    </a:ext>
                  </a:extLst>
                </a:gridCol>
                <a:gridCol w="4632263">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GAME THEORY &amp; OLIGOPOLIES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71775">
                <a:tc gridSpan="2">
                  <a:txBody>
                    <a:bodyPr/>
                    <a:lstStyle/>
                    <a:p>
                      <a:pPr marL="0" marR="0" lvl="0" indent="0" algn="l" rtl="0">
                        <a:spcBef>
                          <a:spcPts val="0"/>
                        </a:spcBef>
                        <a:spcAft>
                          <a:spcPts val="0"/>
                        </a:spcAft>
                        <a:buNone/>
                      </a:pPr>
                      <a:r>
                        <a:rPr lang="en-GB" sz="1000" b="0">
                          <a:solidFill>
                            <a:schemeClr val="dk1"/>
                          </a:solidFill>
                          <a:latin typeface="Calibri"/>
                          <a:ea typeface="Calibri"/>
                          <a:cs typeface="Calibri"/>
                          <a:sym typeface="Calibri"/>
                        </a:rPr>
                        <a:t>The study of strategic interaction where one player's decision depends on what the other player does. It</a:t>
                      </a:r>
                      <a:r>
                        <a:rPr lang="en-GB" sz="1000" b="0" i="0">
                          <a:solidFill>
                            <a:schemeClr val="dk1"/>
                          </a:solidFill>
                          <a:latin typeface="Calibri"/>
                          <a:ea typeface="Calibri"/>
                          <a:cs typeface="Calibri"/>
                          <a:sym typeface="Calibri"/>
                        </a:rPr>
                        <a:t> usually involves looking at events where the decisions of others have some influence on your own decisions.</a:t>
                      </a:r>
                      <a:endParaRPr sz="1000">
                        <a:solidFill>
                          <a:schemeClr val="dk1"/>
                        </a:solidFill>
                        <a:latin typeface="Calibri"/>
                        <a:ea typeface="Calibri"/>
                        <a:cs typeface="Calibri"/>
                        <a:sym typeface="Calibri"/>
                      </a:endParaRPr>
                    </a:p>
                  </a:txBody>
                  <a:tcPr marL="68575" marR="68575" marT="0" marB="0">
                    <a:solidFill>
                      <a:srgbClr val="F2F2F2"/>
                    </a:solidFill>
                  </a:tcPr>
                </a:tc>
                <a:tc hMerge="1">
                  <a:txBody>
                    <a:bodyPr/>
                    <a:lstStyle/>
                    <a:p>
                      <a:endParaRPr lang="en-US"/>
                    </a:p>
                  </a:txBody>
                  <a:tcPr/>
                </a:tc>
                <a:extLst>
                  <a:ext uri="{0D108BD9-81ED-4DB2-BD59-A6C34878D82A}">
                    <a16:rowId xmlns:a16="http://schemas.microsoft.com/office/drawing/2014/main" val="10001"/>
                  </a:ext>
                </a:extLst>
              </a:tr>
              <a:tr h="2163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DOMINANT STRATEGY </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t>Where a single strategy is best for a player irrespective of whatever strategy the other firm adopts</a:t>
                      </a:r>
                      <a:endParaRPr sz="1000" b="0" u="none" strike="noStrike"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NASH EQUILIBRIUM</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stable state of a system involving the interaction of different participants, in which no participant can gain by a unilateral change of strategy if the strategies of the others remain unchanged.</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r h="187550">
                <a:tc gridSpan="2">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The following payoff matrix, highlights outcomes in both a competitive &amp; an overtly collusive </a:t>
                      </a:r>
                      <a:r>
                        <a:rPr lang="en-GB" sz="1000" b="0" dirty="0" err="1">
                          <a:solidFill>
                            <a:schemeClr val="dk1"/>
                          </a:solidFill>
                          <a:latin typeface="Calibri"/>
                          <a:ea typeface="Calibri"/>
                          <a:cs typeface="Calibri"/>
                          <a:sym typeface="Calibri"/>
                        </a:rPr>
                        <a:t>Olgiopoly</a:t>
                      </a:r>
                      <a:r>
                        <a:rPr lang="en-GB" sz="1000" b="0" dirty="0">
                          <a:solidFill>
                            <a:schemeClr val="dk1"/>
                          </a:solidFill>
                          <a:latin typeface="Calibri"/>
                          <a:ea typeface="Calibri"/>
                          <a:cs typeface="Calibri"/>
                          <a:sym typeface="Calibri"/>
                        </a:rPr>
                        <a:t>.  The competitive outcome is also a NASH EQUILIBRIUM. </a:t>
                      </a:r>
                      <a:endParaRPr sz="1000" b="0" dirty="0">
                        <a:solidFill>
                          <a:schemeClr val="dk1"/>
                        </a:solidFill>
                        <a:latin typeface="Calibri"/>
                        <a:ea typeface="Calibri"/>
                        <a:cs typeface="Calibri"/>
                        <a:sym typeface="Calibri"/>
                      </a:endParaRPr>
                    </a:p>
                  </a:txBody>
                  <a:tcPr marL="68575" marR="68575" marT="0" marB="0">
                    <a:solidFill>
                      <a:srgbClr val="DDEAF6"/>
                    </a:solidFill>
                  </a:tcPr>
                </a:tc>
                <a:tc hMerge="1">
                  <a:txBody>
                    <a:bodyPr/>
                    <a:lstStyle/>
                    <a:p>
                      <a:endParaRPr lang="en-US"/>
                    </a:p>
                  </a:txBody>
                  <a:tcPr/>
                </a:tc>
                <a:extLst>
                  <a:ext uri="{0D108BD9-81ED-4DB2-BD59-A6C34878D82A}">
                    <a16:rowId xmlns:a16="http://schemas.microsoft.com/office/drawing/2014/main" val="10004"/>
                  </a:ext>
                </a:extLst>
              </a:tr>
            </a:tbl>
          </a:graphicData>
        </a:graphic>
      </p:graphicFrame>
      <p:graphicFrame>
        <p:nvGraphicFramePr>
          <p:cNvPr id="143" name="Shape 143"/>
          <p:cNvGraphicFramePr/>
          <p:nvPr/>
        </p:nvGraphicFramePr>
        <p:xfrm>
          <a:off x="6490358" y="1757131"/>
          <a:ext cx="5267950" cy="502920"/>
        </p:xfrm>
        <a:graphic>
          <a:graphicData uri="http://schemas.openxmlformats.org/drawingml/2006/table">
            <a:tbl>
              <a:tblPr firstRow="1" firstCol="1" bandRow="1">
                <a:noFill/>
              </a:tblPr>
              <a:tblGrid>
                <a:gridCol w="1755775">
                  <a:extLst>
                    <a:ext uri="{9D8B030D-6E8A-4147-A177-3AD203B41FA5}">
                      <a16:colId xmlns:a16="http://schemas.microsoft.com/office/drawing/2014/main" val="20000"/>
                    </a:ext>
                  </a:extLst>
                </a:gridCol>
                <a:gridCol w="1755775">
                  <a:extLst>
                    <a:ext uri="{9D8B030D-6E8A-4147-A177-3AD203B41FA5}">
                      <a16:colId xmlns:a16="http://schemas.microsoft.com/office/drawing/2014/main" val="20001"/>
                    </a:ext>
                  </a:extLst>
                </a:gridCol>
                <a:gridCol w="1756400">
                  <a:extLst>
                    <a:ext uri="{9D8B030D-6E8A-4147-A177-3AD203B41FA5}">
                      <a16:colId xmlns:a16="http://schemas.microsoft.com/office/drawing/2014/main" val="20002"/>
                    </a:ext>
                  </a:extLst>
                </a:gridCol>
              </a:tblGrid>
              <a:tr h="139700">
                <a:tc>
                  <a:txBody>
                    <a:bodyPr/>
                    <a:lstStyle/>
                    <a:p>
                      <a:pPr marL="0" marR="0" lvl="0" indent="0" algn="l" rtl="0">
                        <a:spcBef>
                          <a:spcPts val="0"/>
                        </a:spcBef>
                        <a:spcAft>
                          <a:spcPts val="0"/>
                        </a:spcAft>
                        <a:buNone/>
                      </a:pPr>
                      <a:r>
                        <a:rPr lang="en-GB" sz="1100"/>
                        <a:t> </a:t>
                      </a:r>
                      <a:endParaRPr sz="1200">
                        <a:latin typeface="Times New Roman"/>
                        <a:ea typeface="Times New Roman"/>
                        <a:cs typeface="Times New Roman"/>
                        <a:sym typeface="Times New Roman"/>
                      </a:endParaRPr>
                    </a:p>
                  </a:txBody>
                  <a:tcPr marL="68575" marR="68575" marT="0" marB="0">
                    <a:solidFill>
                      <a:schemeClr val="bg1">
                        <a:lumMod val="95000"/>
                      </a:schemeClr>
                    </a:solidFill>
                  </a:tcPr>
                </a:tc>
                <a:tc>
                  <a:txBody>
                    <a:bodyPr/>
                    <a:lstStyle/>
                    <a:p>
                      <a:pPr marL="0" marR="0" lvl="0" indent="0" algn="l" rtl="0">
                        <a:spcBef>
                          <a:spcPts val="0"/>
                        </a:spcBef>
                        <a:spcAft>
                          <a:spcPts val="0"/>
                        </a:spcAft>
                        <a:buNone/>
                      </a:pPr>
                      <a:r>
                        <a:rPr lang="en-GB" sz="1100" b="1"/>
                        <a:t>B. High Price</a:t>
                      </a:r>
                      <a:endParaRPr sz="1200" b="1">
                        <a:latin typeface="Times New Roman"/>
                        <a:ea typeface="Times New Roman"/>
                        <a:cs typeface="Times New Roman"/>
                        <a:sym typeface="Times New Roman"/>
                      </a:endParaRPr>
                    </a:p>
                  </a:txBody>
                  <a:tcPr marL="68575" marR="68575" marT="0" marB="0">
                    <a:solidFill>
                      <a:schemeClr val="bg1">
                        <a:lumMod val="95000"/>
                      </a:schemeClr>
                    </a:solidFill>
                  </a:tcPr>
                </a:tc>
                <a:tc>
                  <a:txBody>
                    <a:bodyPr/>
                    <a:lstStyle/>
                    <a:p>
                      <a:pPr marL="0" marR="0" lvl="0" indent="0" algn="l" rtl="0">
                        <a:spcBef>
                          <a:spcPts val="0"/>
                        </a:spcBef>
                        <a:spcAft>
                          <a:spcPts val="0"/>
                        </a:spcAft>
                        <a:buNone/>
                      </a:pPr>
                      <a:r>
                        <a:rPr lang="en-GB" sz="1100" b="1" dirty="0"/>
                        <a:t>B. Unchanged Price</a:t>
                      </a:r>
                      <a:endParaRPr sz="1200" b="1" dirty="0">
                        <a:latin typeface="Times New Roman"/>
                        <a:ea typeface="Times New Roman"/>
                        <a:cs typeface="Times New Roman"/>
                        <a:sym typeface="Times New Roman"/>
                      </a:endParaRPr>
                    </a:p>
                  </a:txBody>
                  <a:tcPr marL="68575" marR="68575" marT="0" marB="0">
                    <a:solidFill>
                      <a:schemeClr val="bg1">
                        <a:lumMod val="95000"/>
                      </a:schemeClr>
                    </a:solidFill>
                  </a:tcPr>
                </a:tc>
                <a:extLst>
                  <a:ext uri="{0D108BD9-81ED-4DB2-BD59-A6C34878D82A}">
                    <a16:rowId xmlns:a16="http://schemas.microsoft.com/office/drawing/2014/main" val="10000"/>
                  </a:ext>
                </a:extLst>
              </a:tr>
              <a:tr h="139700">
                <a:tc>
                  <a:txBody>
                    <a:bodyPr/>
                    <a:lstStyle/>
                    <a:p>
                      <a:pPr marL="342900" marR="0" lvl="0" indent="-342900" algn="l" rtl="0">
                        <a:spcBef>
                          <a:spcPts val="0"/>
                        </a:spcBef>
                        <a:spcAft>
                          <a:spcPts val="0"/>
                        </a:spcAft>
                        <a:buClr>
                          <a:schemeClr val="dk1"/>
                        </a:buClr>
                        <a:buSzPts val="1100"/>
                        <a:buFont typeface="Calibri"/>
                        <a:buAutoNum type="alphaUcPeriod"/>
                      </a:pPr>
                      <a:r>
                        <a:rPr lang="en-GB" sz="1100" b="1" dirty="0"/>
                        <a:t>High Price</a:t>
                      </a:r>
                      <a:endParaRPr sz="1200" b="1" dirty="0">
                        <a:latin typeface="Times New Roman"/>
                        <a:ea typeface="Times New Roman"/>
                        <a:cs typeface="Times New Roman"/>
                        <a:sym typeface="Times New Roman"/>
                      </a:endParaRPr>
                    </a:p>
                  </a:txBody>
                  <a:tcPr marL="68575" marR="68575" marT="0" marB="0">
                    <a:solidFill>
                      <a:schemeClr val="bg1">
                        <a:lumMod val="95000"/>
                      </a:schemeClr>
                    </a:solidFill>
                  </a:tcPr>
                </a:tc>
                <a:tc>
                  <a:txBody>
                    <a:bodyPr/>
                    <a:lstStyle/>
                    <a:p>
                      <a:pPr marL="0" marR="0" lvl="0" indent="0" algn="l" rtl="0">
                        <a:spcBef>
                          <a:spcPts val="0"/>
                        </a:spcBef>
                        <a:spcAft>
                          <a:spcPts val="0"/>
                        </a:spcAft>
                        <a:buNone/>
                      </a:pPr>
                      <a:r>
                        <a:rPr lang="en-GB" sz="1100"/>
                        <a:t>A 10, B 10 </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a:t>A -4, B12.</a:t>
                      </a:r>
                      <a:endParaRPr sz="120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1"/>
                  </a:ext>
                </a:extLst>
              </a:tr>
              <a:tr h="139700">
                <a:tc>
                  <a:txBody>
                    <a:bodyPr/>
                    <a:lstStyle/>
                    <a:p>
                      <a:pPr marL="342900" marR="0" lvl="0" indent="-342900" algn="l" rtl="0">
                        <a:spcBef>
                          <a:spcPts val="0"/>
                        </a:spcBef>
                        <a:spcAft>
                          <a:spcPts val="0"/>
                        </a:spcAft>
                        <a:buClr>
                          <a:schemeClr val="dk1"/>
                        </a:buClr>
                        <a:buSzPts val="1100"/>
                        <a:buFont typeface="Calibri"/>
                        <a:buAutoNum type="alphaUcPeriod"/>
                      </a:pPr>
                      <a:r>
                        <a:rPr lang="en-GB" sz="1100" b="1" dirty="0"/>
                        <a:t>Unchanged Price</a:t>
                      </a:r>
                      <a:endParaRPr sz="1200" b="1" dirty="0">
                        <a:latin typeface="Times New Roman"/>
                        <a:ea typeface="Times New Roman"/>
                        <a:cs typeface="Times New Roman"/>
                        <a:sym typeface="Times New Roman"/>
                      </a:endParaRPr>
                    </a:p>
                  </a:txBody>
                  <a:tcPr marL="68575" marR="68575" marT="0" marB="0">
                    <a:solidFill>
                      <a:schemeClr val="bg1">
                        <a:lumMod val="95000"/>
                      </a:schemeClr>
                    </a:solidFill>
                  </a:tcPr>
                </a:tc>
                <a:tc>
                  <a:txBody>
                    <a:bodyPr/>
                    <a:lstStyle/>
                    <a:p>
                      <a:pPr marL="0" marR="0" lvl="0" indent="0" algn="l" rtl="0">
                        <a:spcBef>
                          <a:spcPts val="0"/>
                        </a:spcBef>
                        <a:spcAft>
                          <a:spcPts val="0"/>
                        </a:spcAft>
                        <a:buNone/>
                      </a:pPr>
                      <a:r>
                        <a:rPr lang="en-GB" sz="1100"/>
                        <a:t>A 12, B -4</a:t>
                      </a:r>
                      <a:endParaRPr sz="1200">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en-GB" sz="1100" dirty="0"/>
                        <a:t>A 4, B 4. </a:t>
                      </a:r>
                      <a:endParaRPr sz="1200" dirty="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2"/>
                  </a:ext>
                </a:extLst>
              </a:tr>
            </a:tbl>
          </a:graphicData>
        </a:graphic>
      </p:graphicFrame>
      <p:pic>
        <p:nvPicPr>
          <p:cNvPr id="144" name="Shape 144"/>
          <p:cNvPicPr preferRelativeResize="0"/>
          <p:nvPr/>
        </p:nvPicPr>
        <p:blipFill rotWithShape="1">
          <a:blip r:embed="rId3">
            <a:alphaModFix/>
          </a:blip>
          <a:srcRect/>
          <a:stretch/>
        </p:blipFill>
        <p:spPr>
          <a:xfrm>
            <a:off x="6304085" y="3868615"/>
            <a:ext cx="2198077" cy="2222500"/>
          </a:xfrm>
          <a:prstGeom prst="rect">
            <a:avLst/>
          </a:prstGeom>
          <a:noFill/>
          <a:ln>
            <a:noFill/>
          </a:ln>
        </p:spPr>
      </p:pic>
      <p:pic>
        <p:nvPicPr>
          <p:cNvPr id="145" name="Shape 145" descr="http://1.bp.blogspot.com/-jgfWzyD6i0A/UI4jXo_KSLI/AAAAAAAAAA8/GmvHUwvMceg/s1600/b.jpg"/>
          <p:cNvPicPr preferRelativeResize="0"/>
          <p:nvPr/>
        </p:nvPicPr>
        <p:blipFill rotWithShape="1">
          <a:blip r:embed="rId4">
            <a:alphaModFix/>
          </a:blip>
          <a:srcRect/>
          <a:stretch/>
        </p:blipFill>
        <p:spPr>
          <a:xfrm>
            <a:off x="8440615" y="3868615"/>
            <a:ext cx="3622430" cy="2409092"/>
          </a:xfrm>
          <a:prstGeom prst="rect">
            <a:avLst/>
          </a:prstGeom>
          <a:noFill/>
          <a:ln>
            <a:noFill/>
          </a:ln>
        </p:spPr>
      </p:pic>
      <p:graphicFrame>
        <p:nvGraphicFramePr>
          <p:cNvPr id="11" name="Shape 142"/>
          <p:cNvGraphicFramePr/>
          <p:nvPr/>
        </p:nvGraphicFramePr>
        <p:xfrm>
          <a:off x="6167187" y="2385882"/>
          <a:ext cx="5957405" cy="954725"/>
        </p:xfrm>
        <a:graphic>
          <a:graphicData uri="http://schemas.openxmlformats.org/drawingml/2006/table">
            <a:tbl>
              <a:tblPr firstRow="1" firstCol="1" bandRow="1">
                <a:noFill/>
              </a:tblPr>
              <a:tblGrid>
                <a:gridCol w="1358424">
                  <a:extLst>
                    <a:ext uri="{9D8B030D-6E8A-4147-A177-3AD203B41FA5}">
                      <a16:colId xmlns:a16="http://schemas.microsoft.com/office/drawing/2014/main" val="20000"/>
                    </a:ext>
                  </a:extLst>
                </a:gridCol>
                <a:gridCol w="4598981">
                  <a:extLst>
                    <a:ext uri="{9D8B030D-6E8A-4147-A177-3AD203B41FA5}">
                      <a16:colId xmlns:a16="http://schemas.microsoft.com/office/drawing/2014/main" val="20001"/>
                    </a:ext>
                  </a:extLst>
                </a:gridCol>
              </a:tblGrid>
              <a:tr h="19272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OLIGOPOLIES PROS</a:t>
                      </a:r>
                      <a:r>
                        <a:rPr lang="en-GB" sz="1000" b="1" baseline="0" dirty="0">
                          <a:solidFill>
                            <a:schemeClr val="bg1"/>
                          </a:solidFill>
                          <a:latin typeface="Calibri"/>
                          <a:ea typeface="Calibri"/>
                          <a:cs typeface="Calibri"/>
                          <a:sym typeface="Calibri"/>
                        </a:rPr>
                        <a:t> &amp; CONS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216350">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PROS</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u="none" strike="noStrike" dirty="0">
                          <a:solidFill>
                            <a:schemeClr val="dk1"/>
                          </a:solidFill>
                          <a:latin typeface="Calibri"/>
                          <a:ea typeface="Calibri"/>
                          <a:cs typeface="Calibri"/>
                          <a:sym typeface="Calibri"/>
                        </a:rPr>
                        <a:t>It simplifies the market for consumers,</a:t>
                      </a:r>
                      <a:r>
                        <a:rPr lang="en-GB" sz="1000" b="0" u="none" strike="noStrike" baseline="0" dirty="0">
                          <a:solidFill>
                            <a:schemeClr val="dk1"/>
                          </a:solidFill>
                          <a:latin typeface="Calibri"/>
                          <a:ea typeface="Calibri"/>
                          <a:cs typeface="Calibri"/>
                          <a:sym typeface="Calibri"/>
                        </a:rPr>
                        <a:t> it creates higher profits, it can still offer competitive pricing, need for dynamic efficiency due to creative destruction. </a:t>
                      </a:r>
                      <a:endParaRPr sz="1000" b="0" u="none" strike="noStrike"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2"/>
                  </a:ext>
                </a:extLst>
              </a:tr>
              <a:tr h="187550">
                <a:tc>
                  <a:txBody>
                    <a:bodyPr/>
                    <a:lstStyle/>
                    <a:p>
                      <a:pPr marL="0" marR="0" lvl="0" indent="0" algn="l" rtl="0">
                        <a:spcBef>
                          <a:spcPts val="0"/>
                        </a:spcBef>
                        <a:spcAft>
                          <a:spcPts val="0"/>
                        </a:spcAft>
                        <a:buNone/>
                      </a:pPr>
                      <a:r>
                        <a:rPr lang="en-GB" sz="1000" dirty="0">
                          <a:solidFill>
                            <a:schemeClr val="lt1"/>
                          </a:solidFill>
                          <a:latin typeface="Calibri"/>
                          <a:ea typeface="Calibri"/>
                          <a:cs typeface="Calibri"/>
                          <a:sym typeface="Calibri"/>
                        </a:rPr>
                        <a:t>CONS</a:t>
                      </a:r>
                      <a:endParaRPr sz="1000"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Fewer choices is not a good thing, desire to create barriers to entry and promote consumer inertia may lead to monopoly power, price fixing may be common,</a:t>
                      </a:r>
                      <a:r>
                        <a:rPr lang="en-GB" sz="1000" baseline="0" dirty="0">
                          <a:solidFill>
                            <a:schemeClr val="dk1"/>
                          </a:solidFill>
                          <a:latin typeface="Calibri"/>
                          <a:ea typeface="Calibri"/>
                          <a:cs typeface="Calibri"/>
                          <a:sym typeface="Calibri"/>
                        </a:rPr>
                        <a:t> market success may translate to political power. </a:t>
                      </a:r>
                      <a:endParaRPr sz="100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97431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25"/>
        <p:cNvGrpSpPr/>
        <p:nvPr/>
      </p:nvGrpSpPr>
      <p:grpSpPr>
        <a:xfrm>
          <a:off x="0" y="0"/>
          <a:ext cx="0" cy="0"/>
          <a:chOff x="0" y="0"/>
          <a:chExt cx="0" cy="0"/>
        </a:xfrm>
      </p:grpSpPr>
      <p:graphicFrame>
        <p:nvGraphicFramePr>
          <p:cNvPr id="129" name="Shape 129"/>
          <p:cNvGraphicFramePr/>
          <p:nvPr/>
        </p:nvGraphicFramePr>
        <p:xfrm>
          <a:off x="141638" y="147582"/>
          <a:ext cx="5402175" cy="1657775"/>
        </p:xfrm>
        <a:graphic>
          <a:graphicData uri="http://schemas.openxmlformats.org/drawingml/2006/table">
            <a:tbl>
              <a:tblPr firstRow="1" firstCol="1" bandRow="1">
                <a:noFill/>
              </a:tblPr>
              <a:tblGrid>
                <a:gridCol w="1340075">
                  <a:extLst>
                    <a:ext uri="{9D8B030D-6E8A-4147-A177-3AD203B41FA5}">
                      <a16:colId xmlns:a16="http://schemas.microsoft.com/office/drawing/2014/main" val="20000"/>
                    </a:ext>
                  </a:extLst>
                </a:gridCol>
                <a:gridCol w="40621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4.1.5.6. MONOPOLY  &amp; MONOPOLY</a:t>
                      </a:r>
                      <a:r>
                        <a:rPr lang="en-GB" sz="1000" b="1" baseline="0" dirty="0">
                          <a:solidFill>
                            <a:schemeClr val="bg1"/>
                          </a:solidFill>
                          <a:latin typeface="Calibri"/>
                          <a:ea typeface="Calibri"/>
                          <a:cs typeface="Calibri"/>
                          <a:sym typeface="Calibri"/>
                        </a:rPr>
                        <a:t> POWER</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65700">
                <a:tc>
                  <a:txBody>
                    <a:bodyPr/>
                    <a:lstStyle/>
                    <a:p>
                      <a:pPr marL="0" marR="0" lvl="0" indent="0" algn="l" rtl="0">
                        <a:spcBef>
                          <a:spcPts val="0"/>
                        </a:spcBef>
                        <a:spcAft>
                          <a:spcPts val="0"/>
                        </a:spcAft>
                        <a:buNone/>
                      </a:pPr>
                      <a:r>
                        <a:rPr lang="en-GB" sz="1000">
                          <a:solidFill>
                            <a:schemeClr val="lt1"/>
                          </a:solidFill>
                          <a:latin typeface="Calibri"/>
                          <a:ea typeface="Calibri"/>
                          <a:cs typeface="Calibri"/>
                          <a:sym typeface="Calibri"/>
                        </a:rPr>
                        <a:t>ASSUMPTIONS</a:t>
                      </a:r>
                      <a:endParaRPr sz="1000">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One single supplier</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Unique Products – Firms are price makers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High entry &amp; exit barriers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Imperfect Information </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Firms – Profit </a:t>
                      </a:r>
                      <a:r>
                        <a:rPr lang="en-GB" sz="1000" b="0" dirty="0" err="1">
                          <a:solidFill>
                            <a:schemeClr val="dk1"/>
                          </a:solidFill>
                          <a:latin typeface="Calibri"/>
                          <a:ea typeface="Calibri"/>
                          <a:cs typeface="Calibri"/>
                          <a:sym typeface="Calibri"/>
                        </a:rPr>
                        <a:t>Maximisers</a:t>
                      </a:r>
                      <a:r>
                        <a:rPr lang="en-GB" sz="1000" b="1" dirty="0">
                          <a:solidFill>
                            <a:schemeClr val="dk1"/>
                          </a:solidFill>
                          <a:latin typeface="Calibri"/>
                          <a:ea typeface="Calibri"/>
                          <a:cs typeface="Calibri"/>
                          <a:sym typeface="Calibri"/>
                        </a:rPr>
                        <a:t>. </a:t>
                      </a:r>
                      <a:endParaRPr sz="100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1"/>
                  </a:ext>
                </a:extLst>
              </a:tr>
              <a:tr h="3462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EFFICIENCY ANALYSIS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NOT </a:t>
                      </a:r>
                      <a:r>
                        <a:rPr lang="en-GB" sz="1000" b="1" dirty="0">
                          <a:solidFill>
                            <a:schemeClr val="dk1"/>
                          </a:solidFill>
                          <a:latin typeface="Calibri"/>
                          <a:ea typeface="Calibri"/>
                          <a:cs typeface="Calibri"/>
                          <a:sym typeface="Calibri"/>
                        </a:rPr>
                        <a:t>ALLOCATIVELY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or </a:t>
                      </a:r>
                      <a:r>
                        <a:rPr lang="en-GB" sz="1000" b="1" dirty="0">
                          <a:solidFill>
                            <a:schemeClr val="dk1"/>
                          </a:solidFill>
                          <a:latin typeface="Calibri"/>
                          <a:ea typeface="Calibri"/>
                          <a:cs typeface="Calibri"/>
                          <a:sym typeface="Calibri"/>
                        </a:rPr>
                        <a:t>PRODUCTIVELY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DWL</a:t>
                      </a:r>
                      <a:r>
                        <a:rPr lang="en-GB" sz="1000" b="0" dirty="0">
                          <a:solidFill>
                            <a:schemeClr val="dk1"/>
                          </a:solidFill>
                          <a:latin typeface="Calibri"/>
                          <a:ea typeface="Calibri"/>
                          <a:cs typeface="Calibri"/>
                          <a:sym typeface="Calibri"/>
                        </a:rPr>
                        <a:t> Present. They can be </a:t>
                      </a:r>
                      <a:r>
                        <a:rPr lang="en-GB" sz="1000" b="1" dirty="0">
                          <a:solidFill>
                            <a:schemeClr val="dk1"/>
                          </a:solidFill>
                          <a:latin typeface="Calibri"/>
                          <a:ea typeface="Calibri"/>
                          <a:cs typeface="Calibri"/>
                          <a:sym typeface="Calibri"/>
                        </a:rPr>
                        <a:t>DYNAMICALLY</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EFFICIENT</a:t>
                      </a:r>
                      <a:r>
                        <a:rPr lang="en-GB" sz="1000" b="0" dirty="0">
                          <a:solidFill>
                            <a:schemeClr val="dk1"/>
                          </a:solidFill>
                          <a:latin typeface="Calibri"/>
                          <a:ea typeface="Calibri"/>
                          <a:cs typeface="Calibri"/>
                          <a:sym typeface="Calibri"/>
                        </a:rPr>
                        <a:t> due to </a:t>
                      </a:r>
                      <a:r>
                        <a:rPr lang="en-GB" sz="1000" b="1" dirty="0">
                          <a:solidFill>
                            <a:schemeClr val="dk1"/>
                          </a:solidFill>
                          <a:latin typeface="Calibri"/>
                          <a:ea typeface="Calibri"/>
                          <a:cs typeface="Calibri"/>
                          <a:sym typeface="Calibri"/>
                        </a:rPr>
                        <a:t>SUPERNORMAL</a:t>
                      </a:r>
                      <a:r>
                        <a:rPr lang="en-GB" sz="1000" b="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PROFITS</a:t>
                      </a:r>
                      <a:r>
                        <a:rPr lang="en-GB" sz="1000" b="0" dirty="0">
                          <a:solidFill>
                            <a:schemeClr val="dk1"/>
                          </a:solidFill>
                          <a:latin typeface="Calibri"/>
                          <a:ea typeface="Calibri"/>
                          <a:cs typeface="Calibri"/>
                          <a:sym typeface="Calibri"/>
                        </a:rPr>
                        <a:t>.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3462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NATURAL MONOPOLY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Massive cost advantage – so great that not even a monopolist can fully exploit the available economies of scale.  2 Extremely high fixed costs</a:t>
                      </a:r>
                      <a:endParaRPr dirty="0"/>
                    </a:p>
                  </a:txBody>
                  <a:tcPr marL="68575" marR="68575" marT="0" marB="0">
                    <a:solidFill>
                      <a:srgbClr val="DDEAF6"/>
                    </a:solidFill>
                  </a:tcPr>
                </a:tc>
                <a:extLst>
                  <a:ext uri="{0D108BD9-81ED-4DB2-BD59-A6C34878D82A}">
                    <a16:rowId xmlns:a16="http://schemas.microsoft.com/office/drawing/2014/main" val="10005"/>
                  </a:ext>
                </a:extLst>
              </a:tr>
            </a:tbl>
          </a:graphicData>
        </a:graphic>
      </p:graphicFrame>
      <p:pic>
        <p:nvPicPr>
          <p:cNvPr id="130" name="Shape 130"/>
          <p:cNvPicPr preferRelativeResize="0"/>
          <p:nvPr/>
        </p:nvPicPr>
        <p:blipFill rotWithShape="1">
          <a:blip r:embed="rId3">
            <a:alphaModFix/>
          </a:blip>
          <a:srcRect/>
          <a:stretch/>
        </p:blipFill>
        <p:spPr>
          <a:xfrm>
            <a:off x="7450140" y="2659450"/>
            <a:ext cx="4534053" cy="2798345"/>
          </a:xfrm>
          <a:prstGeom prst="rect">
            <a:avLst/>
          </a:prstGeom>
          <a:noFill/>
          <a:ln>
            <a:noFill/>
          </a:ln>
        </p:spPr>
      </p:pic>
      <p:pic>
        <p:nvPicPr>
          <p:cNvPr id="131" name="Shape 131"/>
          <p:cNvPicPr preferRelativeResize="0"/>
          <p:nvPr/>
        </p:nvPicPr>
        <p:blipFill rotWithShape="1">
          <a:blip r:embed="rId4">
            <a:alphaModFix/>
          </a:blip>
          <a:srcRect/>
          <a:stretch/>
        </p:blipFill>
        <p:spPr>
          <a:xfrm>
            <a:off x="2807158" y="3456090"/>
            <a:ext cx="4508042" cy="3401910"/>
          </a:xfrm>
          <a:prstGeom prst="rect">
            <a:avLst/>
          </a:prstGeom>
          <a:noFill/>
          <a:ln>
            <a:noFill/>
          </a:ln>
        </p:spPr>
      </p:pic>
      <p:graphicFrame>
        <p:nvGraphicFramePr>
          <p:cNvPr id="5" name="Shape 138"/>
          <p:cNvGraphicFramePr/>
          <p:nvPr/>
        </p:nvGraphicFramePr>
        <p:xfrm>
          <a:off x="141638" y="3544242"/>
          <a:ext cx="2557600" cy="1514921"/>
        </p:xfrm>
        <a:graphic>
          <a:graphicData uri="http://schemas.openxmlformats.org/drawingml/2006/table">
            <a:tbl>
              <a:tblPr firstRow="1" firstCol="1" bandRow="1">
                <a:noFill/>
              </a:tblPr>
              <a:tblGrid>
                <a:gridCol w="2557600">
                  <a:extLst>
                    <a:ext uri="{9D8B030D-6E8A-4147-A177-3AD203B41FA5}">
                      <a16:colId xmlns:a16="http://schemas.microsoft.com/office/drawing/2014/main" val="20000"/>
                    </a:ext>
                  </a:extLst>
                </a:gridCol>
              </a:tblGrid>
              <a:tr h="189041">
                <a:tc>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REGULATING</a:t>
                      </a:r>
                      <a:r>
                        <a:rPr lang="en-GB" sz="1000" b="1" baseline="0" dirty="0">
                          <a:solidFill>
                            <a:schemeClr val="bg1"/>
                          </a:solidFill>
                          <a:latin typeface="Calibri"/>
                          <a:ea typeface="Calibri"/>
                          <a:cs typeface="Calibri"/>
                          <a:sym typeface="Calibri"/>
                        </a:rPr>
                        <a:t> A MONOPOLY</a:t>
                      </a:r>
                      <a:endParaRPr sz="1000" b="1" dirty="0">
                        <a:solidFill>
                          <a:schemeClr val="bg1"/>
                        </a:solidFill>
                        <a:latin typeface="Calibri"/>
                        <a:ea typeface="Calibri"/>
                        <a:cs typeface="Calibri"/>
                        <a:sym typeface="Calibri"/>
                      </a:endParaRPr>
                    </a:p>
                  </a:txBody>
                  <a:tcPr marL="68575" marR="68575" marT="0" marB="0">
                    <a:lnB w="12700" cap="flat" cmpd="sng" algn="ctr">
                      <a:solidFill>
                        <a:schemeClr val="tx1"/>
                      </a:solidFill>
                      <a:prstDash val="solid"/>
                      <a:round/>
                      <a:headEnd type="none" w="med" len="med"/>
                      <a:tailEnd type="none" w="med" len="med"/>
                    </a:lnB>
                    <a:solidFill>
                      <a:schemeClr val="dk1"/>
                    </a:solidFill>
                  </a:tcPr>
                </a:tc>
                <a:extLst>
                  <a:ext uri="{0D108BD9-81ED-4DB2-BD59-A6C34878D82A}">
                    <a16:rowId xmlns:a16="http://schemas.microsoft.com/office/drawing/2014/main" val="10000"/>
                  </a:ext>
                </a:extLst>
              </a:tr>
              <a:tr h="1300535">
                <a:tc>
                  <a:txBody>
                    <a:bodyPr/>
                    <a:lstStyle/>
                    <a:p>
                      <a:pPr marL="0" marR="0" lvl="0" indent="0" algn="l" rtl="0">
                        <a:spcBef>
                          <a:spcPts val="0"/>
                        </a:spcBef>
                        <a:spcAft>
                          <a:spcPts val="0"/>
                        </a:spcAft>
                        <a:buNone/>
                      </a:pPr>
                      <a:r>
                        <a:rPr lang="en-GB" sz="1100" dirty="0">
                          <a:solidFill>
                            <a:schemeClr val="tx1"/>
                          </a:solidFill>
                        </a:rPr>
                        <a:t>Taxes</a:t>
                      </a:r>
                    </a:p>
                    <a:p>
                      <a:pPr marL="0" marR="0" lvl="0" indent="0" algn="l" rtl="0">
                        <a:spcBef>
                          <a:spcPts val="0"/>
                        </a:spcBef>
                        <a:spcAft>
                          <a:spcPts val="0"/>
                        </a:spcAft>
                        <a:buNone/>
                      </a:pPr>
                      <a:r>
                        <a:rPr lang="en-GB" sz="1100" dirty="0">
                          <a:solidFill>
                            <a:schemeClr val="tx1"/>
                          </a:solidFill>
                        </a:rPr>
                        <a:t>Subsidies</a:t>
                      </a:r>
                    </a:p>
                    <a:p>
                      <a:pPr marL="0" marR="0" lvl="0" indent="0" algn="l" rtl="0">
                        <a:spcBef>
                          <a:spcPts val="0"/>
                        </a:spcBef>
                        <a:spcAft>
                          <a:spcPts val="0"/>
                        </a:spcAft>
                        <a:buNone/>
                      </a:pPr>
                      <a:r>
                        <a:rPr lang="en-GB" sz="1100" dirty="0">
                          <a:solidFill>
                            <a:schemeClr val="tx1"/>
                          </a:solidFill>
                        </a:rPr>
                        <a:t>Price</a:t>
                      </a:r>
                      <a:r>
                        <a:rPr lang="en-GB" sz="1100" baseline="0" dirty="0">
                          <a:solidFill>
                            <a:schemeClr val="tx1"/>
                          </a:solidFill>
                        </a:rPr>
                        <a:t> controls</a:t>
                      </a:r>
                    </a:p>
                    <a:p>
                      <a:pPr marL="0" marR="0" lvl="0" indent="0" algn="l" rtl="0">
                        <a:spcBef>
                          <a:spcPts val="0"/>
                        </a:spcBef>
                        <a:spcAft>
                          <a:spcPts val="0"/>
                        </a:spcAft>
                        <a:buNone/>
                      </a:pPr>
                      <a:r>
                        <a:rPr lang="en-GB" sz="1100" baseline="0" dirty="0">
                          <a:solidFill>
                            <a:schemeClr val="tx1"/>
                          </a:solidFill>
                        </a:rPr>
                        <a:t>Privatisation &amp; deregulation</a:t>
                      </a:r>
                    </a:p>
                    <a:p>
                      <a:pPr marL="0" marR="0" lvl="0" indent="0" algn="l" rtl="0">
                        <a:spcBef>
                          <a:spcPts val="0"/>
                        </a:spcBef>
                        <a:spcAft>
                          <a:spcPts val="0"/>
                        </a:spcAft>
                        <a:buNone/>
                      </a:pPr>
                      <a:r>
                        <a:rPr lang="en-GB" sz="1100" baseline="0" dirty="0">
                          <a:solidFill>
                            <a:schemeClr val="tx1"/>
                          </a:solidFill>
                        </a:rPr>
                        <a:t>Breaking up the monopolist</a:t>
                      </a:r>
                    </a:p>
                    <a:p>
                      <a:pPr marL="0" marR="0" lvl="0" indent="0" algn="l" rtl="0">
                        <a:spcBef>
                          <a:spcPts val="0"/>
                        </a:spcBef>
                        <a:spcAft>
                          <a:spcPts val="0"/>
                        </a:spcAft>
                        <a:buNone/>
                      </a:pPr>
                      <a:r>
                        <a:rPr lang="en-GB" sz="1100" baseline="0" dirty="0">
                          <a:solidFill>
                            <a:schemeClr val="tx1"/>
                          </a:solidFill>
                        </a:rPr>
                        <a:t>Reducing entry barriers</a:t>
                      </a:r>
                    </a:p>
                    <a:p>
                      <a:pPr marL="0" marR="0" lvl="0" indent="0" algn="l" rtl="0">
                        <a:spcBef>
                          <a:spcPts val="0"/>
                        </a:spcBef>
                        <a:spcAft>
                          <a:spcPts val="0"/>
                        </a:spcAft>
                        <a:buNone/>
                      </a:pPr>
                      <a:r>
                        <a:rPr lang="en-GB" sz="1100" baseline="0" dirty="0">
                          <a:solidFill>
                            <a:schemeClr val="tx1"/>
                          </a:solidFill>
                        </a:rPr>
                        <a:t>Market regulator</a:t>
                      </a:r>
                      <a:endParaRPr lang="en-GB" sz="1100" dirty="0">
                        <a:solidFill>
                          <a:schemeClr val="tx1"/>
                        </a:solidFill>
                      </a:endParaRPr>
                    </a:p>
                    <a:p>
                      <a:pPr marL="0" marR="0" lvl="0" indent="0" algn="l" rtl="0">
                        <a:spcBef>
                          <a:spcPts val="0"/>
                        </a:spcBef>
                        <a:spcAft>
                          <a:spcPts val="0"/>
                        </a:spcAft>
                        <a:buNone/>
                      </a:pPr>
                      <a:endParaRPr sz="1000" dirty="0">
                        <a:solidFill>
                          <a:schemeClr val="lt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bl>
          </a:graphicData>
        </a:graphic>
      </p:graphicFrame>
      <p:graphicFrame>
        <p:nvGraphicFramePr>
          <p:cNvPr id="6" name="Shape 132"/>
          <p:cNvGraphicFramePr/>
          <p:nvPr/>
        </p:nvGraphicFramePr>
        <p:xfrm>
          <a:off x="141638" y="1865025"/>
          <a:ext cx="5406308" cy="1588850"/>
        </p:xfrm>
        <a:graphic>
          <a:graphicData uri="http://schemas.openxmlformats.org/drawingml/2006/table">
            <a:tbl>
              <a:tblPr firstRow="1" bandRow="1">
                <a:noFill/>
              </a:tblPr>
              <a:tblGrid>
                <a:gridCol w="1035219">
                  <a:extLst>
                    <a:ext uri="{9D8B030D-6E8A-4147-A177-3AD203B41FA5}">
                      <a16:colId xmlns:a16="http://schemas.microsoft.com/office/drawing/2014/main" val="20000"/>
                    </a:ext>
                  </a:extLst>
                </a:gridCol>
                <a:gridCol w="4371089">
                  <a:extLst>
                    <a:ext uri="{9D8B030D-6E8A-4147-A177-3AD203B41FA5}">
                      <a16:colId xmlns:a16="http://schemas.microsoft.com/office/drawing/2014/main" val="20001"/>
                    </a:ext>
                  </a:extLst>
                </a:gridCol>
              </a:tblGrid>
              <a:tr h="2477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PERFECT COMPETITION VERSUS MONOPOLY (PC are EXACT OPPOSITES)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76450">
                <a:tc>
                  <a:txBody>
                    <a:bodyPr/>
                    <a:lstStyle/>
                    <a:p>
                      <a:pPr marL="0" marR="0" lvl="0" indent="0" algn="l" rtl="0">
                        <a:spcBef>
                          <a:spcPts val="0"/>
                        </a:spcBef>
                        <a:spcAft>
                          <a:spcPts val="0"/>
                        </a:spcAft>
                        <a:buNone/>
                      </a:pPr>
                      <a:r>
                        <a:rPr lang="en-GB" sz="1000" b="1" dirty="0">
                          <a:solidFill>
                            <a:schemeClr val="lt1"/>
                          </a:solidFill>
                        </a:rPr>
                        <a:t>MONOPOLY BAD POINTS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Monopoly price High &amp; Quantity Low. Restricts choice &amp; exploits consumer DWL, Productive &amp; allocative inefficiency, May suffer from diseconomies of scale.</a:t>
                      </a:r>
                      <a:endParaRPr dirty="0"/>
                    </a:p>
                  </a:txBody>
                  <a:tcPr marL="91450" marR="91450" marT="45725" marB="45725">
                    <a:solidFill>
                      <a:srgbClr val="DDEAF6"/>
                    </a:solidFill>
                  </a:tcPr>
                </a:tc>
                <a:extLst>
                  <a:ext uri="{0D108BD9-81ED-4DB2-BD59-A6C34878D82A}">
                    <a16:rowId xmlns:a16="http://schemas.microsoft.com/office/drawing/2014/main" val="10001"/>
                  </a:ext>
                </a:extLst>
              </a:tr>
              <a:tr h="369050">
                <a:tc>
                  <a:txBody>
                    <a:bodyPr/>
                    <a:lstStyle/>
                    <a:p>
                      <a:pPr marL="0" marR="0" lvl="0" indent="0" algn="l" rtl="0">
                        <a:spcBef>
                          <a:spcPts val="0"/>
                        </a:spcBef>
                        <a:spcAft>
                          <a:spcPts val="0"/>
                        </a:spcAft>
                        <a:buNone/>
                      </a:pPr>
                      <a:r>
                        <a:rPr lang="en-GB" sz="1000" b="1">
                          <a:solidFill>
                            <a:schemeClr val="lt1"/>
                          </a:solidFill>
                        </a:rPr>
                        <a:t>MONOPOLY GOOD POINTS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Economies of scale benefits, May be in contestable market, Dynamic efficiency gains, Patents create monopolies but offer incentives for expensive R&amp;D – least bad option?</a:t>
                      </a:r>
                      <a:endParaRPr sz="1000" b="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77600">
                <a:tc>
                  <a:txBody>
                    <a:bodyPr/>
                    <a:lstStyle/>
                    <a:p>
                      <a:pPr marL="0" marR="0" lvl="0" indent="0" algn="l" rtl="0">
                        <a:spcBef>
                          <a:spcPts val="0"/>
                        </a:spcBef>
                        <a:spcAft>
                          <a:spcPts val="0"/>
                        </a:spcAft>
                        <a:buNone/>
                      </a:pPr>
                      <a:r>
                        <a:rPr lang="en-GB" sz="1000" b="1" dirty="0">
                          <a:solidFill>
                            <a:schemeClr val="lt1"/>
                          </a:solidFill>
                        </a:rPr>
                        <a:t>EVALUATION</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Level of contestability, Quality of regulator, Objectives of monopolist, Current level of production. </a:t>
                      </a:r>
                      <a:endParaRPr dirty="0"/>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7" name="Shape 132"/>
          <p:cNvGraphicFramePr/>
          <p:nvPr/>
        </p:nvGraphicFramePr>
        <p:xfrm>
          <a:off x="5627077" y="154487"/>
          <a:ext cx="6357116" cy="2289900"/>
        </p:xfrm>
        <a:graphic>
          <a:graphicData uri="http://schemas.openxmlformats.org/drawingml/2006/table">
            <a:tbl>
              <a:tblPr firstRow="1" bandRow="1">
                <a:noFill/>
              </a:tblPr>
              <a:tblGrid>
                <a:gridCol w="1362807">
                  <a:extLst>
                    <a:ext uri="{9D8B030D-6E8A-4147-A177-3AD203B41FA5}">
                      <a16:colId xmlns:a16="http://schemas.microsoft.com/office/drawing/2014/main" val="20000"/>
                    </a:ext>
                  </a:extLst>
                </a:gridCol>
                <a:gridCol w="4994309">
                  <a:extLst>
                    <a:ext uri="{9D8B030D-6E8A-4147-A177-3AD203B41FA5}">
                      <a16:colId xmlns:a16="http://schemas.microsoft.com/office/drawing/2014/main" val="20001"/>
                    </a:ext>
                  </a:extLst>
                </a:gridCol>
              </a:tblGrid>
              <a:tr h="2477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4.1.5.7. PRICE</a:t>
                      </a:r>
                      <a:r>
                        <a:rPr lang="en-GB" sz="1000" b="1" baseline="0" dirty="0">
                          <a:solidFill>
                            <a:schemeClr val="lt1"/>
                          </a:solidFill>
                          <a:latin typeface="Calibri"/>
                          <a:ea typeface="Calibri"/>
                          <a:cs typeface="Calibri"/>
                          <a:sym typeface="Calibri"/>
                        </a:rPr>
                        <a:t> DISCRIMINATION</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76450">
                <a:tc>
                  <a:txBody>
                    <a:bodyPr/>
                    <a:lstStyle/>
                    <a:p>
                      <a:pPr marL="0" marR="0" lvl="0" indent="0" algn="l" rtl="0">
                        <a:spcBef>
                          <a:spcPts val="0"/>
                        </a:spcBef>
                        <a:spcAft>
                          <a:spcPts val="0"/>
                        </a:spcAft>
                        <a:buNone/>
                      </a:pPr>
                      <a:r>
                        <a:rPr lang="en-GB" sz="1000" b="1" dirty="0">
                          <a:solidFill>
                            <a:schemeClr val="lt1"/>
                          </a:solidFill>
                        </a:rPr>
                        <a:t>TYPES OF PRICE DISCRIMINATION</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First degree </a:t>
                      </a:r>
                      <a:r>
                        <a:rPr lang="en-GB" sz="1000" b="0" dirty="0">
                          <a:solidFill>
                            <a:schemeClr val="dk1"/>
                          </a:solidFill>
                          <a:latin typeface="Calibri"/>
                          <a:ea typeface="Calibri"/>
                          <a:cs typeface="Calibri"/>
                          <a:sym typeface="Calibri"/>
                        </a:rPr>
                        <a:t>price discrimination – every consumer is charged the price they are willing to pay.  Consumer surplus is turned into profit. </a:t>
                      </a:r>
                      <a:endParaRPr lang="en-GB" sz="1000"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Second degree </a:t>
                      </a:r>
                      <a:r>
                        <a:rPr lang="en-GB" sz="1000" b="0" dirty="0">
                          <a:solidFill>
                            <a:schemeClr val="dk1"/>
                          </a:solidFill>
                          <a:latin typeface="Calibri"/>
                          <a:ea typeface="Calibri"/>
                          <a:cs typeface="Calibri"/>
                          <a:sym typeface="Calibri"/>
                        </a:rPr>
                        <a:t>price discrimination – </a:t>
                      </a:r>
                      <a:r>
                        <a:rPr lang="en-GB" sz="1000" b="0" dirty="0" err="1">
                          <a:solidFill>
                            <a:schemeClr val="dk1"/>
                          </a:solidFill>
                          <a:latin typeface="Calibri"/>
                          <a:ea typeface="Calibri"/>
                          <a:cs typeface="Calibri"/>
                          <a:sym typeface="Calibri"/>
                        </a:rPr>
                        <a:t>Eg</a:t>
                      </a:r>
                      <a:r>
                        <a:rPr lang="en-GB" sz="1000" b="0" dirty="0">
                          <a:solidFill>
                            <a:schemeClr val="dk1"/>
                          </a:solidFill>
                          <a:latin typeface="Calibri"/>
                          <a:ea typeface="Calibri"/>
                          <a:cs typeface="Calibri"/>
                          <a:sym typeface="Calibri"/>
                        </a:rPr>
                        <a:t> discounts for buying in bulk.</a:t>
                      </a:r>
                      <a:endParaRPr lang="en-GB" sz="1000"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Third degree </a:t>
                      </a:r>
                      <a:r>
                        <a:rPr lang="en-GB" sz="1000" b="0" dirty="0">
                          <a:solidFill>
                            <a:schemeClr val="dk1"/>
                          </a:solidFill>
                          <a:latin typeface="Calibri"/>
                          <a:ea typeface="Calibri"/>
                          <a:cs typeface="Calibri"/>
                          <a:sym typeface="Calibri"/>
                        </a:rPr>
                        <a:t>price discrimination – Charging different prices for Peak &amp; Off-peak travel </a:t>
                      </a:r>
                      <a:endParaRPr lang="en-GB" sz="1000" dirty="0"/>
                    </a:p>
                  </a:txBody>
                  <a:tcPr marL="91450" marR="91450" marT="45725" marB="45725">
                    <a:solidFill>
                      <a:srgbClr val="DDEAF6"/>
                    </a:solidFill>
                  </a:tcPr>
                </a:tc>
                <a:extLst>
                  <a:ext uri="{0D108BD9-81ED-4DB2-BD59-A6C34878D82A}">
                    <a16:rowId xmlns:a16="http://schemas.microsoft.com/office/drawing/2014/main" val="10001"/>
                  </a:ext>
                </a:extLst>
              </a:tr>
              <a:tr h="369050">
                <a:tc>
                  <a:txBody>
                    <a:bodyPr/>
                    <a:lstStyle/>
                    <a:p>
                      <a:pPr marL="0" marR="0" lvl="0" indent="0" algn="l" rtl="0">
                        <a:spcBef>
                          <a:spcPts val="0"/>
                        </a:spcBef>
                        <a:spcAft>
                          <a:spcPts val="0"/>
                        </a:spcAft>
                        <a:buNone/>
                      </a:pPr>
                      <a:r>
                        <a:rPr lang="en-GB" sz="1000" b="1" dirty="0">
                          <a:solidFill>
                            <a:schemeClr val="lt1"/>
                          </a:solidFill>
                        </a:rPr>
                        <a:t>NECESSARY</a:t>
                      </a:r>
                      <a:r>
                        <a:rPr lang="en-GB" sz="1000" b="1" baseline="0" dirty="0">
                          <a:solidFill>
                            <a:schemeClr val="lt1"/>
                          </a:solidFill>
                        </a:rPr>
                        <a:t> CONDITIONS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1 Firms – Have degree of price making power </a:t>
                      </a:r>
                      <a:endParaRPr lang="en-GB" sz="1000" dirty="0"/>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2 Firms must be able to keep consumers separated</a:t>
                      </a:r>
                    </a:p>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3 There must be consumer groups with varying elasticities of demand</a:t>
                      </a:r>
                      <a:endParaRPr lang="en-GB" sz="1000" dirty="0"/>
                    </a:p>
                  </a:txBody>
                  <a:tcPr marL="91450" marR="91450" marT="45725" marB="45725">
                    <a:solidFill>
                      <a:srgbClr val="F2F2F2"/>
                    </a:solidFill>
                  </a:tcPr>
                </a:tc>
                <a:extLst>
                  <a:ext uri="{0D108BD9-81ED-4DB2-BD59-A6C34878D82A}">
                    <a16:rowId xmlns:a16="http://schemas.microsoft.com/office/drawing/2014/main" val="10002"/>
                  </a:ext>
                </a:extLst>
              </a:tr>
              <a:tr h="277600">
                <a:tc>
                  <a:txBody>
                    <a:bodyPr/>
                    <a:lstStyle/>
                    <a:p>
                      <a:pPr marL="0" marR="0" lvl="0" indent="0" algn="l" rtl="0">
                        <a:spcBef>
                          <a:spcPts val="0"/>
                        </a:spcBef>
                        <a:spcAft>
                          <a:spcPts val="0"/>
                        </a:spcAft>
                        <a:buNone/>
                      </a:pPr>
                      <a:r>
                        <a:rPr lang="en-GB" sz="1000" b="1" dirty="0">
                          <a:solidFill>
                            <a:schemeClr val="lt1"/>
                          </a:solidFill>
                        </a:rPr>
                        <a:t>PROS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Some</a:t>
                      </a:r>
                      <a:r>
                        <a:rPr lang="en-GB" sz="1000" baseline="0" dirty="0"/>
                        <a:t> groups benefits from cheaper services, spreads demand across time &amp; avoids congestion, increased cash flow in off peak periods – great investment. </a:t>
                      </a:r>
                      <a:endParaRPr sz="1000" dirty="0"/>
                    </a:p>
                  </a:txBody>
                  <a:tcPr marL="91450" marR="91450" marT="45725" marB="45725">
                    <a:solidFill>
                      <a:srgbClr val="DDEAF6"/>
                    </a:solidFill>
                  </a:tcPr>
                </a:tc>
                <a:extLst>
                  <a:ext uri="{0D108BD9-81ED-4DB2-BD59-A6C34878D82A}">
                    <a16:rowId xmlns:a16="http://schemas.microsoft.com/office/drawing/2014/main" val="10003"/>
                  </a:ext>
                </a:extLst>
              </a:tr>
              <a:tr h="277600">
                <a:tc>
                  <a:txBody>
                    <a:bodyPr/>
                    <a:lstStyle/>
                    <a:p>
                      <a:pPr marL="0" marR="0" lvl="0" indent="0" algn="l" rtl="0">
                        <a:spcBef>
                          <a:spcPts val="0"/>
                        </a:spcBef>
                        <a:spcAft>
                          <a:spcPts val="0"/>
                        </a:spcAft>
                        <a:buNone/>
                      </a:pPr>
                      <a:r>
                        <a:rPr lang="en-GB" sz="1000" b="1" dirty="0">
                          <a:solidFill>
                            <a:schemeClr val="lt1"/>
                          </a:solidFill>
                        </a:rPr>
                        <a:t>CONS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Some group pay higher prices, decline in consumer surplus</a:t>
                      </a:r>
                      <a:r>
                        <a:rPr lang="en-GB" sz="1000" baseline="0" dirty="0"/>
                        <a:t> for some, administration costs, inequity. </a:t>
                      </a:r>
                      <a:endParaRPr sz="1000" dirty="0"/>
                    </a:p>
                  </a:txBody>
                  <a:tcPr marL="91450" marR="91450" marT="45725" marB="45725">
                    <a:solidFill>
                      <a:schemeClr val="bg1">
                        <a:lumMod val="95000"/>
                      </a:schemeClr>
                    </a:solidFill>
                  </a:tcPr>
                </a:tc>
                <a:extLst>
                  <a:ext uri="{0D108BD9-81ED-4DB2-BD59-A6C34878D82A}">
                    <a16:rowId xmlns:a16="http://schemas.microsoft.com/office/drawing/2014/main" val="2224253024"/>
                  </a:ext>
                </a:extLst>
              </a:tr>
            </a:tbl>
          </a:graphicData>
        </a:graphic>
      </p:graphicFrame>
    </p:spTree>
    <p:extLst>
      <p:ext uri="{BB962C8B-B14F-4D97-AF65-F5344CB8AC3E}">
        <p14:creationId xmlns:p14="http://schemas.microsoft.com/office/powerpoint/2010/main" val="2198376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6" name="Shape 121"/>
          <p:cNvGraphicFramePr/>
          <p:nvPr/>
        </p:nvGraphicFramePr>
        <p:xfrm>
          <a:off x="148302" y="2524850"/>
          <a:ext cx="5865635" cy="1508822"/>
        </p:xfrm>
        <a:graphic>
          <a:graphicData uri="http://schemas.openxmlformats.org/drawingml/2006/table">
            <a:tbl>
              <a:tblPr firstRow="1" firstCol="1" bandRow="1">
                <a:noFill/>
              </a:tblPr>
              <a:tblGrid>
                <a:gridCol w="1246585">
                  <a:extLst>
                    <a:ext uri="{9D8B030D-6E8A-4147-A177-3AD203B41FA5}">
                      <a16:colId xmlns:a16="http://schemas.microsoft.com/office/drawing/2014/main" val="20000"/>
                    </a:ext>
                  </a:extLst>
                </a:gridCol>
                <a:gridCol w="4619050">
                  <a:extLst>
                    <a:ext uri="{9D8B030D-6E8A-4147-A177-3AD203B41FA5}">
                      <a16:colId xmlns:a16="http://schemas.microsoft.com/office/drawing/2014/main" val="20001"/>
                    </a:ext>
                  </a:extLst>
                </a:gridCol>
              </a:tblGrid>
              <a:tr h="202947">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4.1.5.9. CONTESTABLE MARKETS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5946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CHARACTERISTICS OF CONTESTABLE MARKETS</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Absence of entry or exit barriers (sunk costs)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Pool of potential entrants</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Perfect Information</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Incumbents vulnerable to ‘hit &amp; run’ competition. </a:t>
                      </a:r>
                      <a:endParaRPr dirty="0"/>
                    </a:p>
                  </a:txBody>
                  <a:tcPr marL="68575" marR="68575" marT="0" marB="0">
                    <a:solidFill>
                      <a:schemeClr val="accent1">
                        <a:lumMod val="20000"/>
                        <a:lumOff val="80000"/>
                      </a:schemeClr>
                    </a:solidFill>
                  </a:tcPr>
                </a:tc>
                <a:extLst>
                  <a:ext uri="{0D108BD9-81ED-4DB2-BD59-A6C34878D82A}">
                    <a16:rowId xmlns:a16="http://schemas.microsoft.com/office/drawing/2014/main" val="10001"/>
                  </a:ext>
                </a:extLst>
              </a:tr>
              <a:tr h="3282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ADVANTAGES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Low price &amp; high quantity, allocative &amp; potentially productively efficient, Increase in consumer surplus.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17752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DISADVANTAGES </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Unlikely to attain DYNAMIC EFFICIENCY.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EVALUATION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perfectly contestable market is defined by normal profits. </a:t>
                      </a:r>
                      <a:endParaRPr sz="1000" b="0" i="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graphicFrame>
        <p:nvGraphicFramePr>
          <p:cNvPr id="8" name="Shape 121"/>
          <p:cNvGraphicFramePr/>
          <p:nvPr/>
        </p:nvGraphicFramePr>
        <p:xfrm>
          <a:off x="148303" y="277699"/>
          <a:ext cx="5865635" cy="2049332"/>
        </p:xfrm>
        <a:graphic>
          <a:graphicData uri="http://schemas.openxmlformats.org/drawingml/2006/table">
            <a:tbl>
              <a:tblPr firstRow="1" firstCol="1" bandRow="1">
                <a:noFill/>
              </a:tblPr>
              <a:tblGrid>
                <a:gridCol w="1246584">
                  <a:extLst>
                    <a:ext uri="{9D8B030D-6E8A-4147-A177-3AD203B41FA5}">
                      <a16:colId xmlns:a16="http://schemas.microsoft.com/office/drawing/2014/main" val="20000"/>
                    </a:ext>
                  </a:extLst>
                </a:gridCol>
                <a:gridCol w="4619051">
                  <a:extLst>
                    <a:ext uri="{9D8B030D-6E8A-4147-A177-3AD203B41FA5}">
                      <a16:colId xmlns:a16="http://schemas.microsoft.com/office/drawing/2014/main" val="20001"/>
                    </a:ext>
                  </a:extLst>
                </a:gridCol>
              </a:tblGrid>
              <a:tr h="202947">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4.1.5.8. THE DYNAMICS OF COMPETITION &amp; COMPETITIVE MARKET PROCESSES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5946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SHORT RUN BENEFITS OF COMPETITION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t>Increased</a:t>
                      </a:r>
                      <a:r>
                        <a:rPr lang="en-GB" sz="1000" baseline="0" dirty="0"/>
                        <a:t> competition, improved choice, improved quality. </a:t>
                      </a:r>
                      <a:endParaRPr sz="1000" dirty="0"/>
                    </a:p>
                  </a:txBody>
                  <a:tcPr marL="68575" marR="68575" marT="0" marB="0">
                    <a:solidFill>
                      <a:schemeClr val="accent1">
                        <a:lumMod val="20000"/>
                        <a:lumOff val="80000"/>
                      </a:schemeClr>
                    </a:solidFill>
                  </a:tcPr>
                </a:tc>
                <a:extLst>
                  <a:ext uri="{0D108BD9-81ED-4DB2-BD59-A6C34878D82A}">
                    <a16:rowId xmlns:a16="http://schemas.microsoft.com/office/drawing/2014/main" val="10001"/>
                  </a:ext>
                </a:extLst>
              </a:tr>
              <a:tr h="48971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LONG</a:t>
                      </a:r>
                      <a:r>
                        <a:rPr lang="en-GB" sz="1000" b="1" baseline="0" dirty="0">
                          <a:solidFill>
                            <a:schemeClr val="lt1"/>
                          </a:solidFill>
                          <a:latin typeface="Calibri"/>
                          <a:ea typeface="Calibri"/>
                          <a:cs typeface="Calibri"/>
                          <a:sym typeface="Calibri"/>
                        </a:rPr>
                        <a:t> RUN BENEFITS OF COMPETITION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Greater innovation, further research and development may facilitate a shift in the LRAS curve</a:t>
                      </a:r>
                      <a:r>
                        <a:rPr lang="en-GB" sz="1000" b="0" baseline="0" dirty="0">
                          <a:solidFill>
                            <a:schemeClr val="dk1"/>
                          </a:solidFill>
                          <a:latin typeface="Calibri"/>
                          <a:ea typeface="Calibri"/>
                          <a:cs typeface="Calibri"/>
                          <a:sym typeface="Calibri"/>
                        </a:rPr>
                        <a:t> and lead to improved dynamic efficiency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17752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NON</a:t>
                      </a:r>
                      <a:r>
                        <a:rPr lang="en-GB" sz="1000" b="1" baseline="0" dirty="0">
                          <a:solidFill>
                            <a:schemeClr val="lt1"/>
                          </a:solidFill>
                          <a:latin typeface="Calibri"/>
                          <a:ea typeface="Calibri"/>
                          <a:cs typeface="Calibri"/>
                          <a:sym typeface="Calibri"/>
                        </a:rPr>
                        <a:t> PRICE COMPETITION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Branding, quality,</a:t>
                      </a:r>
                      <a:r>
                        <a:rPr lang="en-GB" sz="1000" b="0" i="0" baseline="0" dirty="0">
                          <a:solidFill>
                            <a:schemeClr val="dk1"/>
                          </a:solidFill>
                          <a:latin typeface="Calibri"/>
                          <a:ea typeface="Calibri"/>
                          <a:cs typeface="Calibri"/>
                          <a:sym typeface="Calibri"/>
                        </a:rPr>
                        <a:t> customer service, post sale service, Warranty.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CREATIVE DESTRUCTION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mn-lt"/>
                          <a:ea typeface="+mn-ea"/>
                          <a:cs typeface="+mn-cs"/>
                          <a:sym typeface="Arial"/>
                        </a:rPr>
                        <a:t>The "process of industrial mutation that continuously revolutionizes the economic structure from within, incessantly destroying the old one, incessantly creating a new one".</a:t>
                      </a:r>
                      <a:endParaRPr sz="1000" b="0" i="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bl>
          </a:graphicData>
        </a:graphic>
      </p:graphicFrame>
      <p:graphicFrame>
        <p:nvGraphicFramePr>
          <p:cNvPr id="9" name="Shape 85"/>
          <p:cNvGraphicFramePr/>
          <p:nvPr/>
        </p:nvGraphicFramePr>
        <p:xfrm>
          <a:off x="6356838" y="277699"/>
          <a:ext cx="5627078" cy="1341150"/>
        </p:xfrm>
        <a:graphic>
          <a:graphicData uri="http://schemas.openxmlformats.org/drawingml/2006/table">
            <a:tbl>
              <a:tblPr firstRow="1" bandRow="1">
                <a:noFill/>
              </a:tblPr>
              <a:tblGrid>
                <a:gridCol w="1426217">
                  <a:extLst>
                    <a:ext uri="{9D8B030D-6E8A-4147-A177-3AD203B41FA5}">
                      <a16:colId xmlns:a16="http://schemas.microsoft.com/office/drawing/2014/main" val="20000"/>
                    </a:ext>
                  </a:extLst>
                </a:gridCol>
                <a:gridCol w="4200861">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000" b="1" dirty="0"/>
                        <a:t>4.1.5.10.</a:t>
                      </a:r>
                      <a:r>
                        <a:rPr lang="en-GB" sz="1000" b="1" baseline="0" dirty="0"/>
                        <a:t> MARKET STRUCTURE, STATIC EFFICIENCY, DYNAMIC EFFICIENCY &amp; RESOURCE ALLOCATION</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MARKET STRUCTURES</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Refers to how different industries are classified and differentiated based on their degree and nature of competition for services and goods.</a:t>
                      </a:r>
                      <a:endParaRPr lang="en-GB" sz="10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313851005"/>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STATIC</a:t>
                      </a:r>
                      <a:r>
                        <a:rPr lang="en-GB" sz="1000" b="1" baseline="0" dirty="0">
                          <a:solidFill>
                            <a:schemeClr val="bg1"/>
                          </a:solidFill>
                        </a:rPr>
                        <a:t> EFFICIENCY</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ea typeface="Calibri"/>
                          <a:cs typeface="Calibri"/>
                          <a:sym typeface="Arial"/>
                        </a:rPr>
                        <a:t>concerned with the most </a:t>
                      </a:r>
                      <a:r>
                        <a:rPr lang="en-GB" sz="1000" b="1" i="0" u="none" strike="noStrike" cap="none" dirty="0">
                          <a:solidFill>
                            <a:schemeClr val="dk1"/>
                          </a:solidFill>
                          <a:effectLst/>
                          <a:latin typeface="Calibri"/>
                          <a:ea typeface="Calibri"/>
                          <a:cs typeface="Calibri"/>
                          <a:sym typeface="Arial"/>
                        </a:rPr>
                        <a:t>efficient</a:t>
                      </a:r>
                      <a:r>
                        <a:rPr lang="en-GB" sz="1000" b="0" i="0" u="none" strike="noStrike" cap="none" dirty="0">
                          <a:solidFill>
                            <a:schemeClr val="dk1"/>
                          </a:solidFill>
                          <a:effectLst/>
                          <a:latin typeface="Calibri"/>
                          <a:ea typeface="Calibri"/>
                          <a:cs typeface="Calibri"/>
                          <a:sym typeface="Arial"/>
                        </a:rPr>
                        <a:t> combination of existing resources at a given point in time. For example, </a:t>
                      </a:r>
                      <a:r>
                        <a:rPr lang="en-GB" sz="1000" b="1" i="0" u="none" strike="noStrike" cap="none" dirty="0">
                          <a:solidFill>
                            <a:schemeClr val="dk1"/>
                          </a:solidFill>
                          <a:effectLst/>
                          <a:latin typeface="Calibri"/>
                          <a:ea typeface="Calibri"/>
                          <a:cs typeface="Calibri"/>
                          <a:sym typeface="Arial"/>
                        </a:rPr>
                        <a:t>static efficiency</a:t>
                      </a:r>
                      <a:r>
                        <a:rPr lang="en-GB" sz="1000" b="0" i="0" u="none" strike="noStrike" cap="none" dirty="0">
                          <a:solidFill>
                            <a:schemeClr val="dk1"/>
                          </a:solidFill>
                          <a:effectLst/>
                          <a:latin typeface="Calibri"/>
                          <a:ea typeface="Calibri"/>
                          <a:cs typeface="Calibri"/>
                          <a:sym typeface="Arial"/>
                        </a:rPr>
                        <a:t> involves the concept of productive </a:t>
                      </a:r>
                      <a:r>
                        <a:rPr lang="en-GB" sz="1000" b="1" i="0" u="none" strike="noStrike" cap="none" dirty="0">
                          <a:solidFill>
                            <a:schemeClr val="dk1"/>
                          </a:solidFill>
                          <a:effectLst/>
                          <a:latin typeface="Calibri"/>
                          <a:ea typeface="Calibri"/>
                          <a:cs typeface="Calibri"/>
                          <a:sym typeface="Arial"/>
                        </a:rPr>
                        <a:t>efficiency</a:t>
                      </a:r>
                      <a:r>
                        <a:rPr lang="en-GB" sz="1000" b="0" i="0" u="none" strike="noStrike" cap="none" dirty="0">
                          <a:solidFill>
                            <a:schemeClr val="dk1"/>
                          </a:solidFill>
                          <a:effectLst/>
                          <a:latin typeface="Calibri"/>
                          <a:ea typeface="Calibri"/>
                          <a:cs typeface="Calibri"/>
                          <a:sym typeface="Arial"/>
                        </a:rPr>
                        <a:t> – producing at the lowest point on the short run average cost curve – given existing resources and factor inputs.</a:t>
                      </a:r>
                      <a:endParaRPr lang="en-GB" sz="600" b="1" u="none" strike="noStrike" cap="none" dirty="0">
                        <a:solidFill>
                          <a:schemeClr val="dk1"/>
                        </a:solidFill>
                      </a:endParaRPr>
                    </a:p>
                  </a:txBody>
                  <a:tcPr marL="91450" marR="91450" marT="45725" marB="45725">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825875245"/>
                  </a:ext>
                </a:extLst>
              </a:tr>
            </a:tbl>
          </a:graphicData>
        </a:graphic>
      </p:graphicFrame>
      <p:graphicFrame>
        <p:nvGraphicFramePr>
          <p:cNvPr id="10" name="Shape 104"/>
          <p:cNvGraphicFramePr/>
          <p:nvPr/>
        </p:nvGraphicFramePr>
        <p:xfrm>
          <a:off x="6356838" y="1672667"/>
          <a:ext cx="5627078" cy="4572050"/>
        </p:xfrm>
        <a:graphic>
          <a:graphicData uri="http://schemas.openxmlformats.org/drawingml/2006/table">
            <a:tbl>
              <a:tblPr firstRow="1" bandRow="1">
                <a:noFill/>
              </a:tblPr>
              <a:tblGrid>
                <a:gridCol w="1028700">
                  <a:extLst>
                    <a:ext uri="{9D8B030D-6E8A-4147-A177-3AD203B41FA5}">
                      <a16:colId xmlns:a16="http://schemas.microsoft.com/office/drawing/2014/main" val="20000"/>
                    </a:ext>
                  </a:extLst>
                </a:gridCol>
                <a:gridCol w="1107831">
                  <a:extLst>
                    <a:ext uri="{9D8B030D-6E8A-4147-A177-3AD203B41FA5}">
                      <a16:colId xmlns:a16="http://schemas.microsoft.com/office/drawing/2014/main" val="20001"/>
                    </a:ext>
                  </a:extLst>
                </a:gridCol>
                <a:gridCol w="897749">
                  <a:extLst>
                    <a:ext uri="{9D8B030D-6E8A-4147-A177-3AD203B41FA5}">
                      <a16:colId xmlns:a16="http://schemas.microsoft.com/office/drawing/2014/main" val="20002"/>
                    </a:ext>
                  </a:extLst>
                </a:gridCol>
                <a:gridCol w="1296205">
                  <a:extLst>
                    <a:ext uri="{9D8B030D-6E8A-4147-A177-3AD203B41FA5}">
                      <a16:colId xmlns:a16="http://schemas.microsoft.com/office/drawing/2014/main" val="20003"/>
                    </a:ext>
                  </a:extLst>
                </a:gridCol>
                <a:gridCol w="1296593">
                  <a:extLst>
                    <a:ext uri="{9D8B030D-6E8A-4147-A177-3AD203B41FA5}">
                      <a16:colId xmlns:a16="http://schemas.microsoft.com/office/drawing/2014/main" val="20004"/>
                    </a:ext>
                  </a:extLst>
                </a:gridCol>
              </a:tblGrid>
              <a:tr h="299950">
                <a:tc>
                  <a:txBody>
                    <a:bodyPr/>
                    <a:lstStyle/>
                    <a:p>
                      <a:pPr marL="0" marR="0" lvl="0" indent="0" algn="ctr" rtl="0">
                        <a:spcBef>
                          <a:spcPts val="0"/>
                        </a:spcBef>
                        <a:spcAft>
                          <a:spcPts val="0"/>
                        </a:spcAft>
                        <a:buNone/>
                      </a:pPr>
                      <a:r>
                        <a:rPr lang="en-GB" sz="1000" b="1">
                          <a:solidFill>
                            <a:schemeClr val="lt1"/>
                          </a:solidFill>
                        </a:rPr>
                        <a:t>EFFICIENCY </a:t>
                      </a:r>
                      <a:endParaRPr/>
                    </a:p>
                  </a:txBody>
                  <a:tcPr marL="91450" marR="91450" marT="45725" marB="45725">
                    <a:solidFill>
                      <a:schemeClr val="dk1"/>
                    </a:solidFill>
                  </a:tcPr>
                </a:tc>
                <a:tc>
                  <a:txBody>
                    <a:bodyPr/>
                    <a:lstStyle/>
                    <a:p>
                      <a:pPr marL="0" marR="0" lvl="0" indent="0" algn="ctr" rtl="0">
                        <a:spcBef>
                          <a:spcPts val="0"/>
                        </a:spcBef>
                        <a:spcAft>
                          <a:spcPts val="0"/>
                        </a:spcAft>
                        <a:buNone/>
                      </a:pPr>
                      <a:r>
                        <a:rPr lang="en-GB" sz="1000" b="1">
                          <a:solidFill>
                            <a:schemeClr val="bg1"/>
                          </a:solidFill>
                        </a:rPr>
                        <a:t>DEFINITION</a:t>
                      </a:r>
                      <a:endParaRPr b="1">
                        <a:solidFill>
                          <a:schemeClr val="bg1"/>
                        </a:solidFill>
                      </a:endParaRPr>
                    </a:p>
                  </a:txBody>
                  <a:tcPr marL="91450" marR="91450" marT="45725" marB="45725">
                    <a:solidFill>
                      <a:schemeClr val="dk1"/>
                    </a:solidFill>
                  </a:tcPr>
                </a:tc>
                <a:tc>
                  <a:txBody>
                    <a:bodyPr/>
                    <a:lstStyle/>
                    <a:p>
                      <a:pPr marL="0" marR="0" lvl="0" indent="0" algn="ctr" rtl="0">
                        <a:spcBef>
                          <a:spcPts val="0"/>
                        </a:spcBef>
                        <a:spcAft>
                          <a:spcPts val="0"/>
                        </a:spcAft>
                        <a:buNone/>
                      </a:pPr>
                      <a:r>
                        <a:rPr lang="en-GB" sz="1000" b="1">
                          <a:solidFill>
                            <a:schemeClr val="bg1"/>
                          </a:solidFill>
                        </a:rPr>
                        <a:t>CONDITION</a:t>
                      </a:r>
                      <a:endParaRPr b="1">
                        <a:solidFill>
                          <a:schemeClr val="bg1"/>
                        </a:solidFill>
                      </a:endParaRPr>
                    </a:p>
                  </a:txBody>
                  <a:tcPr marL="91450" marR="91450" marT="45725" marB="45725">
                    <a:solidFill>
                      <a:schemeClr val="dk1"/>
                    </a:solidFill>
                  </a:tcPr>
                </a:tc>
                <a:tc>
                  <a:txBody>
                    <a:bodyPr/>
                    <a:lstStyle/>
                    <a:p>
                      <a:pPr marL="0" marR="0" lvl="0" indent="0" algn="ctr" rtl="0">
                        <a:spcBef>
                          <a:spcPts val="0"/>
                        </a:spcBef>
                        <a:spcAft>
                          <a:spcPts val="0"/>
                        </a:spcAft>
                        <a:buNone/>
                      </a:pPr>
                      <a:r>
                        <a:rPr lang="en-GB" sz="1000" b="1">
                          <a:solidFill>
                            <a:schemeClr val="bg1"/>
                          </a:solidFill>
                        </a:rPr>
                        <a:t>CONSUMER ANALYSIS</a:t>
                      </a:r>
                      <a:endParaRPr b="1">
                        <a:solidFill>
                          <a:schemeClr val="bg1"/>
                        </a:solidFill>
                      </a:endParaRPr>
                    </a:p>
                  </a:txBody>
                  <a:tcPr marL="91450" marR="91450" marT="45725" marB="45725">
                    <a:solidFill>
                      <a:schemeClr val="dk1"/>
                    </a:solidFill>
                  </a:tcPr>
                </a:tc>
                <a:tc>
                  <a:txBody>
                    <a:bodyPr/>
                    <a:lstStyle/>
                    <a:p>
                      <a:pPr marL="0" marR="0" lvl="0" indent="0" algn="ctr" rtl="0">
                        <a:spcBef>
                          <a:spcPts val="0"/>
                        </a:spcBef>
                        <a:spcAft>
                          <a:spcPts val="0"/>
                        </a:spcAft>
                        <a:buNone/>
                      </a:pPr>
                      <a:r>
                        <a:rPr lang="en-GB" sz="1000" b="1" dirty="0">
                          <a:solidFill>
                            <a:schemeClr val="bg1"/>
                          </a:solidFill>
                        </a:rPr>
                        <a:t>PRODUCER ANALYSIS</a:t>
                      </a:r>
                      <a:endParaRPr b="1" dirty="0">
                        <a:solidFill>
                          <a:schemeClr val="bg1"/>
                        </a:solidFill>
                      </a:endParaRPr>
                    </a:p>
                  </a:txBody>
                  <a:tcPr marL="91450" marR="91450" marT="45725" marB="45725">
                    <a:solidFill>
                      <a:schemeClr val="dk1"/>
                    </a:solidFill>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ALLOCATIVE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Where </a:t>
                      </a:r>
                      <a:r>
                        <a:rPr lang="en-GB" sz="1000" b="1" dirty="0">
                          <a:solidFill>
                            <a:schemeClr val="dk1"/>
                          </a:solidFill>
                          <a:latin typeface="Calibri"/>
                          <a:ea typeface="Calibri"/>
                          <a:cs typeface="Calibri"/>
                          <a:sym typeface="Calibri"/>
                        </a:rPr>
                        <a:t>DEMAND</a:t>
                      </a:r>
                      <a:r>
                        <a:rPr lang="en-GB" sz="1000" dirty="0">
                          <a:solidFill>
                            <a:schemeClr val="dk1"/>
                          </a:solidFill>
                          <a:latin typeface="Calibri"/>
                          <a:ea typeface="Calibri"/>
                          <a:cs typeface="Calibri"/>
                          <a:sym typeface="Calibri"/>
                        </a:rPr>
                        <a:t> = </a:t>
                      </a:r>
                      <a:r>
                        <a:rPr lang="en-GB" sz="1000" b="1" dirty="0">
                          <a:solidFill>
                            <a:schemeClr val="dk1"/>
                          </a:solidFill>
                          <a:latin typeface="Calibri"/>
                          <a:ea typeface="Calibri"/>
                          <a:cs typeface="Calibri"/>
                          <a:sym typeface="Calibri"/>
                        </a:rPr>
                        <a:t>SUPPLY</a:t>
                      </a:r>
                      <a:r>
                        <a:rPr lang="en-GB" sz="1000" dirty="0">
                          <a:solidFill>
                            <a:schemeClr val="dk1"/>
                          </a:solidFill>
                          <a:latin typeface="Calibri"/>
                          <a:ea typeface="Calibri"/>
                          <a:cs typeface="Calibri"/>
                          <a:sym typeface="Calibri"/>
                        </a:rPr>
                        <a:t> maximising society surplus. </a:t>
                      </a:r>
                      <a:endParaRPr sz="100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P=MC</a:t>
                      </a:r>
                      <a:endParaRPr dirty="0"/>
                    </a:p>
                  </a:txBody>
                  <a:tcPr marL="91450" marR="91450" marT="45725" marB="45725">
                    <a:solidFill>
                      <a:schemeClr val="accent1">
                        <a:lumMod val="20000"/>
                        <a:lumOff val="80000"/>
                      </a:schemeClr>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1. Resources follow consumer demand. 2. Low prices. 3. Max Consumer Surplus. 4. High choice. 5. High quality. </a:t>
                      </a:r>
                      <a:endParaRPr sz="100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1. Retain or increase market share. 2. Stay ahead of rivals. 3. Increase profit. </a:t>
                      </a:r>
                      <a:endParaRPr sz="100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PRODUCTIVE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Maximising output at the lowest possible average cost. </a:t>
                      </a:r>
                      <a:endParaRPr sz="1000" b="0" dirty="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Min</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of</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AC </a:t>
                      </a:r>
                      <a:endParaRPr/>
                    </a:p>
                    <a:p>
                      <a:pPr marL="0" marR="0" lvl="0" indent="0" algn="l"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MC</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a:t>
                      </a:r>
                      <a:r>
                        <a:rPr lang="en-GB" sz="1000" b="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AC</a:t>
                      </a:r>
                      <a:endParaRPr sz="1000" b="1">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a:ea typeface="Calibri"/>
                          <a:cs typeface="Calibri"/>
                          <a:sym typeface="Calibri"/>
                        </a:rPr>
                        <a:t>1. Low prices. 2. High consumer surplus. 3. Full exploitation of Economies of scale. </a:t>
                      </a:r>
                      <a:endParaRPr sz="1000" b="0" dirty="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latin typeface="Calibri"/>
                          <a:ea typeface="Calibri"/>
                          <a:cs typeface="Calibri"/>
                          <a:sym typeface="Calibri"/>
                        </a:rPr>
                        <a:t>1. More production at lower AC. 2. Higher profit. 3. Lower prices &amp; greater market share. </a:t>
                      </a:r>
                      <a:endParaRPr sz="1000" b="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DYNAMIC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Re-investment of SNP into innovation, R&amp;D &amp; new technology to improve future products &amp; lower </a:t>
                      </a:r>
                      <a:r>
                        <a:rPr lang="en-GB" sz="1000" b="1"/>
                        <a:t>LRAC</a:t>
                      </a:r>
                      <a:r>
                        <a:rPr lang="en-GB" sz="1000" b="0"/>
                        <a:t>. </a:t>
                      </a:r>
                      <a:endParaRPr sz="1000" b="0"/>
                    </a:p>
                  </a:txBody>
                  <a:tcPr marL="91450" marR="91450" marT="45725" marB="45725">
                    <a:solidFill>
                      <a:schemeClr val="accent1">
                        <a:lumMod val="20000"/>
                        <a:lumOff val="80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Supernormal profit in LR</a:t>
                      </a:r>
                      <a:endParaRPr sz="1000" b="0"/>
                    </a:p>
                  </a:txBody>
                  <a:tcPr marL="91450" marR="91450" marT="45725" marB="45725">
                    <a:solidFill>
                      <a:schemeClr val="accent1">
                        <a:lumMod val="20000"/>
                        <a:lumOff val="80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1. New innovative products. 2. Lower prices over time. 3. High consumer surplus.</a:t>
                      </a:r>
                      <a:endParaRPr sz="1000" b="0"/>
                    </a:p>
                  </a:txBody>
                  <a:tcPr marL="91450" marR="91450" marT="45725" marB="45725">
                    <a:solidFill>
                      <a:schemeClr val="accent1">
                        <a:lumMod val="20000"/>
                        <a:lumOff val="80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1. LR profit max. 2. Lower costs over time. 3. Retain/ increase market share. 4. </a:t>
                      </a:r>
                      <a:endParaRPr sz="1000" b="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X</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Production with no waste. </a:t>
                      </a:r>
                      <a:endParaRPr sz="1000" b="0"/>
                    </a:p>
                  </a:txBody>
                  <a:tcPr marL="91450" marR="91450" marT="45725" marB="45725">
                    <a:solidFill>
                      <a:schemeClr val="bg1">
                        <a:lumMod val="95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Production on AC curve</a:t>
                      </a:r>
                      <a:endParaRPr sz="1000" b="0"/>
                    </a:p>
                  </a:txBody>
                  <a:tcPr marL="91450" marR="91450" marT="45725" marB="45725">
                    <a:solidFill>
                      <a:schemeClr val="bg1">
                        <a:lumMod val="95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1. Low prices. 2. Higher consumer surplus. </a:t>
                      </a:r>
                      <a:endParaRPr sz="1000" b="0" dirty="0"/>
                    </a:p>
                  </a:txBody>
                  <a:tcPr marL="91450" marR="91450" marT="45725" marB="45725">
                    <a:solidFill>
                      <a:schemeClr val="bg1">
                        <a:lumMod val="95000"/>
                      </a:schemeClr>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1. Lower costs. 2. Higher profits. 3. Lower prices &amp; increased market share.</a:t>
                      </a:r>
                      <a:endParaRPr sz="1000" b="0" dirty="0"/>
                    </a:p>
                  </a:txBody>
                  <a:tcPr marL="91450" marR="91450" marT="45725" marB="45725">
                    <a:solidFill>
                      <a:schemeClr val="bg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58360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Shape 106"/>
          <p:cNvPicPr preferRelativeResize="0"/>
          <p:nvPr/>
        </p:nvPicPr>
        <p:blipFill rotWithShape="1">
          <a:blip r:embed="rId2">
            <a:alphaModFix/>
          </a:blip>
          <a:srcRect/>
          <a:stretch/>
        </p:blipFill>
        <p:spPr>
          <a:xfrm>
            <a:off x="681009" y="3219450"/>
            <a:ext cx="3967191" cy="3047153"/>
          </a:xfrm>
          <a:prstGeom prst="rect">
            <a:avLst/>
          </a:prstGeom>
          <a:noFill/>
          <a:ln>
            <a:noFill/>
          </a:ln>
        </p:spPr>
      </p:pic>
      <p:graphicFrame>
        <p:nvGraphicFramePr>
          <p:cNvPr id="5" name="Shape 121"/>
          <p:cNvGraphicFramePr/>
          <p:nvPr/>
        </p:nvGraphicFramePr>
        <p:xfrm>
          <a:off x="148303" y="277699"/>
          <a:ext cx="5865635" cy="2711957"/>
        </p:xfrm>
        <a:graphic>
          <a:graphicData uri="http://schemas.openxmlformats.org/drawingml/2006/table">
            <a:tbl>
              <a:tblPr firstRow="1" firstCol="1" bandRow="1">
                <a:noFill/>
              </a:tblPr>
              <a:tblGrid>
                <a:gridCol w="1246584">
                  <a:extLst>
                    <a:ext uri="{9D8B030D-6E8A-4147-A177-3AD203B41FA5}">
                      <a16:colId xmlns:a16="http://schemas.microsoft.com/office/drawing/2014/main" val="20000"/>
                    </a:ext>
                  </a:extLst>
                </a:gridCol>
                <a:gridCol w="4619051">
                  <a:extLst>
                    <a:ext uri="{9D8B030D-6E8A-4147-A177-3AD203B41FA5}">
                      <a16:colId xmlns:a16="http://schemas.microsoft.com/office/drawing/2014/main" val="20001"/>
                    </a:ext>
                  </a:extLst>
                </a:gridCol>
              </a:tblGrid>
              <a:tr h="202947">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4.1.5.11. CONSUMER &amp; PRODUCER SURPLUS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4953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CONSUMER</a:t>
                      </a:r>
                      <a:r>
                        <a:rPr lang="en-GB" sz="1000" b="1" baseline="0" dirty="0">
                          <a:solidFill>
                            <a:schemeClr val="lt1"/>
                          </a:solidFill>
                          <a:latin typeface="Calibri"/>
                          <a:ea typeface="Calibri"/>
                          <a:cs typeface="Calibri"/>
                          <a:sym typeface="Calibri"/>
                        </a:rPr>
                        <a:t> SURPLUS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An economic measurement of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consumer</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benefits. A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consumer surplus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happens when the price that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consumers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pay for a product or service is less than the price they're willing to pay.</a:t>
                      </a:r>
                      <a:endParaRPr sz="600" dirty="0">
                        <a:latin typeface="Calibri" panose="020F0502020204030204" pitchFamily="34" charset="0"/>
                        <a:cs typeface="Calibri" panose="020F0502020204030204" pitchFamily="34" charset="0"/>
                      </a:endParaRPr>
                    </a:p>
                  </a:txBody>
                  <a:tcPr marL="68575" marR="68575" marT="0" marB="0">
                    <a:solidFill>
                      <a:schemeClr val="accent1">
                        <a:lumMod val="20000"/>
                        <a:lumOff val="80000"/>
                      </a:schemeClr>
                    </a:solidFill>
                  </a:tcPr>
                </a:tc>
                <a:extLst>
                  <a:ext uri="{0D108BD9-81ED-4DB2-BD59-A6C34878D82A}">
                    <a16:rowId xmlns:a16="http://schemas.microsoft.com/office/drawing/2014/main" val="10001"/>
                  </a:ext>
                </a:extLst>
              </a:tr>
              <a:tr h="48971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PRODUCER SURPLUS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total amount that a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producer</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benefits from producing and selling a quantity of a good at the market price. The total revenue that a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producer</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receives from selling their goods minus the total cost of production equals the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producer surplus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t>
                      </a:r>
                      <a:endParaRPr sz="6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2"/>
                  </a:ext>
                </a:extLst>
              </a:tr>
              <a:tr h="17752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ECONOMIC EFFICIENCY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Is when all goods and factors of production in an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economy</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are distributed or allocated to their most valuable uses and waste is eliminated or minimized.</a:t>
                      </a:r>
                      <a:endParaRPr sz="600" b="0" i="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DDEAF6"/>
                    </a:solidFill>
                  </a:tcPr>
                </a:tc>
                <a:extLst>
                  <a:ext uri="{0D108BD9-81ED-4DB2-BD59-A6C34878D82A}">
                    <a16:rowId xmlns:a16="http://schemas.microsoft.com/office/drawing/2014/main" val="10003"/>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WELFARE ISSUES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Extreme poverty versus middle class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welfare</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Cash versus in-kind benefits.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Complexity, of multiple programs and "red tape" versus simplified system.</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Consistent treatment of all low-income individuals in qualification, delivery and benefits.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“Make Work Pay” so that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welfare</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encourages work</a:t>
                      </a:r>
                      <a:r>
                        <a:rPr lang="en-GB" sz="1000" b="0" i="0" u="none" strike="noStrike" cap="none" dirty="0">
                          <a:solidFill>
                            <a:schemeClr val="dk1"/>
                          </a:solidFill>
                          <a:effectLst/>
                          <a:latin typeface="Calibri" panose="020F0502020204030204" pitchFamily="34" charset="0"/>
                          <a:ea typeface="+mn-ea"/>
                          <a:cs typeface="Calibri" panose="020F0502020204030204" pitchFamily="34" charset="0"/>
                          <a:sym typeface="Calibri"/>
                        </a:rPr>
                        <a:t>.</a:t>
                      </a:r>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68575" marR="68575" marT="0" marB="0">
                    <a:solidFill>
                      <a:srgbClr val="F2F2F2"/>
                    </a:solidFill>
                  </a:tcPr>
                </a:tc>
                <a:extLst>
                  <a:ext uri="{0D108BD9-81ED-4DB2-BD59-A6C34878D82A}">
                    <a16:rowId xmlns:a16="http://schemas.microsoft.com/office/drawing/2014/main" val="10004"/>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DEADWEIGHT</a:t>
                      </a:r>
                      <a:r>
                        <a:rPr lang="en-GB" sz="1000" b="1" baseline="0" dirty="0">
                          <a:solidFill>
                            <a:schemeClr val="lt1"/>
                          </a:solidFill>
                          <a:latin typeface="Calibri"/>
                          <a:ea typeface="Calibri"/>
                          <a:cs typeface="Calibri"/>
                          <a:sym typeface="Calibri"/>
                        </a:rPr>
                        <a:t> LOSS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measure of the dollar value of consumers' surplus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lost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(but not transferred to producers) as a consequence of a price increase.</a:t>
                      </a:r>
                      <a:endParaRPr lang="en-GB" sz="6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68575" marR="68575" marT="0" marB="0">
                    <a:solidFill>
                      <a:schemeClr val="accent1">
                        <a:lumMod val="20000"/>
                        <a:lumOff val="80000"/>
                      </a:schemeClr>
                    </a:solidFill>
                  </a:tcPr>
                </a:tc>
                <a:extLst>
                  <a:ext uri="{0D108BD9-81ED-4DB2-BD59-A6C34878D82A}">
                    <a16:rowId xmlns:a16="http://schemas.microsoft.com/office/drawing/2014/main" val="2411966727"/>
                  </a:ext>
                </a:extLst>
              </a:tr>
            </a:tbl>
          </a:graphicData>
        </a:graphic>
      </p:graphicFrame>
      <p:pic>
        <p:nvPicPr>
          <p:cNvPr id="1026" name="Picture 2" descr="Sustainability | Free Full-Text | Free Riding without Dead Weight Losses |  HTM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8763" y="3152775"/>
            <a:ext cx="4482612" cy="311382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nvGraphicFramePr>
        <p:xfrm>
          <a:off x="6115050" y="277699"/>
          <a:ext cx="5865635" cy="800100"/>
        </p:xfrm>
        <a:graphic>
          <a:graphicData uri="http://schemas.openxmlformats.org/drawingml/2006/table">
            <a:tbl>
              <a:tblPr firstRow="1" firstCol="1" bandRow="1">
                <a:noFill/>
              </a:tblPr>
              <a:tblGrid>
                <a:gridCol w="1246584">
                  <a:extLst>
                    <a:ext uri="{9D8B030D-6E8A-4147-A177-3AD203B41FA5}">
                      <a16:colId xmlns:a16="http://schemas.microsoft.com/office/drawing/2014/main" val="2093673579"/>
                    </a:ext>
                  </a:extLst>
                </a:gridCol>
                <a:gridCol w="4619051">
                  <a:extLst>
                    <a:ext uri="{9D8B030D-6E8A-4147-A177-3AD203B41FA5}">
                      <a16:colId xmlns:a16="http://schemas.microsoft.com/office/drawing/2014/main" val="21386690"/>
                    </a:ext>
                  </a:extLst>
                </a:gridCol>
              </a:tblGrid>
              <a:tr h="190500">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IMPACT</a:t>
                      </a:r>
                      <a:r>
                        <a:rPr lang="en-GB" sz="1000" b="1" baseline="0" dirty="0">
                          <a:solidFill>
                            <a:schemeClr val="bg1"/>
                          </a:solidFill>
                          <a:latin typeface="Calibri"/>
                          <a:ea typeface="Calibri"/>
                          <a:cs typeface="Calibri"/>
                          <a:sym typeface="Calibri"/>
                        </a:rPr>
                        <a:t> OF MARKET FAILURE ON CONSUMER &amp; PRODUCER SURPLUS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68575" marR="68575" marT="0" marB="0">
                    <a:solidFill>
                      <a:srgbClr val="F2F2F2"/>
                    </a:solidFill>
                  </a:tcPr>
                </a:tc>
                <a:extLst>
                  <a:ext uri="{0D108BD9-81ED-4DB2-BD59-A6C34878D82A}">
                    <a16:rowId xmlns:a16="http://schemas.microsoft.com/office/drawing/2014/main" val="946457442"/>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CONSUMER SURPLUS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Fewer consumers consume</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as price is too high. This will give rise to lower consumption and lower tax revenue. </a:t>
                      </a:r>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68575" marR="68575" marT="0" marB="0">
                    <a:solidFill>
                      <a:srgbClr val="F2F2F2"/>
                    </a:solidFill>
                  </a:tcPr>
                </a:tc>
                <a:extLst>
                  <a:ext uri="{0D108BD9-81ED-4DB2-BD59-A6C34878D82A}">
                    <a16:rowId xmlns:a16="http://schemas.microsoft.com/office/drawing/2014/main" val="996160529"/>
                  </a:ext>
                </a:extLst>
              </a:tr>
              <a:tr h="19050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PRODUCER SURPLUS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Loss of profit, lower sales, </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smaller market,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lower</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employment.</a:t>
                      </a:r>
                    </a:p>
                    <a:p>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68575" marR="68575" marT="0" marB="0">
                    <a:solidFill>
                      <a:schemeClr val="accent1">
                        <a:lumMod val="20000"/>
                        <a:lumOff val="80000"/>
                      </a:schemeClr>
                    </a:solidFill>
                  </a:tcPr>
                </a:tc>
                <a:extLst>
                  <a:ext uri="{0D108BD9-81ED-4DB2-BD59-A6C34878D82A}">
                    <a16:rowId xmlns:a16="http://schemas.microsoft.com/office/drawing/2014/main" val="1695227252"/>
                  </a:ext>
                </a:extLst>
              </a:tr>
            </a:tbl>
          </a:graphicData>
        </a:graphic>
      </p:graphicFrame>
    </p:spTree>
    <p:extLst>
      <p:ext uri="{BB962C8B-B14F-4D97-AF65-F5344CB8AC3E}">
        <p14:creationId xmlns:p14="http://schemas.microsoft.com/office/powerpoint/2010/main" val="2750108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91"/>
        <p:cNvGrpSpPr/>
        <p:nvPr/>
      </p:nvGrpSpPr>
      <p:grpSpPr>
        <a:xfrm>
          <a:off x="0" y="0"/>
          <a:ext cx="0" cy="0"/>
          <a:chOff x="0" y="0"/>
          <a:chExt cx="0" cy="0"/>
        </a:xfrm>
      </p:grpSpPr>
      <p:graphicFrame>
        <p:nvGraphicFramePr>
          <p:cNvPr id="93" name="Shape 93"/>
          <p:cNvGraphicFramePr/>
          <p:nvPr/>
        </p:nvGraphicFramePr>
        <p:xfrm>
          <a:off x="149468" y="499398"/>
          <a:ext cx="6054973" cy="4754950"/>
        </p:xfrm>
        <a:graphic>
          <a:graphicData uri="http://schemas.openxmlformats.org/drawingml/2006/table">
            <a:tbl>
              <a:tblPr firstRow="1" bandRow="1">
                <a:noFill/>
              </a:tblPr>
              <a:tblGrid>
                <a:gridCol w="1589453">
                  <a:extLst>
                    <a:ext uri="{9D8B030D-6E8A-4147-A177-3AD203B41FA5}">
                      <a16:colId xmlns:a16="http://schemas.microsoft.com/office/drawing/2014/main" val="20000"/>
                    </a:ext>
                  </a:extLst>
                </a:gridCol>
                <a:gridCol w="4465520">
                  <a:extLst>
                    <a:ext uri="{9D8B030D-6E8A-4147-A177-3AD203B41FA5}">
                      <a16:colId xmlns:a16="http://schemas.microsoft.com/office/drawing/2014/main" val="20001"/>
                    </a:ext>
                  </a:extLst>
                </a:gridCol>
              </a:tblGrid>
              <a:tr h="241300">
                <a:tc gridSpan="2">
                  <a:txBody>
                    <a:bodyPr/>
                    <a:lstStyle/>
                    <a:p>
                      <a:pPr marL="0" marR="0" lvl="0" indent="0" algn="ctr" rtl="0">
                        <a:spcBef>
                          <a:spcPts val="0"/>
                        </a:spcBef>
                        <a:spcAft>
                          <a:spcPts val="0"/>
                        </a:spcAft>
                        <a:buNone/>
                      </a:pPr>
                      <a:r>
                        <a:rPr lang="en-GB" sz="1000" b="1" dirty="0">
                          <a:solidFill>
                            <a:schemeClr val="bg1"/>
                          </a:solidFill>
                        </a:rPr>
                        <a:t>4.1.6.1. LABOUR DEMAND &amp; MRP THEORY</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8425">
                <a:tc>
                  <a:txBody>
                    <a:bodyPr/>
                    <a:lstStyle/>
                    <a:p>
                      <a:pPr marL="0" marR="0" lvl="0" indent="0" algn="l" rtl="0">
                        <a:spcBef>
                          <a:spcPts val="0"/>
                        </a:spcBef>
                        <a:spcAft>
                          <a:spcPts val="0"/>
                        </a:spcAft>
                        <a:buNone/>
                      </a:pPr>
                      <a:r>
                        <a:rPr lang="en-GB" sz="1000" b="1">
                          <a:solidFill>
                            <a:schemeClr val="lt1"/>
                          </a:solidFill>
                        </a:rPr>
                        <a:t>LABOUR DEMAND CURVE</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Shows how many workers will be hired at any given wage rate over a period of time.</a:t>
                      </a:r>
                      <a:endParaRPr dirty="0"/>
                    </a:p>
                    <a:p>
                      <a:pPr marL="0" marR="0" lvl="0" indent="0" algn="l" rtl="0">
                        <a:lnSpc>
                          <a:spcPct val="100000"/>
                        </a:lnSpc>
                        <a:spcBef>
                          <a:spcPts val="0"/>
                        </a:spcBef>
                        <a:spcAft>
                          <a:spcPts val="0"/>
                        </a:spcAft>
                        <a:buClr>
                          <a:schemeClr val="dk1"/>
                        </a:buClr>
                        <a:buSzPts val="1000"/>
                        <a:buFont typeface="Noto Sans Symbols"/>
                        <a:buNone/>
                      </a:pPr>
                      <a:r>
                        <a:rPr lang="en-GB" sz="1000" dirty="0"/>
                        <a:t>LABOUT is a DERIVED DEMAND – derived from demand for the final good or service. </a:t>
                      </a:r>
                      <a:endParaRPr dirty="0"/>
                    </a:p>
                  </a:txBody>
                  <a:tcPr marL="91450" marR="91450" marT="45725" marB="45725">
                    <a:solidFill>
                      <a:srgbClr val="F2F2F2"/>
                    </a:solidFill>
                  </a:tcPr>
                </a:tc>
                <a:extLst>
                  <a:ext uri="{0D108BD9-81ED-4DB2-BD59-A6C34878D82A}">
                    <a16:rowId xmlns:a16="http://schemas.microsoft.com/office/drawing/2014/main" val="10001"/>
                  </a:ext>
                </a:extLst>
              </a:tr>
              <a:tr h="258425">
                <a:tc>
                  <a:txBody>
                    <a:bodyPr/>
                    <a:lstStyle/>
                    <a:p>
                      <a:pPr marL="0" marR="0" lvl="0" indent="0" algn="l" rtl="0">
                        <a:spcBef>
                          <a:spcPts val="0"/>
                        </a:spcBef>
                        <a:spcAft>
                          <a:spcPts val="0"/>
                        </a:spcAft>
                        <a:buNone/>
                      </a:pPr>
                      <a:r>
                        <a:rPr lang="en-GB" sz="1000" b="1">
                          <a:solidFill>
                            <a:schemeClr val="lt1"/>
                          </a:solidFill>
                        </a:rPr>
                        <a:t>INVERSE RELATIONSHIP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Noto Sans Symbols"/>
                        <a:buNone/>
                      </a:pPr>
                      <a:r>
                        <a:rPr lang="en-GB" sz="1000" dirty="0"/>
                        <a:t>There is an INVERSE (NEGATIVE) relationship between wage &amp; quantity of workers.</a:t>
                      </a:r>
                      <a:endParaRPr dirty="0"/>
                    </a:p>
                    <a:p>
                      <a:pPr marL="0" marR="0" lvl="0" indent="0" algn="l" rtl="0">
                        <a:lnSpc>
                          <a:spcPct val="100000"/>
                        </a:lnSpc>
                        <a:spcBef>
                          <a:spcPts val="0"/>
                        </a:spcBef>
                        <a:spcAft>
                          <a:spcPts val="0"/>
                        </a:spcAft>
                        <a:buClr>
                          <a:schemeClr val="dk1"/>
                        </a:buClr>
                        <a:buSzPts val="1000"/>
                        <a:buFont typeface="Noto Sans Symbols"/>
                        <a:buNone/>
                      </a:pPr>
                      <a:r>
                        <a:rPr lang="en-GB" sz="1000" dirty="0"/>
                        <a:t>In the </a:t>
                      </a:r>
                      <a:r>
                        <a:rPr lang="en-GB" sz="1000" b="1" dirty="0"/>
                        <a:t>SHORT</a:t>
                      </a:r>
                      <a:r>
                        <a:rPr lang="en-GB" sz="1000" dirty="0"/>
                        <a:t> </a:t>
                      </a:r>
                      <a:r>
                        <a:rPr lang="en-GB" sz="1000" b="1" dirty="0"/>
                        <a:t>RUN </a:t>
                      </a:r>
                      <a:r>
                        <a:rPr lang="en-GB" sz="1000" b="0" dirty="0"/>
                        <a:t>due to the </a:t>
                      </a:r>
                      <a:r>
                        <a:rPr lang="en-GB" sz="1000" b="1" dirty="0"/>
                        <a:t>LAW OF DIMINISHING MARGINAL RETURNS.</a:t>
                      </a:r>
                      <a:endParaRPr dirty="0"/>
                    </a:p>
                    <a:p>
                      <a:pPr marL="0" marR="0" lvl="0" indent="0" algn="l" rtl="0">
                        <a:lnSpc>
                          <a:spcPct val="100000"/>
                        </a:lnSpc>
                        <a:spcBef>
                          <a:spcPts val="0"/>
                        </a:spcBef>
                        <a:spcAft>
                          <a:spcPts val="0"/>
                        </a:spcAft>
                        <a:buClr>
                          <a:schemeClr val="dk1"/>
                        </a:buClr>
                        <a:buSzPts val="1000"/>
                        <a:buFont typeface="Noto Sans Symbols"/>
                        <a:buNone/>
                      </a:pPr>
                      <a:r>
                        <a:rPr lang="en-GB" sz="1000" b="0" dirty="0"/>
                        <a:t>In the </a:t>
                      </a:r>
                      <a:r>
                        <a:rPr lang="en-GB" sz="1000" b="1" dirty="0"/>
                        <a:t>LONG</a:t>
                      </a:r>
                      <a:r>
                        <a:rPr lang="en-GB" sz="1000" b="0" dirty="0"/>
                        <a:t> </a:t>
                      </a:r>
                      <a:r>
                        <a:rPr lang="en-GB" sz="1000" b="1" dirty="0"/>
                        <a:t>RUN</a:t>
                      </a:r>
                      <a:r>
                        <a:rPr lang="en-GB" sz="1000" b="0" dirty="0"/>
                        <a:t> due to the </a:t>
                      </a:r>
                      <a:r>
                        <a:rPr lang="en-GB" sz="1000" b="1" dirty="0"/>
                        <a:t>SUBSTITUTABILTY OF LABOUR &amp; CAPITAL.</a:t>
                      </a:r>
                      <a:endParaRPr sz="1000" b="0" dirty="0"/>
                    </a:p>
                  </a:txBody>
                  <a:tcPr marL="91450" marR="91450" marT="45725" marB="45725">
                    <a:solidFill>
                      <a:srgbClr val="DDEAF6"/>
                    </a:solidFill>
                  </a:tcPr>
                </a:tc>
                <a:extLst>
                  <a:ext uri="{0D108BD9-81ED-4DB2-BD59-A6C34878D82A}">
                    <a16:rowId xmlns:a16="http://schemas.microsoft.com/office/drawing/2014/main" val="10002"/>
                  </a:ext>
                </a:extLst>
              </a:tr>
              <a:tr h="2244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MRP CALCULATION</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a:t>MPP X MR = MRP</a:t>
                      </a:r>
                      <a:endParaRPr sz="1000" b="1"/>
                    </a:p>
                  </a:txBody>
                  <a:tcPr marL="91450" marR="91450" marT="45725" marB="45725">
                    <a:solidFill>
                      <a:srgbClr val="F2F2F2"/>
                    </a:solidFill>
                  </a:tcPr>
                </a:tc>
                <a:extLst>
                  <a:ext uri="{0D108BD9-81ED-4DB2-BD59-A6C34878D82A}">
                    <a16:rowId xmlns:a16="http://schemas.microsoft.com/office/drawing/2014/main" val="10003"/>
                  </a:ext>
                </a:extLst>
              </a:tr>
              <a:tr h="385300">
                <a:tc>
                  <a:txBody>
                    <a:bodyPr/>
                    <a:lstStyle/>
                    <a:p>
                      <a:pPr marL="0" marR="0" lvl="0" indent="0" algn="l" rtl="0">
                        <a:lnSpc>
                          <a:spcPct val="100000"/>
                        </a:lnSpc>
                        <a:spcBef>
                          <a:spcPts val="0"/>
                        </a:spcBef>
                        <a:spcAft>
                          <a:spcPts val="0"/>
                        </a:spcAft>
                        <a:buClr>
                          <a:schemeClr val="lt1"/>
                        </a:buClr>
                        <a:buSzPts val="1000"/>
                        <a:buFont typeface="Arial"/>
                        <a:buNone/>
                      </a:pPr>
                      <a:r>
                        <a:rPr lang="en-GB" sz="1000" b="1" i="0" dirty="0">
                          <a:solidFill>
                            <a:schemeClr val="lt1"/>
                          </a:solidFill>
                          <a:latin typeface="Calibri"/>
                          <a:ea typeface="Calibri"/>
                          <a:cs typeface="Calibri"/>
                          <a:sym typeface="Calibri"/>
                        </a:rPr>
                        <a:t>FACTORS THAT CAN SHIFT THE DEMAND CURVE FOR LABOUR</a:t>
                      </a:r>
                      <a:endParaRPr dirty="0"/>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t>Change in the final price of the product the labour makes</a:t>
                      </a:r>
                      <a:endParaRPr/>
                    </a:p>
                    <a:p>
                      <a:pPr marL="228600" marR="0" lvl="0" indent="-228600" algn="l" rtl="0">
                        <a:spcBef>
                          <a:spcPts val="0"/>
                        </a:spcBef>
                        <a:spcAft>
                          <a:spcPts val="0"/>
                        </a:spcAft>
                        <a:buClr>
                          <a:schemeClr val="dk1"/>
                        </a:buClr>
                        <a:buSzPts val="1000"/>
                        <a:buFont typeface="Calibri"/>
                        <a:buAutoNum type="arabicPeriod"/>
                      </a:pPr>
                      <a:r>
                        <a:rPr lang="en-GB" sz="1000" b="0" i="0"/>
                        <a:t>Change in demand for the final product</a:t>
                      </a:r>
                      <a:endParaRPr/>
                    </a:p>
                    <a:p>
                      <a:pPr marL="228600" marR="0" lvl="0" indent="-228600" algn="l" rtl="0">
                        <a:spcBef>
                          <a:spcPts val="0"/>
                        </a:spcBef>
                        <a:spcAft>
                          <a:spcPts val="0"/>
                        </a:spcAft>
                        <a:buClr>
                          <a:schemeClr val="dk1"/>
                        </a:buClr>
                        <a:buSzPts val="1000"/>
                        <a:buFont typeface="Calibri"/>
                        <a:buAutoNum type="arabicPeriod"/>
                      </a:pPr>
                      <a:r>
                        <a:rPr lang="en-GB" sz="1000" b="0" i="0"/>
                        <a:t>Changes in labour productivity</a:t>
                      </a:r>
                      <a:endParaRPr/>
                    </a:p>
                    <a:p>
                      <a:pPr marL="228600" marR="0" lvl="0" indent="-228600" algn="l" rtl="0">
                        <a:spcBef>
                          <a:spcPts val="0"/>
                        </a:spcBef>
                        <a:spcAft>
                          <a:spcPts val="0"/>
                        </a:spcAft>
                        <a:buClr>
                          <a:schemeClr val="dk1"/>
                        </a:buClr>
                        <a:buSzPts val="1000"/>
                        <a:buFont typeface="Calibri"/>
                        <a:buAutoNum type="arabicPeriod"/>
                      </a:pPr>
                      <a:r>
                        <a:rPr lang="en-GB" sz="1000" b="0" i="0"/>
                        <a:t>Change in the price of capital.</a:t>
                      </a:r>
                      <a:endParaRPr sz="1000" b="0" i="0"/>
                    </a:p>
                  </a:txBody>
                  <a:tcPr marL="91450" marR="91450" marT="45725" marB="45725">
                    <a:solidFill>
                      <a:srgbClr val="DDEAF6"/>
                    </a:solidFill>
                  </a:tcPr>
                </a:tc>
                <a:extLst>
                  <a:ext uri="{0D108BD9-81ED-4DB2-BD59-A6C34878D82A}">
                    <a16:rowId xmlns:a16="http://schemas.microsoft.com/office/drawing/2014/main" val="10004"/>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FACTORS INFLUENCING THE ELASTICTY OF DEMAND FOR LABOUR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dirty="0"/>
                        <a:t>Labour costs as a % of total costs</a:t>
                      </a:r>
                      <a:r>
                        <a:rPr lang="en-GB" sz="1000" dirty="0"/>
                        <a:t>: When labour expenses are a high proportion of total costs, then labour demand is more elastic than a business where fixed costs of capital are the dominant business expense. </a:t>
                      </a:r>
                      <a:endParaRPr dirty="0"/>
                    </a:p>
                    <a:p>
                      <a:pPr marL="0" marR="0" lvl="0" indent="0" algn="l" rtl="0">
                        <a:spcBef>
                          <a:spcPts val="0"/>
                        </a:spcBef>
                        <a:spcAft>
                          <a:spcPts val="0"/>
                        </a:spcAft>
                        <a:buNone/>
                      </a:pPr>
                      <a:r>
                        <a:rPr lang="en-GB" sz="1000" b="1" dirty="0"/>
                        <a:t>The ease and cost of factor substitution</a:t>
                      </a:r>
                      <a:r>
                        <a:rPr lang="en-GB" sz="1000" dirty="0"/>
                        <a:t>: Labour demand will be more elastic when a firm can substitute quickly and easily between labour and capital inputs. Difficult for labour intensive firms e.g. Brompton bikes. </a:t>
                      </a:r>
                      <a:endParaRPr sz="1000" dirty="0"/>
                    </a:p>
                    <a:p>
                      <a:pPr marL="0" marR="0" lvl="0" indent="0" algn="l" rtl="0">
                        <a:spcBef>
                          <a:spcPts val="0"/>
                        </a:spcBef>
                        <a:spcAft>
                          <a:spcPts val="0"/>
                        </a:spcAft>
                        <a:buNone/>
                      </a:pPr>
                      <a:r>
                        <a:rPr lang="en-GB" sz="1000" b="1" dirty="0"/>
                        <a:t>The price elasticity of demand for the final output produced by a business</a:t>
                      </a:r>
                      <a:r>
                        <a:rPr lang="en-GB" sz="1000" dirty="0"/>
                        <a:t>: If a firm is operating in a highly competitive market where final demand for the product is price elastic, they may have little market power to pass on higher wage costs to consumers through a higher price. </a:t>
                      </a:r>
                      <a:endParaRPr dirty="0"/>
                    </a:p>
                  </a:txBody>
                  <a:tcPr marL="91450" marR="91450" marT="45725" marB="45725">
                    <a:solidFill>
                      <a:srgbClr val="F2F2F2"/>
                    </a:solidFill>
                  </a:tcPr>
                </a:tc>
                <a:extLst>
                  <a:ext uri="{0D108BD9-81ED-4DB2-BD59-A6C34878D82A}">
                    <a16:rowId xmlns:a16="http://schemas.microsoft.com/office/drawing/2014/main" val="10005"/>
                  </a:ext>
                </a:extLst>
              </a:tr>
              <a:tr h="41620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MRP CRITICISMS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Difficulties in measuring </a:t>
                      </a:r>
                      <a:r>
                        <a:rPr lang="en-GB" sz="1000" b="1" dirty="0"/>
                        <a:t>MRP</a:t>
                      </a:r>
                      <a:endParaRPr dirty="0"/>
                    </a:p>
                    <a:p>
                      <a:pPr marL="228600" marR="0" lvl="0" indent="-228600" algn="l" rtl="0">
                        <a:spcBef>
                          <a:spcPts val="0"/>
                        </a:spcBef>
                        <a:spcAft>
                          <a:spcPts val="0"/>
                        </a:spcAft>
                        <a:buClr>
                          <a:schemeClr val="dk1"/>
                        </a:buClr>
                        <a:buSzPts val="1000"/>
                        <a:buFont typeface="Calibri"/>
                        <a:buAutoNum type="arabicPeriod"/>
                      </a:pPr>
                      <a:r>
                        <a:rPr lang="en-GB" sz="1000" dirty="0"/>
                        <a:t>Teamwork makes it difficult to measure </a:t>
                      </a:r>
                      <a:r>
                        <a:rPr lang="en-GB" sz="1000" b="1" dirty="0"/>
                        <a:t>MRP</a:t>
                      </a:r>
                      <a:r>
                        <a:rPr lang="en-GB" sz="1000" dirty="0"/>
                        <a:t> individually</a:t>
                      </a:r>
                      <a:endParaRPr dirty="0"/>
                    </a:p>
                    <a:p>
                      <a:pPr marL="228600" marR="0" lvl="0" indent="-228600" algn="l" rtl="0">
                        <a:spcBef>
                          <a:spcPts val="0"/>
                        </a:spcBef>
                        <a:spcAft>
                          <a:spcPts val="0"/>
                        </a:spcAft>
                        <a:buClr>
                          <a:schemeClr val="dk1"/>
                        </a:buClr>
                        <a:buSzPts val="1000"/>
                        <a:buFont typeface="Calibri"/>
                        <a:buAutoNum type="arabicPeriod"/>
                      </a:pPr>
                      <a:r>
                        <a:rPr lang="en-GB" sz="1000" dirty="0"/>
                        <a:t>Calculation for the self employed can be problematic</a:t>
                      </a:r>
                      <a:endParaRPr dirty="0"/>
                    </a:p>
                    <a:p>
                      <a:pPr marL="228600" marR="0" lvl="0" indent="-228600" algn="l" rtl="0">
                        <a:spcBef>
                          <a:spcPts val="0"/>
                        </a:spcBef>
                        <a:spcAft>
                          <a:spcPts val="0"/>
                        </a:spcAft>
                        <a:buClr>
                          <a:schemeClr val="dk1"/>
                        </a:buClr>
                        <a:buSzPts val="1000"/>
                        <a:buFont typeface="Calibri"/>
                        <a:buAutoNum type="arabicPeriod"/>
                      </a:pPr>
                      <a:r>
                        <a:rPr lang="en-GB" sz="1000" dirty="0"/>
                        <a:t>Imperfect labour markets – where </a:t>
                      </a:r>
                      <a:r>
                        <a:rPr lang="en-GB" sz="1000" b="1" dirty="0"/>
                        <a:t>MRP</a:t>
                      </a:r>
                      <a:r>
                        <a:rPr lang="en-GB" sz="1000" dirty="0"/>
                        <a:t> theory breaks down. </a:t>
                      </a:r>
                      <a:endParaRPr sz="1000" dirty="0"/>
                    </a:p>
                  </a:txBody>
                  <a:tcPr marL="91450" marR="91450" marT="45725" marB="45725">
                    <a:solidFill>
                      <a:srgbClr val="DDEAF6"/>
                    </a:solidFill>
                  </a:tcPr>
                </a:tc>
                <a:extLst>
                  <a:ext uri="{0D108BD9-81ED-4DB2-BD59-A6C34878D82A}">
                    <a16:rowId xmlns:a16="http://schemas.microsoft.com/office/drawing/2014/main" val="10006"/>
                  </a:ext>
                </a:extLst>
              </a:tr>
            </a:tbl>
          </a:graphicData>
        </a:graphic>
      </p:graphicFrame>
      <p:graphicFrame>
        <p:nvGraphicFramePr>
          <p:cNvPr id="5" name="Table 4"/>
          <p:cNvGraphicFramePr>
            <a:graphicFrameLocks noGrp="1"/>
          </p:cNvGraphicFramePr>
          <p:nvPr/>
        </p:nvGraphicFramePr>
        <p:xfrm>
          <a:off x="4035669" y="96268"/>
          <a:ext cx="4158762" cy="370840"/>
        </p:xfrm>
        <a:graphic>
          <a:graphicData uri="http://schemas.openxmlformats.org/drawingml/2006/table">
            <a:tbl>
              <a:tblPr firstRow="1" bandRow="1"/>
              <a:tblGrid>
                <a:gridCol w="4158762">
                  <a:extLst>
                    <a:ext uri="{9D8B030D-6E8A-4147-A177-3AD203B41FA5}">
                      <a16:colId xmlns:a16="http://schemas.microsoft.com/office/drawing/2014/main" val="145915541"/>
                    </a:ext>
                  </a:extLst>
                </a:gridCol>
              </a:tblGrid>
              <a:tr h="370840">
                <a:tc>
                  <a:txBody>
                    <a:bodyPr/>
                    <a:lstStyle/>
                    <a:p>
                      <a:pPr algn="ctr"/>
                      <a:r>
                        <a:rPr lang="en-GB" dirty="0"/>
                        <a:t>4.1.6.</a:t>
                      </a:r>
                      <a:r>
                        <a:rPr lang="en-GB" baseline="0" dirty="0"/>
                        <a:t> THE LABOUR MARKET</a:t>
                      </a:r>
                      <a:endParaRPr lang="en-GB" dirty="0"/>
                    </a:p>
                  </a:txBody>
                  <a:tcPr/>
                </a:tc>
                <a:extLst>
                  <a:ext uri="{0D108BD9-81ED-4DB2-BD59-A6C34878D82A}">
                    <a16:rowId xmlns:a16="http://schemas.microsoft.com/office/drawing/2014/main" val="4108215624"/>
                  </a:ext>
                </a:extLst>
              </a:tr>
            </a:tbl>
          </a:graphicData>
        </a:graphic>
      </p:graphicFrame>
      <p:pic>
        <p:nvPicPr>
          <p:cNvPr id="1026" name="Picture 2" descr="The demand for labour | Economics Online | Economics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6376" y="627668"/>
            <a:ext cx="5198940" cy="4538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007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Shape 92"/>
          <p:cNvGraphicFramePr/>
          <p:nvPr/>
        </p:nvGraphicFramePr>
        <p:xfrm>
          <a:off x="254979" y="457199"/>
          <a:ext cx="5967041" cy="5769568"/>
        </p:xfrm>
        <a:graphic>
          <a:graphicData uri="http://schemas.openxmlformats.org/drawingml/2006/table">
            <a:tbl>
              <a:tblPr firstRow="1" bandRow="1">
                <a:noFill/>
              </a:tblPr>
              <a:tblGrid>
                <a:gridCol w="1776948">
                  <a:extLst>
                    <a:ext uri="{9D8B030D-6E8A-4147-A177-3AD203B41FA5}">
                      <a16:colId xmlns:a16="http://schemas.microsoft.com/office/drawing/2014/main" val="20000"/>
                    </a:ext>
                  </a:extLst>
                </a:gridCol>
                <a:gridCol w="4190093">
                  <a:extLst>
                    <a:ext uri="{9D8B030D-6E8A-4147-A177-3AD203B41FA5}">
                      <a16:colId xmlns:a16="http://schemas.microsoft.com/office/drawing/2014/main" val="20001"/>
                    </a:ext>
                  </a:extLst>
                </a:gridCol>
              </a:tblGrid>
              <a:tr h="252229">
                <a:tc gridSpan="2">
                  <a:txBody>
                    <a:bodyPr/>
                    <a:lstStyle/>
                    <a:p>
                      <a:pPr marL="0" marR="0" lvl="0" indent="0" algn="ctr" rtl="0">
                        <a:spcBef>
                          <a:spcPts val="0"/>
                        </a:spcBef>
                        <a:spcAft>
                          <a:spcPts val="0"/>
                        </a:spcAft>
                        <a:buNone/>
                      </a:pPr>
                      <a:r>
                        <a:rPr lang="en-GB" sz="1000" b="1" i="0" dirty="0">
                          <a:solidFill>
                            <a:schemeClr val="lt1"/>
                          </a:solidFill>
                          <a:latin typeface="Calibri"/>
                          <a:ea typeface="Calibri"/>
                          <a:cs typeface="Calibri"/>
                          <a:sym typeface="Calibri"/>
                        </a:rPr>
                        <a:t>4.1.6.2.</a:t>
                      </a:r>
                      <a:r>
                        <a:rPr lang="en-GB" sz="1000" b="1" i="0" baseline="0" dirty="0">
                          <a:solidFill>
                            <a:schemeClr val="lt1"/>
                          </a:solidFill>
                          <a:latin typeface="Calibri"/>
                          <a:ea typeface="Calibri"/>
                          <a:cs typeface="Calibri"/>
                          <a:sym typeface="Calibri"/>
                        </a:rPr>
                        <a:t> </a:t>
                      </a:r>
                      <a:r>
                        <a:rPr lang="en-GB" sz="1000" b="1" i="0" dirty="0">
                          <a:solidFill>
                            <a:schemeClr val="lt1"/>
                          </a:solidFill>
                          <a:latin typeface="Calibri"/>
                          <a:ea typeface="Calibri"/>
                          <a:cs typeface="Calibri"/>
                          <a:sym typeface="Calibri"/>
                        </a:rPr>
                        <a:t>LABOUR SUPPLY CURVE</a:t>
                      </a:r>
                      <a:endParaRPr sz="1000" b="1" i="0"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567503">
                <a:tc>
                  <a:txBody>
                    <a:bodyPr/>
                    <a:lstStyle/>
                    <a:p>
                      <a:pPr marL="0" marR="0" lvl="0" indent="0" algn="l" rtl="0">
                        <a:spcBef>
                          <a:spcPts val="0"/>
                        </a:spcBef>
                        <a:spcAft>
                          <a:spcPts val="0"/>
                        </a:spcAft>
                        <a:buNone/>
                      </a:pPr>
                      <a:r>
                        <a:rPr lang="en-GB" sz="1000" b="1" i="0">
                          <a:solidFill>
                            <a:schemeClr val="lt1"/>
                          </a:solidFill>
                          <a:latin typeface="Calibri"/>
                          <a:ea typeface="Calibri"/>
                          <a:cs typeface="Calibri"/>
                          <a:sym typeface="Calibri"/>
                        </a:rPr>
                        <a:t>LABOUR SUPPLY CURVE </a:t>
                      </a:r>
                      <a:endParaRPr sz="1000" b="1" i="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Higher wages usually will encourage a worker to supply more labour because work is more attractive compared to leisure.</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Therefore the supply curve for labour tends to be upwardly sloping.</a:t>
                      </a:r>
                      <a:endParaRPr dirty="0"/>
                    </a:p>
                  </a:txBody>
                  <a:tcPr marL="91450" marR="91450" marT="45725" marB="45725">
                    <a:solidFill>
                      <a:srgbClr val="F2F2F2"/>
                    </a:solidFill>
                  </a:tcPr>
                </a:tc>
                <a:extLst>
                  <a:ext uri="{0D108BD9-81ED-4DB2-BD59-A6C34878D82A}">
                    <a16:rowId xmlns:a16="http://schemas.microsoft.com/office/drawing/2014/main" val="10001"/>
                  </a:ext>
                </a:extLst>
              </a:tr>
              <a:tr h="252229">
                <a:tc>
                  <a:txBody>
                    <a:bodyPr/>
                    <a:lstStyle/>
                    <a:p>
                      <a:pPr marL="0" marR="0" lvl="0" indent="0" algn="l" rtl="0">
                        <a:spcBef>
                          <a:spcPts val="0"/>
                        </a:spcBef>
                        <a:spcAft>
                          <a:spcPts val="0"/>
                        </a:spcAft>
                        <a:buNone/>
                      </a:pPr>
                      <a:r>
                        <a:rPr lang="en-GB" sz="1000" b="1" i="0">
                          <a:solidFill>
                            <a:schemeClr val="lt1"/>
                          </a:solidFill>
                          <a:latin typeface="Calibri"/>
                          <a:ea typeface="Calibri"/>
                          <a:cs typeface="Calibri"/>
                          <a:sym typeface="Calibri"/>
                        </a:rPr>
                        <a:t>POSITIVE RELATIONSHIP</a:t>
                      </a:r>
                      <a:endParaRPr sz="1000" b="1" i="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As wages increase, this attracts a greater supply of labour </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1198050">
                <a:tc>
                  <a:txBody>
                    <a:bodyPr/>
                    <a:lstStyle/>
                    <a:p>
                      <a:pPr marL="0" marR="0" lvl="0" indent="0" algn="l" rtl="0">
                        <a:spcBef>
                          <a:spcPts val="0"/>
                        </a:spcBef>
                        <a:spcAft>
                          <a:spcPts val="0"/>
                        </a:spcAft>
                        <a:buNone/>
                      </a:pPr>
                      <a:r>
                        <a:rPr lang="en-GB" sz="1000" b="1" i="0">
                          <a:solidFill>
                            <a:schemeClr val="lt1"/>
                          </a:solidFill>
                          <a:latin typeface="Calibri"/>
                          <a:ea typeface="Calibri"/>
                          <a:cs typeface="Calibri"/>
                          <a:sym typeface="Calibri"/>
                        </a:rPr>
                        <a:t>FACTORS THAT CAN SHIFT THE SUPPLY CURVE FOR LABOUR</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Wage on offer in </a:t>
                      </a:r>
                      <a:r>
                        <a:rPr lang="en-GB" sz="1000" b="1" i="0" dirty="0">
                          <a:solidFill>
                            <a:schemeClr val="dk1"/>
                          </a:solidFill>
                          <a:latin typeface="Calibri"/>
                          <a:ea typeface="Calibri"/>
                          <a:cs typeface="Calibri"/>
                          <a:sym typeface="Calibri"/>
                        </a:rPr>
                        <a:t>substitute</a:t>
                      </a:r>
                      <a:r>
                        <a:rPr lang="en-GB" sz="1000" b="0" i="0" dirty="0">
                          <a:solidFill>
                            <a:schemeClr val="dk1"/>
                          </a:solidFill>
                          <a:latin typeface="Calibri"/>
                          <a:ea typeface="Calibri"/>
                          <a:cs typeface="Calibri"/>
                          <a:sym typeface="Calibri"/>
                        </a:rPr>
                        <a:t> occupations.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Barriers to entry</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Non-monetary characteristics of the job</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Improvements in the occupational mobility of labour</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Overtime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Size of working population</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Value of leisure time</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r h="2301507">
                <a:tc>
                  <a:txBody>
                    <a:bodyPr/>
                    <a:lstStyle/>
                    <a:p>
                      <a:pPr marL="0" marR="0" lvl="0" indent="0" algn="l" rtl="0">
                        <a:spcBef>
                          <a:spcPts val="0"/>
                        </a:spcBef>
                        <a:spcAft>
                          <a:spcPts val="0"/>
                        </a:spcAft>
                        <a:buNone/>
                      </a:pPr>
                      <a:r>
                        <a:rPr lang="en-GB" sz="1000" b="1" i="0">
                          <a:solidFill>
                            <a:schemeClr val="lt1"/>
                          </a:solidFill>
                          <a:latin typeface="Calibri"/>
                          <a:ea typeface="Calibri"/>
                          <a:cs typeface="Calibri"/>
                          <a:sym typeface="Calibri"/>
                        </a:rPr>
                        <a:t>FACTORS INFLUENCING THE ELASTICITY OF SUPPLY FOR LABOUR</a:t>
                      </a:r>
                      <a:endParaRPr sz="1000" b="1" i="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Nature of skills and qualifications required to work in an industry</a:t>
                      </a:r>
                      <a:endParaRPr dirty="0"/>
                    </a:p>
                    <a:p>
                      <a:pPr marL="228600" marR="0" lvl="0" indent="-228600" algn="l" rtl="0">
                        <a:spcBef>
                          <a:spcPts val="0"/>
                        </a:spcBef>
                        <a:spcAft>
                          <a:spcPts val="0"/>
                        </a:spcAft>
                        <a:buClr>
                          <a:schemeClr val="dk1"/>
                        </a:buClr>
                        <a:buSzPts val="1000"/>
                        <a:buFont typeface="Calibri"/>
                        <a:buAutoNum type="arabicPeriod"/>
                      </a:pPr>
                      <a:r>
                        <a:rPr lang="en-GB" sz="1000" dirty="0"/>
                        <a:t>Specific skills and educational requirements make supply inelastic</a:t>
                      </a:r>
                      <a:endParaRPr dirty="0"/>
                    </a:p>
                    <a:p>
                      <a:pPr marL="228600" marR="0" lvl="0" indent="-228600" algn="l" rtl="0">
                        <a:spcBef>
                          <a:spcPts val="0"/>
                        </a:spcBef>
                        <a:spcAft>
                          <a:spcPts val="0"/>
                        </a:spcAft>
                        <a:buClr>
                          <a:schemeClr val="dk1"/>
                        </a:buClr>
                        <a:buSzPts val="1000"/>
                        <a:buFont typeface="Calibri"/>
                        <a:buAutoNum type="arabicPeriod"/>
                      </a:pPr>
                      <a:r>
                        <a:rPr lang="en-GB" sz="1000" dirty="0"/>
                        <a:t>Lengthy and costly training periods makes labour supply inelastic</a:t>
                      </a:r>
                      <a:endParaRPr dirty="0"/>
                    </a:p>
                    <a:p>
                      <a:pPr marL="228600" marR="0" lvl="0" indent="-228600" algn="l" rtl="0">
                        <a:spcBef>
                          <a:spcPts val="0"/>
                        </a:spcBef>
                        <a:spcAft>
                          <a:spcPts val="0"/>
                        </a:spcAft>
                        <a:buClr>
                          <a:schemeClr val="dk1"/>
                        </a:buClr>
                        <a:buSzPts val="1000"/>
                        <a:buFont typeface="Calibri"/>
                        <a:buAutoNum type="arabicPeriod"/>
                      </a:pPr>
                      <a:r>
                        <a:rPr lang="en-GB" sz="1000" dirty="0"/>
                        <a:t>When the minimum skill factor needed is relatively low, then the pool of available labour will be large, making labour supply elastic</a:t>
                      </a:r>
                      <a:endParaRPr dirty="0"/>
                    </a:p>
                    <a:p>
                      <a:pPr marL="228600" marR="0" lvl="0" indent="-228600" algn="l" rtl="0">
                        <a:spcBef>
                          <a:spcPts val="0"/>
                        </a:spcBef>
                        <a:spcAft>
                          <a:spcPts val="0"/>
                        </a:spcAft>
                        <a:buClr>
                          <a:schemeClr val="dk1"/>
                        </a:buClr>
                        <a:buSzPts val="1000"/>
                        <a:buFont typeface="Calibri"/>
                        <a:buAutoNum type="arabicPeriod"/>
                      </a:pPr>
                      <a:r>
                        <a:rPr lang="en-GB" sz="1000" dirty="0"/>
                        <a:t>Vocational nature of work - in vocational jobs such as nursing, people are less sensitive to changes in wages when deciding whether to work and how many hours to work</a:t>
                      </a:r>
                      <a:endParaRPr dirty="0"/>
                    </a:p>
                    <a:p>
                      <a:pPr marL="228600" marR="0" lvl="0" indent="-228600" algn="l" rtl="0">
                        <a:spcBef>
                          <a:spcPts val="0"/>
                        </a:spcBef>
                        <a:spcAft>
                          <a:spcPts val="0"/>
                        </a:spcAft>
                        <a:buClr>
                          <a:schemeClr val="dk1"/>
                        </a:buClr>
                        <a:buSzPts val="1000"/>
                        <a:buFont typeface="Calibri"/>
                        <a:buAutoNum type="arabicPeriod"/>
                      </a:pPr>
                      <a:r>
                        <a:rPr lang="en-GB" sz="1000" dirty="0"/>
                        <a:t>Time period – </a:t>
                      </a:r>
                      <a:endParaRPr dirty="0"/>
                    </a:p>
                    <a:p>
                      <a:pPr marL="457200" marR="0" lvl="1" indent="0" algn="l" rtl="0">
                        <a:spcBef>
                          <a:spcPts val="0"/>
                        </a:spcBef>
                        <a:spcAft>
                          <a:spcPts val="0"/>
                        </a:spcAft>
                        <a:buNone/>
                      </a:pPr>
                      <a:r>
                        <a:rPr lang="en-GB" sz="1000" u="none" strike="noStrike" cap="none" dirty="0"/>
                        <a:t>In the short run, the supply curve for labour to a particular occupation tends to be relatively inelastic</a:t>
                      </a:r>
                      <a:endParaRPr dirty="0"/>
                    </a:p>
                    <a:p>
                      <a:pPr marL="457200" marR="0" lvl="1" indent="0" algn="l" rtl="0">
                        <a:spcBef>
                          <a:spcPts val="0"/>
                        </a:spcBef>
                        <a:spcAft>
                          <a:spcPts val="0"/>
                        </a:spcAft>
                        <a:buNone/>
                      </a:pPr>
                      <a:r>
                        <a:rPr lang="en-GB" sz="1000" u="none" strike="noStrike" cap="none" dirty="0"/>
                        <a:t>It takes time for people to respond to changes in relative wages and earnings – especially if people need to be re-trained to enter a new occupation</a:t>
                      </a:r>
                      <a:endParaRPr sz="1000" u="none" strike="noStrike" cap="none" dirty="0"/>
                    </a:p>
                  </a:txBody>
                  <a:tcPr marL="91450" marR="91450" marT="45725" marB="45725">
                    <a:solidFill>
                      <a:srgbClr val="DDEAF6"/>
                    </a:solidFill>
                  </a:tcPr>
                </a:tc>
                <a:extLst>
                  <a:ext uri="{0D108BD9-81ED-4DB2-BD59-A6C34878D82A}">
                    <a16:rowId xmlns:a16="http://schemas.microsoft.com/office/drawing/2014/main" val="10004"/>
                  </a:ext>
                </a:extLst>
              </a:tr>
              <a:tr h="1198050">
                <a:tc>
                  <a:txBody>
                    <a:bodyPr/>
                    <a:lstStyle/>
                    <a:p>
                      <a:pPr marL="0" marR="0" lvl="0" indent="0" algn="l" rtl="0">
                        <a:spcBef>
                          <a:spcPts val="0"/>
                        </a:spcBef>
                        <a:spcAft>
                          <a:spcPts val="0"/>
                        </a:spcAft>
                        <a:buNone/>
                      </a:pPr>
                      <a:r>
                        <a:rPr lang="en-GB" sz="1000" b="1" i="0">
                          <a:solidFill>
                            <a:schemeClr val="lt1"/>
                          </a:solidFill>
                          <a:latin typeface="Calibri"/>
                          <a:ea typeface="Calibri"/>
                          <a:cs typeface="Calibri"/>
                          <a:sym typeface="Calibri"/>
                        </a:rPr>
                        <a:t>SUPPLY OF LABOUR TO AN ECONOMY</a:t>
                      </a:r>
                      <a:endParaRPr sz="1000" b="1" i="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Can be influenced by: </a:t>
                      </a:r>
                      <a:endParaRPr dirty="0"/>
                    </a:p>
                    <a:p>
                      <a:pPr marL="228600" marR="0" lvl="0" indent="-228600" algn="l" rtl="0">
                        <a:spcBef>
                          <a:spcPts val="0"/>
                        </a:spcBef>
                        <a:spcAft>
                          <a:spcPts val="0"/>
                        </a:spcAft>
                        <a:buClr>
                          <a:schemeClr val="dk1"/>
                        </a:buClr>
                        <a:buSzPts val="1000"/>
                        <a:buFont typeface="Calibri"/>
                        <a:buAutoNum type="arabicPeriod"/>
                      </a:pPr>
                      <a:r>
                        <a:rPr lang="en-GB" sz="1000" dirty="0"/>
                        <a:t>In the UK, only about 75% of people 16-64 are in employment;</a:t>
                      </a:r>
                      <a:endParaRPr dirty="0"/>
                    </a:p>
                    <a:p>
                      <a:pPr marL="228600" marR="0" lvl="0" indent="-228600" algn="l" rtl="0">
                        <a:spcBef>
                          <a:spcPts val="0"/>
                        </a:spcBef>
                        <a:spcAft>
                          <a:spcPts val="0"/>
                        </a:spcAft>
                        <a:buClr>
                          <a:schemeClr val="dk1"/>
                        </a:buClr>
                        <a:buSzPts val="1000"/>
                        <a:buFont typeface="Calibri"/>
                        <a:buAutoNum type="arabicPeriod"/>
                      </a:pPr>
                      <a:r>
                        <a:rPr lang="en-GB" sz="1000" dirty="0"/>
                        <a:t>Some of the retired could be brought back to work if there were incentives for them;</a:t>
                      </a:r>
                      <a:endParaRPr dirty="0"/>
                    </a:p>
                    <a:p>
                      <a:pPr marL="228600" marR="0" lvl="0" indent="-228600" algn="l" rtl="0">
                        <a:spcBef>
                          <a:spcPts val="0"/>
                        </a:spcBef>
                        <a:spcAft>
                          <a:spcPts val="0"/>
                        </a:spcAft>
                        <a:buClr>
                          <a:schemeClr val="dk1"/>
                        </a:buClr>
                        <a:buSzPts val="1000"/>
                        <a:buFont typeface="Calibri"/>
                        <a:buAutoNum type="arabicPeriod"/>
                      </a:pPr>
                      <a:r>
                        <a:rPr lang="en-GB" sz="1000" dirty="0"/>
                        <a:t>Immigration can expand the supply of labour.  </a:t>
                      </a:r>
                      <a:endParaRPr dirty="0"/>
                    </a:p>
                    <a:p>
                      <a:pPr marL="0" marR="0" lvl="0" indent="0" algn="l" rtl="0">
                        <a:spcBef>
                          <a:spcPts val="0"/>
                        </a:spcBef>
                        <a:spcAft>
                          <a:spcPts val="0"/>
                        </a:spcAft>
                        <a:buClr>
                          <a:schemeClr val="dk1"/>
                        </a:buClr>
                        <a:buSzPts val="1000"/>
                        <a:buFont typeface="Calibri"/>
                        <a:buNone/>
                      </a:pPr>
                      <a:r>
                        <a:rPr lang="en-GB" sz="1000" dirty="0"/>
                        <a:t>So the supply of labour to the economy as a whole is not </a:t>
                      </a:r>
                      <a:r>
                        <a:rPr lang="en-GB" sz="1000" b="1" dirty="0"/>
                        <a:t>perfectly</a:t>
                      </a:r>
                      <a:r>
                        <a:rPr lang="en-GB" sz="1000" dirty="0"/>
                        <a:t> </a:t>
                      </a:r>
                      <a:r>
                        <a:rPr lang="en-GB" sz="1000" b="1" dirty="0"/>
                        <a:t>inelastic. </a:t>
                      </a:r>
                      <a:endParaRPr sz="1000" b="1" dirty="0"/>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pic>
        <p:nvPicPr>
          <p:cNvPr id="5" name="Shape 94"/>
          <p:cNvPicPr preferRelativeResize="0"/>
          <p:nvPr/>
        </p:nvPicPr>
        <p:blipFill rotWithShape="1">
          <a:blip r:embed="rId2">
            <a:alphaModFix/>
          </a:blip>
          <a:srcRect/>
          <a:stretch/>
        </p:blipFill>
        <p:spPr>
          <a:xfrm>
            <a:off x="6222021" y="1644162"/>
            <a:ext cx="5714999" cy="3288323"/>
          </a:xfrm>
          <a:prstGeom prst="rect">
            <a:avLst/>
          </a:prstGeom>
          <a:noFill/>
          <a:ln>
            <a:noFill/>
          </a:ln>
        </p:spPr>
      </p:pic>
    </p:spTree>
    <p:extLst>
      <p:ext uri="{BB962C8B-B14F-4D97-AF65-F5344CB8AC3E}">
        <p14:creationId xmlns:p14="http://schemas.microsoft.com/office/powerpoint/2010/main" val="2716787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98"/>
        <p:cNvGrpSpPr/>
        <p:nvPr/>
      </p:nvGrpSpPr>
      <p:grpSpPr>
        <a:xfrm>
          <a:off x="0" y="0"/>
          <a:ext cx="0" cy="0"/>
          <a:chOff x="0" y="0"/>
          <a:chExt cx="0" cy="0"/>
        </a:xfrm>
      </p:grpSpPr>
      <p:pic>
        <p:nvPicPr>
          <p:cNvPr id="99" name="Shape 99"/>
          <p:cNvPicPr preferRelativeResize="0"/>
          <p:nvPr/>
        </p:nvPicPr>
        <p:blipFill rotWithShape="1">
          <a:blip r:embed="rId3">
            <a:alphaModFix/>
          </a:blip>
          <a:srcRect/>
          <a:stretch/>
        </p:blipFill>
        <p:spPr>
          <a:xfrm>
            <a:off x="176213" y="2888673"/>
            <a:ext cx="4156796" cy="1925656"/>
          </a:xfrm>
          <a:prstGeom prst="rect">
            <a:avLst/>
          </a:prstGeom>
          <a:noFill/>
          <a:ln>
            <a:noFill/>
          </a:ln>
        </p:spPr>
      </p:pic>
      <p:graphicFrame>
        <p:nvGraphicFramePr>
          <p:cNvPr id="100" name="Shape 100"/>
          <p:cNvGraphicFramePr/>
          <p:nvPr/>
        </p:nvGraphicFramePr>
        <p:xfrm>
          <a:off x="0" y="124690"/>
          <a:ext cx="6141150" cy="2666375"/>
        </p:xfrm>
        <a:graphic>
          <a:graphicData uri="http://schemas.openxmlformats.org/drawingml/2006/table">
            <a:tbl>
              <a:tblPr firstRow="1" bandRow="1">
                <a:noFill/>
              </a:tblPr>
              <a:tblGrid>
                <a:gridCol w="1059875">
                  <a:extLst>
                    <a:ext uri="{9D8B030D-6E8A-4147-A177-3AD203B41FA5}">
                      <a16:colId xmlns:a16="http://schemas.microsoft.com/office/drawing/2014/main" val="20000"/>
                    </a:ext>
                  </a:extLst>
                </a:gridCol>
                <a:gridCol w="5081275">
                  <a:extLst>
                    <a:ext uri="{9D8B030D-6E8A-4147-A177-3AD203B41FA5}">
                      <a16:colId xmlns:a16="http://schemas.microsoft.com/office/drawing/2014/main" val="20001"/>
                    </a:ext>
                  </a:extLst>
                </a:gridCol>
              </a:tblGrid>
              <a:tr h="150325">
                <a:tc gridSpan="2">
                  <a:txBody>
                    <a:bodyPr/>
                    <a:lstStyle/>
                    <a:p>
                      <a:pPr marL="0" marR="0" lvl="0" indent="0" algn="ctr" rtl="0">
                        <a:spcBef>
                          <a:spcPts val="0"/>
                        </a:spcBef>
                        <a:spcAft>
                          <a:spcPts val="0"/>
                        </a:spcAft>
                        <a:buNone/>
                      </a:pPr>
                      <a:r>
                        <a:rPr lang="en-GB" sz="1000" b="1" dirty="0">
                          <a:solidFill>
                            <a:schemeClr val="bg1"/>
                          </a:solidFill>
                        </a:rPr>
                        <a:t>4.1.6.3. WAGE DETERMINATION IN A COMPETITIVE LABOUR MARKET</a:t>
                      </a:r>
                      <a:endParaRPr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8425">
                <a:tc>
                  <a:txBody>
                    <a:bodyPr/>
                    <a:lstStyle/>
                    <a:p>
                      <a:pPr marL="0" marR="0" lvl="0" indent="0" algn="l" rtl="0">
                        <a:spcBef>
                          <a:spcPts val="0"/>
                        </a:spcBef>
                        <a:spcAft>
                          <a:spcPts val="0"/>
                        </a:spcAft>
                        <a:buNone/>
                      </a:pPr>
                      <a:r>
                        <a:rPr lang="en-GB" sz="1000" b="1">
                          <a:solidFill>
                            <a:schemeClr val="lt1"/>
                          </a:solidFill>
                        </a:rPr>
                        <a:t>COMPETITIVE LABOUR MARKET ASSUMPTIONS</a:t>
                      </a:r>
                      <a:endParaRPr sz="1000" b="1">
                        <a:solidFill>
                          <a:schemeClr val="lt1"/>
                        </a:solidFill>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dirty="0"/>
                        <a:t>There are many potential workers &amp; employers</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dirty="0"/>
                        <a:t>Labour is </a:t>
                      </a:r>
                      <a:r>
                        <a:rPr lang="en-GB" sz="1000" b="1" dirty="0"/>
                        <a:t>HOMOGENOUS</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dirty="0"/>
                        <a:t>There is </a:t>
                      </a:r>
                      <a:r>
                        <a:rPr lang="en-GB" sz="1000" b="1" dirty="0"/>
                        <a:t>PERFECT</a:t>
                      </a:r>
                      <a:r>
                        <a:rPr lang="en-GB" sz="1000" dirty="0"/>
                        <a:t> </a:t>
                      </a:r>
                      <a:r>
                        <a:rPr lang="en-GB" sz="1000" b="1" dirty="0"/>
                        <a:t>INFORMATION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dirty="0"/>
                        <a:t>Firms are wage takers</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dirty="0"/>
                        <a:t>There are no </a:t>
                      </a:r>
                      <a:r>
                        <a:rPr lang="en-GB" sz="1000" b="1" dirty="0"/>
                        <a:t>BARRIERS TO ENTRY / EXIT</a:t>
                      </a:r>
                      <a:endParaRPr dirty="0"/>
                    </a:p>
                  </a:txBody>
                  <a:tcPr marL="91450" marR="91450" marT="45725" marB="45725">
                    <a:solidFill>
                      <a:srgbClr val="F2F2F2"/>
                    </a:solidFill>
                  </a:tcPr>
                </a:tc>
                <a:extLst>
                  <a:ext uri="{0D108BD9-81ED-4DB2-BD59-A6C34878D82A}">
                    <a16:rowId xmlns:a16="http://schemas.microsoft.com/office/drawing/2014/main" val="10001"/>
                  </a:ext>
                </a:extLst>
              </a:tr>
              <a:tr h="258425">
                <a:tc>
                  <a:txBody>
                    <a:bodyPr/>
                    <a:lstStyle/>
                    <a:p>
                      <a:pPr marL="0" marR="0" lvl="0" indent="0" algn="l" rtl="0">
                        <a:spcBef>
                          <a:spcPts val="0"/>
                        </a:spcBef>
                        <a:spcAft>
                          <a:spcPts val="0"/>
                        </a:spcAft>
                        <a:buNone/>
                      </a:pPr>
                      <a:r>
                        <a:rPr lang="en-GB" sz="1000" b="1">
                          <a:solidFill>
                            <a:schemeClr val="lt1"/>
                          </a:solidFill>
                        </a:rPr>
                        <a:t>WAGE DETERMINATION</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 equilibrium wage rate in the industry is set by the meeting point of the industry supply and industry demand curves.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 a competitive market firms are wage takers because if they set lower wages, workers would not accept the wage.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Therefore they have to set the equilibrium wage We.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Because firms are wages takers the supply curve of labour is perfectly elastic therefore AC = MC</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 firm will maximise profits by employing at Q1 where MRP of Labour = MC of Labour.</a:t>
                      </a:r>
                      <a:endParaRPr/>
                    </a:p>
                  </a:txBody>
                  <a:tcPr marL="91450" marR="91450" marT="45725" marB="45725">
                    <a:solidFill>
                      <a:srgbClr val="DDEAF6"/>
                    </a:solidFill>
                  </a:tcPr>
                </a:tc>
                <a:extLst>
                  <a:ext uri="{0D108BD9-81ED-4DB2-BD59-A6C34878D82A}">
                    <a16:rowId xmlns:a16="http://schemas.microsoft.com/office/drawing/2014/main" val="10002"/>
                  </a:ext>
                </a:extLst>
              </a:tr>
              <a:tr h="258425">
                <a:tc>
                  <a:txBody>
                    <a:bodyPr/>
                    <a:lstStyle/>
                    <a:p>
                      <a:pPr marL="0" marR="0" lvl="0" indent="0" algn="l" rtl="0">
                        <a:spcBef>
                          <a:spcPts val="0"/>
                        </a:spcBef>
                        <a:spcAft>
                          <a:spcPts val="0"/>
                        </a:spcAft>
                        <a:buNone/>
                      </a:pPr>
                      <a:r>
                        <a:rPr lang="en-GB" sz="1000" b="1">
                          <a:solidFill>
                            <a:schemeClr val="lt1"/>
                          </a:solidFill>
                        </a:rPr>
                        <a:t>HENRY FORD</a:t>
                      </a:r>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0" i="1" dirty="0">
                          <a:solidFill>
                            <a:schemeClr val="dk1"/>
                          </a:solidFill>
                          <a:latin typeface="Calibri"/>
                          <a:ea typeface="Calibri"/>
                          <a:cs typeface="Calibri"/>
                          <a:sym typeface="Calibri"/>
                        </a:rPr>
                        <a:t>“We want to get full value out of labour so that we may be able to pay it full value”. </a:t>
                      </a:r>
                      <a:endParaRPr sz="1000" b="0" i="1"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bl>
          </a:graphicData>
        </a:graphic>
      </p:graphicFrame>
      <p:graphicFrame>
        <p:nvGraphicFramePr>
          <p:cNvPr id="101" name="Shape 101"/>
          <p:cNvGraphicFramePr/>
          <p:nvPr/>
        </p:nvGraphicFramePr>
        <p:xfrm>
          <a:off x="6154761" y="121226"/>
          <a:ext cx="5961025" cy="4206300"/>
        </p:xfrm>
        <a:graphic>
          <a:graphicData uri="http://schemas.openxmlformats.org/drawingml/2006/table">
            <a:tbl>
              <a:tblPr firstRow="1" bandRow="1">
                <a:noFill/>
              </a:tblPr>
              <a:tblGrid>
                <a:gridCol w="1170825">
                  <a:extLst>
                    <a:ext uri="{9D8B030D-6E8A-4147-A177-3AD203B41FA5}">
                      <a16:colId xmlns:a16="http://schemas.microsoft.com/office/drawing/2014/main" val="20000"/>
                    </a:ext>
                  </a:extLst>
                </a:gridCol>
                <a:gridCol w="4790200">
                  <a:extLst>
                    <a:ext uri="{9D8B030D-6E8A-4147-A177-3AD203B41FA5}">
                      <a16:colId xmlns:a16="http://schemas.microsoft.com/office/drawing/2014/main" val="20001"/>
                    </a:ext>
                  </a:extLst>
                </a:gridCol>
              </a:tblGrid>
              <a:tr h="150325">
                <a:tc gridSpan="2">
                  <a:txBody>
                    <a:bodyPr/>
                    <a:lstStyle/>
                    <a:p>
                      <a:pPr marL="0" marR="0" lvl="0" indent="0" algn="ctr" rtl="0">
                        <a:spcBef>
                          <a:spcPts val="0"/>
                        </a:spcBef>
                        <a:spcAft>
                          <a:spcPts val="0"/>
                        </a:spcAft>
                        <a:buNone/>
                      </a:pPr>
                      <a:r>
                        <a:rPr lang="en-GB" sz="1000" b="1" dirty="0">
                          <a:solidFill>
                            <a:schemeClr val="bg1"/>
                          </a:solidFill>
                        </a:rPr>
                        <a:t>4.1.6.4. WAGE DETERMINATION IN IMPERFECTLY COMPETITIVE LABOUR MARKETS</a:t>
                      </a:r>
                      <a:endParaRPr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8425">
                <a:tc>
                  <a:txBody>
                    <a:bodyPr/>
                    <a:lstStyle/>
                    <a:p>
                      <a:pPr marL="0" marR="0" lvl="0" indent="0" algn="l" rtl="0">
                        <a:spcBef>
                          <a:spcPts val="0"/>
                        </a:spcBef>
                        <a:spcAft>
                          <a:spcPts val="0"/>
                        </a:spcAft>
                        <a:buNone/>
                      </a:pPr>
                      <a:r>
                        <a:rPr lang="en-GB" sz="1000" b="1">
                          <a:solidFill>
                            <a:schemeClr val="lt1"/>
                          </a:solidFill>
                        </a:rPr>
                        <a:t>EXPLANATION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Wage differentials do not exist in a perfectly competitive labour market. That they do exist implies that there are </a:t>
                      </a:r>
                      <a:r>
                        <a:rPr lang="en-GB" sz="1000" b="1"/>
                        <a:t>IMPERFECT</a:t>
                      </a:r>
                      <a:r>
                        <a:rPr lang="en-GB" sz="1000"/>
                        <a:t> </a:t>
                      </a:r>
                      <a:r>
                        <a:rPr lang="en-GB" sz="1000" b="1"/>
                        <a:t>LABOUR</a:t>
                      </a:r>
                      <a:r>
                        <a:rPr lang="en-GB" sz="1000"/>
                        <a:t> </a:t>
                      </a:r>
                      <a:r>
                        <a:rPr lang="en-GB" sz="1000" b="1"/>
                        <a:t>MARKETS. </a:t>
                      </a:r>
                      <a:endParaRPr sz="1000" b="0"/>
                    </a:p>
                  </a:txBody>
                  <a:tcPr marL="91450" marR="91450" marT="45725" marB="45725">
                    <a:solidFill>
                      <a:srgbClr val="F2F2F2"/>
                    </a:solidFill>
                  </a:tcPr>
                </a:tc>
                <a:extLst>
                  <a:ext uri="{0D108BD9-81ED-4DB2-BD59-A6C34878D82A}">
                    <a16:rowId xmlns:a16="http://schemas.microsoft.com/office/drawing/2014/main" val="10001"/>
                  </a:ext>
                </a:extLst>
              </a:tr>
              <a:tr h="258425">
                <a:tc>
                  <a:txBody>
                    <a:bodyPr/>
                    <a:lstStyle/>
                    <a:p>
                      <a:pPr marL="0" marR="0" lvl="0" indent="0" algn="l" rtl="0">
                        <a:spcBef>
                          <a:spcPts val="0"/>
                        </a:spcBef>
                        <a:spcAft>
                          <a:spcPts val="0"/>
                        </a:spcAft>
                        <a:buNone/>
                      </a:pPr>
                      <a:r>
                        <a:rPr lang="en-GB" sz="1000" b="1">
                          <a:solidFill>
                            <a:schemeClr val="lt1"/>
                          </a:solidFill>
                        </a:rPr>
                        <a:t>EXAMPLES OF IMPERFECT LABOUR MARKETS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Labour is not </a:t>
                      </a:r>
                      <a:r>
                        <a:rPr lang="en-GB" sz="1000" b="1" i="0">
                          <a:solidFill>
                            <a:schemeClr val="dk1"/>
                          </a:solidFill>
                          <a:latin typeface="Calibri"/>
                          <a:ea typeface="Calibri"/>
                          <a:cs typeface="Calibri"/>
                          <a:sym typeface="Calibri"/>
                        </a:rPr>
                        <a:t>HOMOGENOUS –</a:t>
                      </a:r>
                      <a:r>
                        <a:rPr lang="en-GB" sz="1000" b="0" i="0">
                          <a:solidFill>
                            <a:schemeClr val="dk1"/>
                          </a:solidFill>
                          <a:latin typeface="Calibri"/>
                          <a:ea typeface="Calibri"/>
                          <a:cs typeface="Calibri"/>
                          <a:sym typeface="Calibri"/>
                        </a:rPr>
                        <a:t> Different MRPs, different supplies of labour, Discrimination.</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Non-Monetary considerations – </a:t>
                      </a:r>
                      <a:r>
                        <a:rPr lang="en-GB" sz="1000" b="1" i="0">
                          <a:solidFill>
                            <a:schemeClr val="dk1"/>
                          </a:solidFill>
                          <a:latin typeface="Calibri"/>
                          <a:ea typeface="Calibri"/>
                          <a:cs typeface="Calibri"/>
                          <a:sym typeface="Calibri"/>
                        </a:rPr>
                        <a:t>COMPENSATING WAGE DIFFERENTIALS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Labour is not perfectly mobile – Occupationally immobility, geographical immobility, lack of </a:t>
                      </a:r>
                      <a:r>
                        <a:rPr lang="en-GB" sz="1000" b="1" i="0">
                          <a:solidFill>
                            <a:schemeClr val="dk1"/>
                          </a:solidFill>
                          <a:latin typeface="Calibri"/>
                          <a:ea typeface="Calibri"/>
                          <a:cs typeface="Calibri"/>
                          <a:sym typeface="Calibri"/>
                        </a:rPr>
                        <a:t>PERFECT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KNOWLEDGE </a:t>
                      </a:r>
                      <a:r>
                        <a:rPr lang="en-GB" sz="1000" b="0" i="0">
                          <a:solidFill>
                            <a:schemeClr val="dk1"/>
                          </a:solidFill>
                          <a:latin typeface="Calibri"/>
                          <a:ea typeface="Calibri"/>
                          <a:cs typeface="Calibri"/>
                          <a:sym typeface="Calibri"/>
                        </a:rPr>
                        <a:t> </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TRADE UNIONS </a:t>
                      </a:r>
                      <a:r>
                        <a:rPr lang="en-GB" sz="1000" b="0" i="0">
                          <a:solidFill>
                            <a:schemeClr val="dk1"/>
                          </a:solidFill>
                          <a:latin typeface="Calibri"/>
                          <a:ea typeface="Calibri"/>
                          <a:cs typeface="Calibri"/>
                          <a:sym typeface="Calibri"/>
                        </a:rPr>
                        <a:t>&amp; supply restrictions. </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MONOPSONIES </a:t>
                      </a:r>
                      <a:r>
                        <a:rPr lang="en-GB" sz="1000" b="0" i="0">
                          <a:solidFill>
                            <a:schemeClr val="dk1"/>
                          </a:solidFill>
                          <a:latin typeface="Calibri"/>
                          <a:ea typeface="Calibri"/>
                          <a:cs typeface="Calibri"/>
                          <a:sym typeface="Calibri"/>
                        </a:rPr>
                        <a:t>&amp;</a:t>
                      </a:r>
                      <a:r>
                        <a:rPr lang="en-GB" sz="1000" b="1" i="0">
                          <a:solidFill>
                            <a:schemeClr val="dk1"/>
                          </a:solidFill>
                          <a:latin typeface="Calibri"/>
                          <a:ea typeface="Calibri"/>
                          <a:cs typeface="Calibri"/>
                          <a:sym typeface="Calibri"/>
                        </a:rPr>
                        <a:t> WAGE SETTING </a:t>
                      </a:r>
                      <a:r>
                        <a:rPr lang="en-GB" sz="1000" b="0" i="0">
                          <a:solidFill>
                            <a:schemeClr val="dk1"/>
                          </a:solidFill>
                          <a:latin typeface="Calibri"/>
                          <a:ea typeface="Calibri"/>
                          <a:cs typeface="Calibri"/>
                          <a:sym typeface="Calibri"/>
                        </a:rPr>
                        <a:t>ability.</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258425">
                <a:tc>
                  <a:txBody>
                    <a:bodyPr/>
                    <a:lstStyle/>
                    <a:p>
                      <a:pPr marL="0" marR="0" lvl="0" indent="0" algn="l" rtl="0">
                        <a:spcBef>
                          <a:spcPts val="0"/>
                        </a:spcBef>
                        <a:spcAft>
                          <a:spcPts val="0"/>
                        </a:spcAft>
                        <a:buNone/>
                      </a:pPr>
                      <a:r>
                        <a:rPr lang="en-GB" sz="1000" b="1">
                          <a:solidFill>
                            <a:schemeClr val="lt1"/>
                          </a:solidFill>
                        </a:rPr>
                        <a:t>ADVANTAGES OF DIFFERENTIALS </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Incentives to work hard, achieve good qualifications, skills, training.  </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Trickle down effect – Jobs – spending – Tax.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Encourages enterprise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Encourages work not welfare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Promotes efficient resource allocation</a:t>
                      </a:r>
                      <a:endParaRPr/>
                    </a:p>
                  </a:txBody>
                  <a:tcPr marL="91450" marR="91450" marT="45725" marB="45725">
                    <a:solidFill>
                      <a:srgbClr val="F2F2F2"/>
                    </a:solidFill>
                  </a:tcPr>
                </a:tc>
                <a:extLst>
                  <a:ext uri="{0D108BD9-81ED-4DB2-BD59-A6C34878D82A}">
                    <a16:rowId xmlns:a16="http://schemas.microsoft.com/office/drawing/2014/main" val="10003"/>
                  </a:ext>
                </a:extLst>
              </a:tr>
              <a:tr h="258425">
                <a:tc>
                  <a:txBody>
                    <a:bodyPr/>
                    <a:lstStyle/>
                    <a:p>
                      <a:pPr marL="0" marR="0" lvl="0" indent="0" algn="l" rtl="0">
                        <a:spcBef>
                          <a:spcPts val="0"/>
                        </a:spcBef>
                        <a:spcAft>
                          <a:spcPts val="0"/>
                        </a:spcAft>
                        <a:buNone/>
                      </a:pPr>
                      <a:r>
                        <a:rPr lang="en-GB" sz="1000" b="1">
                          <a:solidFill>
                            <a:schemeClr val="lt1"/>
                          </a:solidFill>
                        </a:rPr>
                        <a:t>DISADVANTAGES OF DIFFERENTIALS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Income inequality – Impact on fiscal budget, welfare, growth &amp; social costs.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Trickle down effect may not occur</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Government solutions are limited if they are the </a:t>
                      </a:r>
                      <a:r>
                        <a:rPr lang="en-GB" sz="1000" b="1" i="0">
                          <a:solidFill>
                            <a:schemeClr val="dk1"/>
                          </a:solidFill>
                          <a:latin typeface="Calibri"/>
                          <a:ea typeface="Calibri"/>
                          <a:cs typeface="Calibri"/>
                          <a:sym typeface="Calibri"/>
                        </a:rPr>
                        <a:t>MONOPSONIST</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58425">
                <a:tc>
                  <a:txBody>
                    <a:bodyPr/>
                    <a:lstStyle/>
                    <a:p>
                      <a:pPr marL="0" marR="0" lvl="0" indent="0" algn="l" rtl="0">
                        <a:spcBef>
                          <a:spcPts val="0"/>
                        </a:spcBef>
                        <a:spcAft>
                          <a:spcPts val="0"/>
                        </a:spcAft>
                        <a:buNone/>
                      </a:pPr>
                      <a:r>
                        <a:rPr lang="en-GB" sz="1000" b="1">
                          <a:solidFill>
                            <a:schemeClr val="lt1"/>
                          </a:solidFill>
                        </a:rPr>
                        <a:t>EVALUATION</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How much </a:t>
                      </a:r>
                      <a:r>
                        <a:rPr lang="en-GB" sz="1000" b="1" i="0" dirty="0">
                          <a:solidFill>
                            <a:schemeClr val="dk1"/>
                          </a:solidFill>
                          <a:latin typeface="Calibri"/>
                          <a:ea typeface="Calibri"/>
                          <a:cs typeface="Calibri"/>
                          <a:sym typeface="Calibri"/>
                        </a:rPr>
                        <a:t>INEQUALITY</a:t>
                      </a:r>
                      <a:r>
                        <a:rPr lang="en-GB" sz="1000" b="0" i="0" dirty="0">
                          <a:solidFill>
                            <a:schemeClr val="dk1"/>
                          </a:solidFill>
                          <a:latin typeface="Calibri"/>
                          <a:ea typeface="Calibri"/>
                          <a:cs typeface="Calibri"/>
                          <a:sym typeface="Calibri"/>
                        </a:rPr>
                        <a:t> will be evident</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Risks of </a:t>
                      </a:r>
                      <a:r>
                        <a:rPr lang="en-GB" sz="1000" b="1" i="0" dirty="0">
                          <a:solidFill>
                            <a:schemeClr val="dk1"/>
                          </a:solidFill>
                          <a:latin typeface="Calibri"/>
                          <a:ea typeface="Calibri"/>
                          <a:cs typeface="Calibri"/>
                          <a:sym typeface="Calibri"/>
                        </a:rPr>
                        <a:t>GOVERNMENT</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FAILURE</a:t>
                      </a:r>
                      <a:endParaRPr sz="1000" b="0" i="0" dirty="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SHORT RUN vs LONG RUN </a:t>
                      </a:r>
                      <a:r>
                        <a:rPr lang="en-GB" sz="1000" b="0" i="0" dirty="0">
                          <a:solidFill>
                            <a:schemeClr val="dk1"/>
                          </a:solidFill>
                          <a:latin typeface="Calibri"/>
                          <a:ea typeface="Calibri"/>
                          <a:cs typeface="Calibri"/>
                          <a:sym typeface="Calibri"/>
                        </a:rPr>
                        <a:t>impact</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TU or NMW impact upon firms’ </a:t>
                      </a:r>
                      <a:r>
                        <a:rPr lang="en-GB" sz="1000" b="1" i="0" dirty="0">
                          <a:solidFill>
                            <a:schemeClr val="dk1"/>
                          </a:solidFill>
                          <a:latin typeface="Calibri"/>
                          <a:ea typeface="Calibri"/>
                          <a:cs typeface="Calibri"/>
                          <a:sym typeface="Calibri"/>
                        </a:rPr>
                        <a:t>DYNAMIC</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EFFICIENCY</a:t>
                      </a:r>
                      <a:r>
                        <a:rPr lang="en-GB" sz="1000" b="0" i="0" dirty="0">
                          <a:solidFill>
                            <a:schemeClr val="dk1"/>
                          </a:solidFill>
                          <a:latin typeface="Calibri"/>
                          <a:ea typeface="Calibri"/>
                          <a:cs typeface="Calibri"/>
                          <a:sym typeface="Calibri"/>
                        </a:rPr>
                        <a:t>.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Could TU’s actually improve firm productivity by raising morale? </a:t>
                      </a:r>
                      <a:endParaRPr sz="1000" b="1"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pic>
        <p:nvPicPr>
          <p:cNvPr id="102" name="Shape 102"/>
          <p:cNvPicPr preferRelativeResize="0"/>
          <p:nvPr/>
        </p:nvPicPr>
        <p:blipFill rotWithShape="1">
          <a:blip r:embed="rId4">
            <a:alphaModFix/>
          </a:blip>
          <a:srcRect/>
          <a:stretch/>
        </p:blipFill>
        <p:spPr>
          <a:xfrm>
            <a:off x="4722539" y="4457699"/>
            <a:ext cx="2816270" cy="2327564"/>
          </a:xfrm>
          <a:prstGeom prst="rect">
            <a:avLst/>
          </a:prstGeom>
          <a:noFill/>
          <a:ln>
            <a:noFill/>
          </a:ln>
        </p:spPr>
      </p:pic>
      <p:sp>
        <p:nvSpPr>
          <p:cNvPr id="103" name="Shape 103"/>
          <p:cNvSpPr txBox="1"/>
          <p:nvPr/>
        </p:nvSpPr>
        <p:spPr>
          <a:xfrm>
            <a:off x="5125213" y="4457699"/>
            <a:ext cx="924791" cy="24622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000" b="1" i="0" u="sng" strike="noStrike" cap="none">
                <a:solidFill>
                  <a:schemeClr val="dk1"/>
                </a:solidFill>
                <a:latin typeface="Calibri"/>
                <a:ea typeface="Calibri"/>
                <a:cs typeface="Calibri"/>
                <a:sym typeface="Calibri"/>
              </a:rPr>
              <a:t>MONOPSONY</a:t>
            </a:r>
            <a:endParaRPr sz="1000" b="1" u="sng">
              <a:solidFill>
                <a:schemeClr val="dk1"/>
              </a:solidFill>
              <a:latin typeface="Calibri"/>
              <a:ea typeface="Calibri"/>
              <a:cs typeface="Calibri"/>
              <a:sym typeface="Calibri"/>
            </a:endParaRPr>
          </a:p>
        </p:txBody>
      </p:sp>
      <p:pic>
        <p:nvPicPr>
          <p:cNvPr id="104" name="Shape 104"/>
          <p:cNvPicPr preferRelativeResize="0"/>
          <p:nvPr/>
        </p:nvPicPr>
        <p:blipFill rotWithShape="1">
          <a:blip r:embed="rId5">
            <a:alphaModFix/>
          </a:blip>
          <a:srcRect/>
          <a:stretch/>
        </p:blipFill>
        <p:spPr>
          <a:xfrm>
            <a:off x="642366" y="4814329"/>
            <a:ext cx="2345885" cy="1970934"/>
          </a:xfrm>
          <a:prstGeom prst="rect">
            <a:avLst/>
          </a:prstGeom>
          <a:noFill/>
          <a:ln>
            <a:noFill/>
          </a:ln>
        </p:spPr>
      </p:pic>
      <p:sp>
        <p:nvSpPr>
          <p:cNvPr id="105" name="Shape 105"/>
          <p:cNvSpPr txBox="1"/>
          <p:nvPr/>
        </p:nvSpPr>
        <p:spPr>
          <a:xfrm>
            <a:off x="1049481" y="4814329"/>
            <a:ext cx="1683328"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000" b="1" u="sng">
                <a:solidFill>
                  <a:schemeClr val="dk1"/>
                </a:solidFill>
                <a:latin typeface="Calibri"/>
                <a:ea typeface="Calibri"/>
                <a:cs typeface="Calibri"/>
                <a:sym typeface="Calibri"/>
              </a:rPr>
              <a:t>TU/ NMW in a COMPETITIVE MARKET </a:t>
            </a:r>
            <a:endParaRPr sz="1000" b="1" u="sng">
              <a:solidFill>
                <a:schemeClr val="dk1"/>
              </a:solidFill>
              <a:latin typeface="Calibri"/>
              <a:ea typeface="Calibri"/>
              <a:cs typeface="Calibri"/>
              <a:sym typeface="Calibri"/>
            </a:endParaRPr>
          </a:p>
        </p:txBody>
      </p:sp>
      <p:pic>
        <p:nvPicPr>
          <p:cNvPr id="106" name="Shape 106"/>
          <p:cNvPicPr preferRelativeResize="0"/>
          <p:nvPr/>
        </p:nvPicPr>
        <p:blipFill rotWithShape="1">
          <a:blip r:embed="rId6">
            <a:alphaModFix/>
          </a:blip>
          <a:srcRect/>
          <a:stretch/>
        </p:blipFill>
        <p:spPr>
          <a:xfrm>
            <a:off x="7710853" y="4633545"/>
            <a:ext cx="2981391" cy="2133379"/>
          </a:xfrm>
          <a:prstGeom prst="rect">
            <a:avLst/>
          </a:prstGeom>
          <a:noFill/>
          <a:ln>
            <a:noFill/>
          </a:ln>
        </p:spPr>
      </p:pic>
      <p:sp>
        <p:nvSpPr>
          <p:cNvPr id="107" name="Shape 107"/>
          <p:cNvSpPr txBox="1"/>
          <p:nvPr/>
        </p:nvSpPr>
        <p:spPr>
          <a:xfrm>
            <a:off x="7647707" y="4318733"/>
            <a:ext cx="3044537" cy="24622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000" b="1" u="sng" dirty="0">
                <a:solidFill>
                  <a:schemeClr val="dk1"/>
                </a:solidFill>
                <a:latin typeface="Calibri"/>
                <a:ea typeface="Calibri"/>
                <a:cs typeface="Calibri"/>
                <a:sym typeface="Calibri"/>
              </a:rPr>
              <a:t>MONOPSONY &amp; TU/ NMW impact at different levels</a:t>
            </a:r>
            <a:endParaRPr sz="1000" b="1" u="sng"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038812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11"/>
        <p:cNvGrpSpPr/>
        <p:nvPr/>
      </p:nvGrpSpPr>
      <p:grpSpPr>
        <a:xfrm>
          <a:off x="0" y="0"/>
          <a:ext cx="0" cy="0"/>
          <a:chOff x="0" y="0"/>
          <a:chExt cx="0" cy="0"/>
        </a:xfrm>
      </p:grpSpPr>
      <p:graphicFrame>
        <p:nvGraphicFramePr>
          <p:cNvPr id="112" name="Shape 112"/>
          <p:cNvGraphicFramePr/>
          <p:nvPr/>
        </p:nvGraphicFramePr>
        <p:xfrm>
          <a:off x="228600" y="247799"/>
          <a:ext cx="5961025" cy="5074325"/>
        </p:xfrm>
        <a:graphic>
          <a:graphicData uri="http://schemas.openxmlformats.org/drawingml/2006/table">
            <a:tbl>
              <a:tblPr firstRow="1" bandRow="1">
                <a:noFill/>
              </a:tblPr>
              <a:tblGrid>
                <a:gridCol w="1080650">
                  <a:extLst>
                    <a:ext uri="{9D8B030D-6E8A-4147-A177-3AD203B41FA5}">
                      <a16:colId xmlns:a16="http://schemas.microsoft.com/office/drawing/2014/main" val="20000"/>
                    </a:ext>
                  </a:extLst>
                </a:gridCol>
                <a:gridCol w="4880375">
                  <a:extLst>
                    <a:ext uri="{9D8B030D-6E8A-4147-A177-3AD203B41FA5}">
                      <a16:colId xmlns:a16="http://schemas.microsoft.com/office/drawing/2014/main" val="20001"/>
                    </a:ext>
                  </a:extLst>
                </a:gridCol>
              </a:tblGrid>
              <a:tr h="228600">
                <a:tc gridSpan="2">
                  <a:txBody>
                    <a:bodyPr/>
                    <a:lstStyle/>
                    <a:p>
                      <a:pPr marL="0" marR="0" lvl="0" indent="0" algn="ctr" rtl="0">
                        <a:spcBef>
                          <a:spcPts val="0"/>
                        </a:spcBef>
                        <a:spcAft>
                          <a:spcPts val="0"/>
                        </a:spcAft>
                        <a:buNone/>
                      </a:pPr>
                      <a:r>
                        <a:rPr lang="en-GB" sz="1000" b="1" dirty="0">
                          <a:solidFill>
                            <a:schemeClr val="bg1"/>
                          </a:solidFill>
                        </a:rPr>
                        <a:t>4.1.6.5. THE INFLUENCE OF TRADE UNIONS IN DETERMINING</a:t>
                      </a:r>
                      <a:r>
                        <a:rPr lang="en-GB" sz="1000" b="1" baseline="0" dirty="0">
                          <a:solidFill>
                            <a:schemeClr val="bg1"/>
                          </a:solidFill>
                        </a:rPr>
                        <a:t> WAGES &amp; EMPLOYMENT </a:t>
                      </a:r>
                      <a:r>
                        <a:rPr lang="en-GB" sz="1000" b="1" dirty="0">
                          <a:solidFill>
                            <a:schemeClr val="bg1"/>
                          </a:solidFill>
                        </a:rPr>
                        <a:t>(TU)</a:t>
                      </a:r>
                      <a:endParaRPr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842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Provide an organisation for workers to have joint representation with their employers.</a:t>
                      </a:r>
                      <a:endParaRPr sz="1000" b="0" dirty="0">
                        <a:solidFill>
                          <a:schemeClr val="dk1"/>
                        </a:solidFill>
                        <a:latin typeface="Calibri"/>
                        <a:ea typeface="Calibri"/>
                        <a:cs typeface="Calibri"/>
                        <a:sym typeface="Calibri"/>
                      </a:endParaRPr>
                    </a:p>
                  </a:txBody>
                  <a:tcPr marL="91450" marR="91450" marT="45725" marB="45725">
                    <a:solidFill>
                      <a:srgbClr val="EDEDED"/>
                    </a:solidFill>
                  </a:tcPr>
                </a:tc>
                <a:tc hMerge="1">
                  <a:txBody>
                    <a:bodyPr/>
                    <a:lstStyle/>
                    <a:p>
                      <a:endParaRPr lang="en-US"/>
                    </a:p>
                  </a:txBody>
                  <a:tcPr/>
                </a:tc>
                <a:extLst>
                  <a:ext uri="{0D108BD9-81ED-4DB2-BD59-A6C34878D82A}">
                    <a16:rowId xmlns:a16="http://schemas.microsoft.com/office/drawing/2014/main" val="10001"/>
                  </a:ext>
                </a:extLst>
              </a:tr>
              <a:tr h="258425">
                <a:tc>
                  <a:txBody>
                    <a:bodyPr/>
                    <a:lstStyle/>
                    <a:p>
                      <a:pPr marL="0" marR="0" lvl="0" indent="0" algn="l" rtl="0">
                        <a:spcBef>
                          <a:spcPts val="0"/>
                        </a:spcBef>
                        <a:spcAft>
                          <a:spcPts val="0"/>
                        </a:spcAft>
                        <a:buNone/>
                      </a:pPr>
                      <a:r>
                        <a:rPr lang="en-GB" sz="1000" b="1">
                          <a:solidFill>
                            <a:schemeClr val="lt1"/>
                          </a:solidFill>
                        </a:rPr>
                        <a:t>EXPLANATION</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Trade unions act as </a:t>
                      </a:r>
                      <a:r>
                        <a:rPr lang="en-GB" sz="1000" b="1" dirty="0"/>
                        <a:t>MONOPOLY</a:t>
                      </a:r>
                      <a:r>
                        <a:rPr lang="en-GB" sz="1000" dirty="0"/>
                        <a:t> </a:t>
                      </a:r>
                      <a:r>
                        <a:rPr lang="en-GB" sz="1000" b="1" dirty="0"/>
                        <a:t>SUPPLIERS</a:t>
                      </a:r>
                      <a:r>
                        <a:rPr lang="en-GB" sz="1000" dirty="0"/>
                        <a:t> </a:t>
                      </a:r>
                      <a:r>
                        <a:rPr lang="en-GB" sz="1000" b="1" dirty="0"/>
                        <a:t>OF</a:t>
                      </a:r>
                      <a:r>
                        <a:rPr lang="en-GB" sz="1000" dirty="0"/>
                        <a:t> </a:t>
                      </a:r>
                      <a:r>
                        <a:rPr lang="en-GB" sz="1000" b="1" dirty="0"/>
                        <a:t>LABOUR</a:t>
                      </a:r>
                      <a:r>
                        <a:rPr lang="en-GB" sz="1000" dirty="0"/>
                        <a:t>;</a:t>
                      </a:r>
                      <a:endParaRPr dirty="0"/>
                    </a:p>
                    <a:p>
                      <a:pPr marL="0" marR="0" lvl="0" indent="0" algn="l" rtl="0">
                        <a:spcBef>
                          <a:spcPts val="0"/>
                        </a:spcBef>
                        <a:spcAft>
                          <a:spcPts val="0"/>
                        </a:spcAft>
                        <a:buNone/>
                      </a:pPr>
                      <a:r>
                        <a:rPr lang="en-GB" sz="1000" dirty="0"/>
                        <a:t>Critics argue that unions force up wages and therefore increase unemployment;</a:t>
                      </a:r>
                      <a:endParaRPr dirty="0"/>
                    </a:p>
                    <a:p>
                      <a:pPr marL="0" marR="0" lvl="0" indent="0" algn="l" rtl="0">
                        <a:spcBef>
                          <a:spcPts val="0"/>
                        </a:spcBef>
                        <a:spcAft>
                          <a:spcPts val="0"/>
                        </a:spcAft>
                        <a:buNone/>
                      </a:pPr>
                      <a:r>
                        <a:rPr lang="en-GB" sz="1000" dirty="0"/>
                        <a:t>However, neo classical theory also suggests unions can increase employment for </a:t>
                      </a:r>
                      <a:r>
                        <a:rPr lang="en-GB" sz="1000" b="1" dirty="0"/>
                        <a:t>MONOPSONIST</a:t>
                      </a:r>
                      <a:r>
                        <a:rPr lang="en-GB" sz="1000" dirty="0"/>
                        <a:t> employers.</a:t>
                      </a:r>
                      <a:endParaRPr dirty="0"/>
                    </a:p>
                  </a:txBody>
                  <a:tcPr marL="91450" marR="91450" marT="45725" marB="45725">
                    <a:solidFill>
                      <a:srgbClr val="DDEAF6"/>
                    </a:solidFill>
                  </a:tcPr>
                </a:tc>
                <a:extLst>
                  <a:ext uri="{0D108BD9-81ED-4DB2-BD59-A6C34878D82A}">
                    <a16:rowId xmlns:a16="http://schemas.microsoft.com/office/drawing/2014/main" val="10002"/>
                  </a:ext>
                </a:extLst>
              </a:tr>
              <a:tr h="258425">
                <a:tc>
                  <a:txBody>
                    <a:bodyPr/>
                    <a:lstStyle/>
                    <a:p>
                      <a:pPr marL="0" marR="0" lvl="0" indent="0" algn="l" rtl="0">
                        <a:spcBef>
                          <a:spcPts val="0"/>
                        </a:spcBef>
                        <a:spcAft>
                          <a:spcPts val="0"/>
                        </a:spcAft>
                        <a:buNone/>
                      </a:pPr>
                      <a:r>
                        <a:rPr lang="en-GB" sz="1000" b="1">
                          <a:solidFill>
                            <a:schemeClr val="lt1"/>
                          </a:solidFill>
                        </a:rPr>
                        <a:t>COLLECTIVE BARGAINING</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Negotiation of wages and other conditions of employment by a </a:t>
                      </a:r>
                      <a:r>
                        <a:rPr lang="en-GB" sz="1000" b="1" i="0">
                          <a:solidFill>
                            <a:schemeClr val="dk1"/>
                          </a:solidFill>
                          <a:latin typeface="Calibri"/>
                          <a:ea typeface="Calibri"/>
                          <a:cs typeface="Calibri"/>
                          <a:sym typeface="Calibri"/>
                        </a:rPr>
                        <a:t>TU</a:t>
                      </a:r>
                      <a:endParaRPr sz="1000" b="1" i="0">
                        <a:solidFill>
                          <a:schemeClr val="dk1"/>
                        </a:solidFill>
                        <a:latin typeface="Calibri"/>
                        <a:ea typeface="Calibri"/>
                        <a:cs typeface="Calibri"/>
                        <a:sym typeface="Calibri"/>
                      </a:endParaRPr>
                    </a:p>
                  </a:txBody>
                  <a:tcPr marL="91450" marR="91450" marT="45725" marB="45725">
                    <a:solidFill>
                      <a:srgbClr val="EDEDED"/>
                    </a:solidFill>
                  </a:tcPr>
                </a:tc>
                <a:extLst>
                  <a:ext uri="{0D108BD9-81ED-4DB2-BD59-A6C34878D82A}">
                    <a16:rowId xmlns:a16="http://schemas.microsoft.com/office/drawing/2014/main" val="10003"/>
                  </a:ext>
                </a:extLst>
              </a:tr>
              <a:tr h="258425">
                <a:tc>
                  <a:txBody>
                    <a:bodyPr/>
                    <a:lstStyle/>
                    <a:p>
                      <a:pPr marL="0" marR="0" lvl="0" indent="0" algn="l" rtl="0">
                        <a:spcBef>
                          <a:spcPts val="0"/>
                        </a:spcBef>
                        <a:spcAft>
                          <a:spcPts val="0"/>
                        </a:spcAft>
                        <a:buNone/>
                      </a:pPr>
                      <a:r>
                        <a:rPr lang="en-GB" sz="1000" b="1">
                          <a:solidFill>
                            <a:schemeClr val="lt1"/>
                          </a:solidFill>
                        </a:rPr>
                        <a:t>ANALYSIS: TU IN A COMPETITIVE MARKET</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Economic theory suggests that Wages will increase </a:t>
                      </a:r>
                      <a:endParaRPr/>
                    </a:p>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Meanwhile, employment will decrease</a:t>
                      </a:r>
                      <a:endParaRPr/>
                    </a:p>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 the Long run firms, may </a:t>
                      </a:r>
                      <a:r>
                        <a:rPr lang="en-GB" sz="1000" b="1" i="0">
                          <a:solidFill>
                            <a:schemeClr val="dk1"/>
                          </a:solidFill>
                          <a:latin typeface="Calibri"/>
                          <a:ea typeface="Calibri"/>
                          <a:cs typeface="Calibri"/>
                          <a:sym typeface="Calibri"/>
                        </a:rPr>
                        <a:t>SUBSTITUTE CAPITAL </a:t>
                      </a:r>
                      <a:r>
                        <a:rPr lang="en-GB" sz="1000" b="0" i="0">
                          <a:solidFill>
                            <a:schemeClr val="dk1"/>
                          </a:solidFill>
                          <a:latin typeface="Calibri"/>
                          <a:ea typeface="Calibri"/>
                          <a:cs typeface="Calibri"/>
                          <a:sym typeface="Calibri"/>
                        </a:rPr>
                        <a:t>for</a:t>
                      </a:r>
                      <a:r>
                        <a:rPr lang="en-GB" sz="1000" b="1" i="0">
                          <a:solidFill>
                            <a:schemeClr val="dk1"/>
                          </a:solidFill>
                          <a:latin typeface="Calibri"/>
                          <a:ea typeface="Calibri"/>
                          <a:cs typeface="Calibri"/>
                          <a:sym typeface="Calibri"/>
                        </a:rPr>
                        <a:t> LABOUR</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584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ANALYSIS: TU IN AN IMPERFECT MARKET</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Economic theory suggests that a </a:t>
                      </a:r>
                      <a:r>
                        <a:rPr lang="en-GB" sz="1000" b="1"/>
                        <a:t>TU</a:t>
                      </a:r>
                      <a:r>
                        <a:rPr lang="en-GB" sz="1000"/>
                        <a:t> will increase both wages and employment where a </a:t>
                      </a:r>
                      <a:r>
                        <a:rPr lang="en-GB" sz="1000" b="1"/>
                        <a:t>MONOPSONY</a:t>
                      </a:r>
                      <a:r>
                        <a:rPr lang="en-GB" sz="1000"/>
                        <a:t> employer negotiates with a </a:t>
                      </a:r>
                      <a:r>
                        <a:rPr lang="en-GB" sz="1000" b="1"/>
                        <a:t>MONOPOLY</a:t>
                      </a:r>
                      <a:r>
                        <a:rPr lang="en-GB" sz="1000"/>
                        <a:t> </a:t>
                      </a:r>
                      <a:r>
                        <a:rPr lang="en-GB" sz="1000" b="1"/>
                        <a:t>SUPPLIER</a:t>
                      </a:r>
                      <a:r>
                        <a:rPr lang="en-GB" sz="1000"/>
                        <a:t> OF </a:t>
                      </a:r>
                      <a:r>
                        <a:rPr lang="en-GB" sz="1000" b="1"/>
                        <a:t>LABOUR</a:t>
                      </a:r>
                      <a:r>
                        <a:rPr lang="en-GB" sz="1000" b="0"/>
                        <a:t> (the </a:t>
                      </a:r>
                      <a:r>
                        <a:rPr lang="en-GB" sz="1000" b="1"/>
                        <a:t>TU</a:t>
                      </a:r>
                      <a:r>
                        <a:rPr lang="en-GB" sz="1000" b="0"/>
                        <a:t>). </a:t>
                      </a:r>
                      <a:endParaRPr sz="1000"/>
                    </a:p>
                    <a:p>
                      <a:pPr marL="0" marR="0" lvl="0" indent="0" algn="l" rtl="0">
                        <a:spcBef>
                          <a:spcPts val="0"/>
                        </a:spcBef>
                        <a:spcAft>
                          <a:spcPts val="0"/>
                        </a:spcAft>
                        <a:buNone/>
                      </a:pPr>
                      <a:r>
                        <a:rPr lang="en-GB" sz="1000"/>
                        <a:t>Furthermore some economists believe </a:t>
                      </a:r>
                      <a:r>
                        <a:rPr lang="en-GB" sz="1000" b="1"/>
                        <a:t>unions</a:t>
                      </a:r>
                      <a:r>
                        <a:rPr lang="en-GB" sz="1000"/>
                        <a:t> raise </a:t>
                      </a:r>
                      <a:r>
                        <a:rPr lang="en-GB" sz="1000" b="1"/>
                        <a:t>efficiency</a:t>
                      </a:r>
                      <a:r>
                        <a:rPr lang="en-GB" sz="1000"/>
                        <a:t> because they lower costs of production to the firm – here the </a:t>
                      </a:r>
                      <a:r>
                        <a:rPr lang="en-GB" sz="1000" b="1"/>
                        <a:t>Trade Union </a:t>
                      </a:r>
                      <a:r>
                        <a:rPr lang="en-GB" sz="1000"/>
                        <a:t>almost works as the personnel department for the firm.  Improving working conditions may also improve worker motivation.</a:t>
                      </a:r>
                      <a:endParaRPr/>
                    </a:p>
                    <a:p>
                      <a:pPr marL="0" marR="0" lvl="0" indent="0" algn="l" rtl="0">
                        <a:lnSpc>
                          <a:spcPct val="100000"/>
                        </a:lnSpc>
                        <a:spcBef>
                          <a:spcPts val="0"/>
                        </a:spcBef>
                        <a:spcAft>
                          <a:spcPts val="0"/>
                        </a:spcAft>
                        <a:buClr>
                          <a:schemeClr val="dk1"/>
                        </a:buClr>
                        <a:buSzPts val="1000"/>
                        <a:buFont typeface="Calibri"/>
                        <a:buNone/>
                      </a:pPr>
                      <a:r>
                        <a:rPr lang="en-GB" sz="1000"/>
                        <a:t>However, if the </a:t>
                      </a:r>
                      <a:r>
                        <a:rPr lang="en-GB" sz="1000" b="1"/>
                        <a:t>TU</a:t>
                      </a:r>
                      <a:r>
                        <a:rPr lang="en-GB" sz="1000"/>
                        <a:t> demands too high a wage, employment will begin to fall. </a:t>
                      </a:r>
                      <a:endParaRPr/>
                    </a:p>
                    <a:p>
                      <a:pPr marL="0" marR="0" lvl="0" indent="0" algn="l" rtl="0">
                        <a:lnSpc>
                          <a:spcPct val="100000"/>
                        </a:lnSpc>
                        <a:spcBef>
                          <a:spcPts val="0"/>
                        </a:spcBef>
                        <a:spcAft>
                          <a:spcPts val="0"/>
                        </a:spcAft>
                        <a:buClr>
                          <a:schemeClr val="dk1"/>
                        </a:buClr>
                        <a:buSzPts val="1000"/>
                        <a:buFont typeface="Calibri"/>
                        <a:buNone/>
                      </a:pPr>
                      <a:r>
                        <a:rPr lang="en-GB" sz="1000"/>
                        <a:t>Therefore, they should only negotiate modest rises in wages. </a:t>
                      </a:r>
                      <a:endParaRPr/>
                    </a:p>
                  </a:txBody>
                  <a:tcPr marL="91450" marR="91450" marT="45725" marB="45725">
                    <a:solidFill>
                      <a:srgbClr val="F2F2F2"/>
                    </a:solidFill>
                  </a:tcPr>
                </a:tc>
                <a:extLst>
                  <a:ext uri="{0D108BD9-81ED-4DB2-BD59-A6C34878D82A}">
                    <a16:rowId xmlns:a16="http://schemas.microsoft.com/office/drawing/2014/main" val="10005"/>
                  </a:ext>
                </a:extLst>
              </a:tr>
              <a:tr h="12725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Impact likely to depend upon strength of </a:t>
                      </a:r>
                      <a:r>
                        <a:rPr lang="en-GB" sz="1000" b="1" dirty="0"/>
                        <a:t>TU</a:t>
                      </a:r>
                      <a:r>
                        <a:rPr lang="en-GB" sz="1000" dirty="0"/>
                        <a:t> power Membership &amp; militancy which may be influenced by whether the demand curve for labour is relatively inelastic, the Profitability of the employer, </a:t>
                      </a:r>
                      <a:r>
                        <a:rPr lang="en-GB" sz="1000" b="1" dirty="0"/>
                        <a:t>TU</a:t>
                      </a:r>
                      <a:r>
                        <a:rPr lang="en-GB" sz="1000" dirty="0"/>
                        <a:t> concentration.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TU</a:t>
                      </a:r>
                      <a:r>
                        <a:rPr lang="en-GB" sz="1000" dirty="0"/>
                        <a:t> &amp; impact upon </a:t>
                      </a:r>
                      <a:r>
                        <a:rPr lang="en-GB" sz="1000" b="1" dirty="0"/>
                        <a:t>ALLOCATIVE</a:t>
                      </a:r>
                      <a:r>
                        <a:rPr lang="en-GB" sz="1000" dirty="0"/>
                        <a:t> </a:t>
                      </a:r>
                      <a:r>
                        <a:rPr lang="en-GB" sz="1000" b="1" dirty="0"/>
                        <a:t>EFFICIENCY</a:t>
                      </a:r>
                      <a:r>
                        <a:rPr lang="en-GB" sz="1000" dirty="0"/>
                        <a:t> depends upon their ‘mark-up’. </a:t>
                      </a:r>
                      <a:endParaRPr dirty="0"/>
                    </a:p>
                    <a:p>
                      <a:pPr marL="228600" marR="0" lvl="0" indent="-228600" algn="l" rtl="0">
                        <a:spcBef>
                          <a:spcPts val="0"/>
                        </a:spcBef>
                        <a:spcAft>
                          <a:spcPts val="0"/>
                        </a:spcAft>
                        <a:buClr>
                          <a:schemeClr val="dk1"/>
                        </a:buClr>
                        <a:buSzPts val="1000"/>
                        <a:buFont typeface="Calibri"/>
                        <a:buAutoNum type="arabicPeriod"/>
                      </a:pPr>
                      <a:r>
                        <a:rPr lang="en-GB" sz="1000" dirty="0"/>
                        <a:t>Which labour markets dominate the UK economy &amp; therefore will </a:t>
                      </a:r>
                      <a:r>
                        <a:rPr lang="en-GB" sz="1000" b="1" dirty="0"/>
                        <a:t>TU</a:t>
                      </a:r>
                      <a:r>
                        <a:rPr lang="en-GB" sz="1000" dirty="0"/>
                        <a:t> impact be favourable? </a:t>
                      </a:r>
                      <a:endParaRPr dirty="0"/>
                    </a:p>
                    <a:p>
                      <a:pPr marL="228600" marR="0" lvl="0" indent="-228600" algn="l" rtl="0">
                        <a:spcBef>
                          <a:spcPts val="0"/>
                        </a:spcBef>
                        <a:spcAft>
                          <a:spcPts val="0"/>
                        </a:spcAft>
                        <a:buClr>
                          <a:schemeClr val="dk1"/>
                        </a:buClr>
                        <a:buSzPts val="1000"/>
                        <a:buFont typeface="Calibri"/>
                        <a:buAutoNum type="arabicPeriod"/>
                      </a:pPr>
                      <a:r>
                        <a:rPr lang="en-GB" sz="1000" dirty="0"/>
                        <a:t>Real world evidence suggest TU power has been greatly reduced due to a). Legislation, b). Restructuring of UK economy, c). Competitive pressures.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Could a TU mark up reduce a </a:t>
                      </a:r>
                      <a:r>
                        <a:rPr lang="en-GB" sz="1000" b="1" dirty="0"/>
                        <a:t>MONOPSONISTS</a:t>
                      </a:r>
                      <a:r>
                        <a:rPr lang="en-GB" sz="1000" dirty="0"/>
                        <a:t> </a:t>
                      </a:r>
                      <a:r>
                        <a:rPr lang="en-GB" sz="1000" b="1" dirty="0"/>
                        <a:t>DYNAMIC</a:t>
                      </a:r>
                      <a:r>
                        <a:rPr lang="en-GB" sz="1000" dirty="0"/>
                        <a:t> </a:t>
                      </a:r>
                      <a:r>
                        <a:rPr lang="en-GB" sz="1000" b="1" dirty="0"/>
                        <a:t>EFFICIENCY? GOV FAILURE</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TUs rarely survive in the private sector – why? Do they price their workers out of a market?</a:t>
                      </a:r>
                      <a:endParaRPr sz="1000" b="1" dirty="0"/>
                    </a:p>
                  </a:txBody>
                  <a:tcPr marL="91450" marR="91450" marT="45725" marB="45725">
                    <a:solidFill>
                      <a:srgbClr val="DDEAF6"/>
                    </a:solidFill>
                  </a:tcPr>
                </a:tc>
                <a:extLst>
                  <a:ext uri="{0D108BD9-81ED-4DB2-BD59-A6C34878D82A}">
                    <a16:rowId xmlns:a16="http://schemas.microsoft.com/office/drawing/2014/main" val="10006"/>
                  </a:ext>
                </a:extLst>
              </a:tr>
            </a:tbl>
          </a:graphicData>
        </a:graphic>
      </p:graphicFrame>
      <p:pic>
        <p:nvPicPr>
          <p:cNvPr id="114" name="Shape 114"/>
          <p:cNvPicPr preferRelativeResize="0"/>
          <p:nvPr/>
        </p:nvPicPr>
        <p:blipFill rotWithShape="1">
          <a:blip r:embed="rId3">
            <a:alphaModFix/>
          </a:blip>
          <a:srcRect/>
          <a:stretch/>
        </p:blipFill>
        <p:spPr>
          <a:xfrm>
            <a:off x="7734432" y="4439145"/>
            <a:ext cx="2691246" cy="1988032"/>
          </a:xfrm>
          <a:prstGeom prst="rect">
            <a:avLst/>
          </a:prstGeom>
          <a:noFill/>
          <a:ln>
            <a:noFill/>
          </a:ln>
        </p:spPr>
      </p:pic>
      <p:pic>
        <p:nvPicPr>
          <p:cNvPr id="115" name="Shape 115"/>
          <p:cNvPicPr preferRelativeResize="0"/>
          <p:nvPr/>
        </p:nvPicPr>
        <p:blipFill rotWithShape="1">
          <a:blip r:embed="rId4">
            <a:alphaModFix/>
          </a:blip>
          <a:srcRect/>
          <a:stretch/>
        </p:blipFill>
        <p:spPr>
          <a:xfrm>
            <a:off x="7734432" y="2407237"/>
            <a:ext cx="2618509" cy="1852551"/>
          </a:xfrm>
          <a:prstGeom prst="rect">
            <a:avLst/>
          </a:prstGeom>
          <a:noFill/>
          <a:ln>
            <a:noFill/>
          </a:ln>
        </p:spPr>
      </p:pic>
      <p:pic>
        <p:nvPicPr>
          <p:cNvPr id="116" name="Shape 116"/>
          <p:cNvPicPr preferRelativeResize="0"/>
          <p:nvPr/>
        </p:nvPicPr>
        <p:blipFill rotWithShape="1">
          <a:blip r:embed="rId5">
            <a:alphaModFix/>
          </a:blip>
          <a:srcRect/>
          <a:stretch/>
        </p:blipFill>
        <p:spPr>
          <a:xfrm>
            <a:off x="6877183" y="451035"/>
            <a:ext cx="4405745" cy="1776846"/>
          </a:xfrm>
          <a:prstGeom prst="rect">
            <a:avLst/>
          </a:prstGeom>
          <a:noFill/>
          <a:ln>
            <a:noFill/>
          </a:ln>
        </p:spPr>
      </p:pic>
    </p:spTree>
    <p:extLst>
      <p:ext uri="{BB962C8B-B14F-4D97-AF65-F5344CB8AC3E}">
        <p14:creationId xmlns:p14="http://schemas.microsoft.com/office/powerpoint/2010/main" val="3109720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Shape 113"/>
          <p:cNvGraphicFramePr/>
          <p:nvPr/>
        </p:nvGraphicFramePr>
        <p:xfrm>
          <a:off x="307571" y="218302"/>
          <a:ext cx="6400960" cy="4907350"/>
        </p:xfrm>
        <a:graphic>
          <a:graphicData uri="http://schemas.openxmlformats.org/drawingml/2006/table">
            <a:tbl>
              <a:tblPr firstRow="1" bandRow="1">
                <a:noFill/>
              </a:tblPr>
              <a:tblGrid>
                <a:gridCol w="1471204">
                  <a:extLst>
                    <a:ext uri="{9D8B030D-6E8A-4147-A177-3AD203B41FA5}">
                      <a16:colId xmlns:a16="http://schemas.microsoft.com/office/drawing/2014/main" val="20000"/>
                    </a:ext>
                  </a:extLst>
                </a:gridCol>
                <a:gridCol w="2357893">
                  <a:extLst>
                    <a:ext uri="{9D8B030D-6E8A-4147-A177-3AD203B41FA5}">
                      <a16:colId xmlns:a16="http://schemas.microsoft.com/office/drawing/2014/main" val="20001"/>
                    </a:ext>
                  </a:extLst>
                </a:gridCol>
                <a:gridCol w="2571863">
                  <a:extLst>
                    <a:ext uri="{9D8B030D-6E8A-4147-A177-3AD203B41FA5}">
                      <a16:colId xmlns:a16="http://schemas.microsoft.com/office/drawing/2014/main" val="20002"/>
                    </a:ext>
                  </a:extLst>
                </a:gridCol>
              </a:tblGrid>
              <a:tr h="242325">
                <a:tc gridSpan="3">
                  <a:txBody>
                    <a:bodyPr/>
                    <a:lstStyle/>
                    <a:p>
                      <a:pPr marL="0" marR="0" lvl="0" indent="0" algn="ctr" rtl="0">
                        <a:spcBef>
                          <a:spcPts val="0"/>
                        </a:spcBef>
                        <a:spcAft>
                          <a:spcPts val="0"/>
                        </a:spcAft>
                        <a:buNone/>
                      </a:pPr>
                      <a:r>
                        <a:rPr lang="en-GB" sz="1000" b="1" dirty="0">
                          <a:solidFill>
                            <a:schemeClr val="bg1"/>
                          </a:solidFill>
                        </a:rPr>
                        <a:t>4.1.6.6. THE NATIONAL MINIMUM WAGE (NMW)</a:t>
                      </a:r>
                      <a:endParaRPr dirty="0">
                        <a:solidFill>
                          <a:schemeClr val="bg1"/>
                        </a:solidFill>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93775">
                <a:tc gridSpan="3">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Introduced to help increase incomes of the low paid. It has become more important in a labour market characterised by a decline in trade unions and growth of low paid service sector jobs.</a:t>
                      </a:r>
                      <a:endParaRPr sz="1000" b="0" dirty="0">
                        <a:solidFill>
                          <a:schemeClr val="dk1"/>
                        </a:solidFill>
                        <a:latin typeface="Calibri"/>
                        <a:ea typeface="Calibri"/>
                        <a:cs typeface="Calibri"/>
                        <a:sym typeface="Calibri"/>
                      </a:endParaRPr>
                    </a:p>
                  </a:txBody>
                  <a:tcPr marL="91450" marR="91450" marT="45725" marB="45725">
                    <a:solidFill>
                      <a:srgbClr val="EDEDE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93775">
                <a:tc>
                  <a:txBody>
                    <a:bodyPr/>
                    <a:lstStyle/>
                    <a:p>
                      <a:pPr marL="0" marR="0" lvl="0" indent="0" algn="l" rtl="0">
                        <a:spcBef>
                          <a:spcPts val="0"/>
                        </a:spcBef>
                        <a:spcAft>
                          <a:spcPts val="0"/>
                        </a:spcAft>
                        <a:buNone/>
                      </a:pPr>
                      <a:r>
                        <a:rPr lang="en-GB" sz="1000" b="1">
                          <a:solidFill>
                            <a:schemeClr val="lt1"/>
                          </a:solidFill>
                        </a:rPr>
                        <a:t>EXPLANATION</a:t>
                      </a:r>
                      <a:endParaRPr/>
                    </a:p>
                  </a:txBody>
                  <a:tcPr marL="91450" marR="91450" marT="45725" marB="45725">
                    <a:solidFill>
                      <a:schemeClr val="dk1"/>
                    </a:solidFill>
                  </a:tcPr>
                </a:tc>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Low Pay Commission is an independent body that advises the government about the National Living Wage and the National Minimum Wage.</a:t>
                      </a:r>
                      <a:endParaRPr sz="100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2"/>
                  </a:ext>
                </a:extLst>
              </a:tr>
              <a:tr h="545225">
                <a:tc>
                  <a:txBody>
                    <a:bodyPr/>
                    <a:lstStyle/>
                    <a:p>
                      <a:pPr marL="0" marR="0" lvl="0" indent="0" algn="l" rtl="0">
                        <a:spcBef>
                          <a:spcPts val="0"/>
                        </a:spcBef>
                        <a:spcAft>
                          <a:spcPts val="0"/>
                        </a:spcAft>
                        <a:buNone/>
                      </a:pPr>
                      <a:r>
                        <a:rPr lang="en-GB" sz="1000" b="1">
                          <a:solidFill>
                            <a:schemeClr val="lt1"/>
                          </a:solidFill>
                        </a:rPr>
                        <a:t>ANALYSIS: NMW IN A COMPETITIVE MARKET</a:t>
                      </a:r>
                      <a:endParaRPr sz="1000" b="1">
                        <a:solidFill>
                          <a:schemeClr val="lt1"/>
                        </a:solidFill>
                      </a:endParaRPr>
                    </a:p>
                  </a:txBody>
                  <a:tcPr marL="91450" marR="91450" marT="45725" marB="45725">
                    <a:solidFill>
                      <a:schemeClr val="dk1"/>
                    </a:solidFill>
                  </a:tcPr>
                </a:tc>
                <a:tc gridSpan="2">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Economic theory suggests that Wages will increase </a:t>
                      </a:r>
                      <a:endParaRPr dirty="0"/>
                    </a:p>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Meanwhile, employment will decrease</a:t>
                      </a:r>
                      <a:endParaRPr dirty="0"/>
                    </a:p>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In the Long run firms, may </a:t>
                      </a:r>
                      <a:r>
                        <a:rPr lang="en-GB" sz="1000" b="1" i="0" dirty="0">
                          <a:solidFill>
                            <a:schemeClr val="dk1"/>
                          </a:solidFill>
                          <a:latin typeface="Calibri"/>
                          <a:ea typeface="Calibri"/>
                          <a:cs typeface="Calibri"/>
                          <a:sym typeface="Calibri"/>
                        </a:rPr>
                        <a:t>SUBSTITUTE CAPITAL </a:t>
                      </a:r>
                      <a:r>
                        <a:rPr lang="en-GB" sz="1000" b="0" i="0" dirty="0">
                          <a:solidFill>
                            <a:schemeClr val="dk1"/>
                          </a:solidFill>
                          <a:latin typeface="Calibri"/>
                          <a:ea typeface="Calibri"/>
                          <a:cs typeface="Calibri"/>
                          <a:sym typeface="Calibri"/>
                        </a:rPr>
                        <a:t>for</a:t>
                      </a:r>
                      <a:r>
                        <a:rPr lang="en-GB" sz="1000" b="1" i="0" dirty="0">
                          <a:solidFill>
                            <a:schemeClr val="dk1"/>
                          </a:solidFill>
                          <a:latin typeface="Calibri"/>
                          <a:ea typeface="Calibri"/>
                          <a:cs typeface="Calibri"/>
                          <a:sym typeface="Calibri"/>
                        </a:rPr>
                        <a:t> LABOUR</a:t>
                      </a:r>
                      <a:endParaRPr sz="1000" b="1" i="0" dirty="0">
                        <a:solidFill>
                          <a:schemeClr val="dk1"/>
                        </a:solidFill>
                        <a:latin typeface="Calibri"/>
                        <a:ea typeface="Calibri"/>
                        <a:cs typeface="Calibri"/>
                        <a:sym typeface="Calibri"/>
                      </a:endParaRPr>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3"/>
                  </a:ext>
                </a:extLst>
              </a:tr>
              <a:tr h="5452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ANALYSIS: NMW IN AN IMPERFECT MARKET</a:t>
                      </a:r>
                      <a:endParaRPr sz="1000" b="1">
                        <a:solidFill>
                          <a:schemeClr val="lt1"/>
                        </a:solidFill>
                      </a:endParaRPr>
                    </a:p>
                  </a:txBody>
                  <a:tcPr marL="91450" marR="91450" marT="45725" marB="45725">
                    <a:solidFill>
                      <a:schemeClr val="dk1"/>
                    </a:solidFill>
                  </a:tcPr>
                </a:tc>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Economic theory suggests that a </a:t>
                      </a:r>
                      <a:r>
                        <a:rPr lang="en-GB" sz="1000" b="1" dirty="0"/>
                        <a:t>NMW</a:t>
                      </a:r>
                      <a:r>
                        <a:rPr lang="en-GB" sz="1000" dirty="0"/>
                        <a:t> will increase both wages and employment.</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However, if the </a:t>
                      </a:r>
                      <a:r>
                        <a:rPr lang="en-GB" sz="1000" b="1" dirty="0"/>
                        <a:t>NMW</a:t>
                      </a:r>
                      <a:r>
                        <a:rPr lang="en-GB" sz="1000" dirty="0"/>
                        <a:t> is set too high, employment will begin to fall. </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Therefore, the </a:t>
                      </a:r>
                      <a:r>
                        <a:rPr lang="en-GB" sz="1000" b="1" dirty="0"/>
                        <a:t>NMW</a:t>
                      </a:r>
                      <a:r>
                        <a:rPr lang="en-GB" sz="1000" dirty="0"/>
                        <a:t> should only be set slightly above the equilibrium rate. </a:t>
                      </a:r>
                      <a:endParaRPr dirty="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4"/>
                  </a:ext>
                </a:extLst>
              </a:tr>
              <a:tr h="16054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NMW ADVANTAGES/ DISADVANTAGES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dirty="0"/>
                        <a:t>Poverty alleviation </a:t>
                      </a:r>
                      <a:endParaRPr dirty="0"/>
                    </a:p>
                    <a:p>
                      <a:pPr marL="171450" marR="0" lvl="0" indent="-171450" algn="l" rtl="0">
                        <a:spcBef>
                          <a:spcPts val="0"/>
                        </a:spcBef>
                        <a:spcAft>
                          <a:spcPts val="0"/>
                        </a:spcAft>
                        <a:buClr>
                          <a:schemeClr val="dk1"/>
                        </a:buClr>
                        <a:buSzPts val="1000"/>
                        <a:buFont typeface="Arial"/>
                        <a:buChar char="•"/>
                      </a:pPr>
                      <a:r>
                        <a:rPr lang="en-GB" sz="1000" b="0" dirty="0"/>
                        <a:t>Reduce </a:t>
                      </a:r>
                      <a:r>
                        <a:rPr lang="en-GB" sz="1000" b="1" dirty="0"/>
                        <a:t>differentials</a:t>
                      </a:r>
                      <a:endParaRPr dirty="0"/>
                    </a:p>
                    <a:p>
                      <a:pPr marL="171450" marR="0" lvl="0" indent="-171450" algn="l" rtl="0">
                        <a:spcBef>
                          <a:spcPts val="0"/>
                        </a:spcBef>
                        <a:spcAft>
                          <a:spcPts val="0"/>
                        </a:spcAft>
                        <a:buClr>
                          <a:schemeClr val="dk1"/>
                        </a:buClr>
                        <a:buSzPts val="1000"/>
                        <a:buFont typeface="Arial"/>
                        <a:buChar char="•"/>
                      </a:pPr>
                      <a:r>
                        <a:rPr lang="en-GB" sz="1000" b="0" dirty="0"/>
                        <a:t>Incentive to work reduces ‘</a:t>
                      </a:r>
                      <a:r>
                        <a:rPr lang="en-GB" sz="1000" b="1" dirty="0"/>
                        <a:t>voluntary</a:t>
                      </a:r>
                      <a:r>
                        <a:rPr lang="en-GB" sz="1000" b="0" dirty="0"/>
                        <a:t> </a:t>
                      </a:r>
                      <a:r>
                        <a:rPr lang="en-GB" sz="1000" b="1" dirty="0"/>
                        <a:t>unemployment’ </a:t>
                      </a:r>
                      <a:endParaRPr dirty="0"/>
                    </a:p>
                    <a:p>
                      <a:pPr marL="171450" marR="0" lvl="0" indent="-171450" algn="l" rtl="0">
                        <a:spcBef>
                          <a:spcPts val="0"/>
                        </a:spcBef>
                        <a:spcAft>
                          <a:spcPts val="0"/>
                        </a:spcAft>
                        <a:buClr>
                          <a:schemeClr val="dk1"/>
                        </a:buClr>
                        <a:buSzPts val="1000"/>
                        <a:buFont typeface="Arial"/>
                        <a:buChar char="•"/>
                      </a:pPr>
                      <a:r>
                        <a:rPr lang="en-GB" sz="1000" b="1" dirty="0"/>
                        <a:t>Fiscal </a:t>
                      </a:r>
                      <a:r>
                        <a:rPr lang="en-GB" sz="1000" b="0" dirty="0"/>
                        <a:t>benefit</a:t>
                      </a:r>
                      <a:r>
                        <a:rPr lang="en-GB" sz="1000" b="1" dirty="0"/>
                        <a:t> </a:t>
                      </a:r>
                      <a:r>
                        <a:rPr lang="en-GB" sz="1000" b="0" dirty="0"/>
                        <a:t>to</a:t>
                      </a:r>
                      <a:r>
                        <a:rPr lang="en-GB" sz="1000" b="1" dirty="0"/>
                        <a:t> </a:t>
                      </a:r>
                      <a:r>
                        <a:rPr lang="en-GB" sz="1000" b="0" dirty="0"/>
                        <a:t>government</a:t>
                      </a:r>
                      <a:endParaRPr sz="1000" b="1" dirty="0"/>
                    </a:p>
                    <a:p>
                      <a:pPr marL="171450" marR="0" lvl="0" indent="-171450" algn="l" rtl="0">
                        <a:spcBef>
                          <a:spcPts val="0"/>
                        </a:spcBef>
                        <a:spcAft>
                          <a:spcPts val="0"/>
                        </a:spcAft>
                        <a:buClr>
                          <a:schemeClr val="dk1"/>
                        </a:buClr>
                        <a:buSzPts val="1000"/>
                        <a:buFont typeface="Arial"/>
                        <a:buChar char="•"/>
                      </a:pPr>
                      <a:r>
                        <a:rPr lang="en-GB" sz="1000" b="0" dirty="0"/>
                        <a:t>Increased productivity – morale boost. </a:t>
                      </a:r>
                      <a:endParaRPr dirty="0"/>
                    </a:p>
                    <a:p>
                      <a:pPr marL="171450" marR="0" lvl="0" indent="-171450" algn="l" rtl="0">
                        <a:spcBef>
                          <a:spcPts val="0"/>
                        </a:spcBef>
                        <a:spcAft>
                          <a:spcPts val="0"/>
                        </a:spcAft>
                        <a:buClr>
                          <a:schemeClr val="dk1"/>
                        </a:buClr>
                        <a:buSzPts val="1000"/>
                        <a:buFont typeface="Arial"/>
                        <a:buChar char="•"/>
                      </a:pPr>
                      <a:r>
                        <a:rPr lang="en-GB" sz="1000" b="0" dirty="0"/>
                        <a:t>Incentive for firms to train up staff &amp; increase their human capital.</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t>Counter </a:t>
                      </a:r>
                      <a:r>
                        <a:rPr lang="en-GB" sz="1000" b="1" dirty="0"/>
                        <a:t>MONOPSONIST</a:t>
                      </a:r>
                      <a:r>
                        <a:rPr lang="en-GB" sz="1000" b="0" dirty="0"/>
                        <a:t> employers </a:t>
                      </a:r>
                      <a:endParaRPr dirty="0"/>
                    </a:p>
                  </a:txBody>
                  <a:tcPr marL="91450" marR="91450" marT="45725" marB="45725">
                    <a:solidFill>
                      <a:srgbClr val="F2F2F2"/>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a:t>Unemployment</a:t>
                      </a:r>
                      <a:r>
                        <a:rPr lang="en-GB" sz="1000" b="0"/>
                        <a:t> but extent will depend upon </a:t>
                      </a:r>
                      <a:r>
                        <a:rPr lang="en-GB" sz="1000" b="1"/>
                        <a:t>elasticity</a:t>
                      </a:r>
                      <a:endParaRPr/>
                    </a:p>
                    <a:p>
                      <a:pPr marL="171450" marR="0" lvl="0" indent="-171450" algn="l" rtl="0">
                        <a:spcBef>
                          <a:spcPts val="0"/>
                        </a:spcBef>
                        <a:spcAft>
                          <a:spcPts val="0"/>
                        </a:spcAft>
                        <a:buClr>
                          <a:schemeClr val="dk1"/>
                        </a:buClr>
                        <a:buSzPts val="1000"/>
                        <a:buFont typeface="Arial"/>
                        <a:buChar char="•"/>
                      </a:pPr>
                      <a:r>
                        <a:rPr lang="en-GB" sz="1000" b="0"/>
                        <a:t>Youth lose out the most</a:t>
                      </a:r>
                      <a:endParaRPr/>
                    </a:p>
                    <a:p>
                      <a:pPr marL="171450" marR="0" lvl="0" indent="-171450" algn="l" rtl="0">
                        <a:spcBef>
                          <a:spcPts val="0"/>
                        </a:spcBef>
                        <a:spcAft>
                          <a:spcPts val="0"/>
                        </a:spcAft>
                        <a:buClr>
                          <a:schemeClr val="dk1"/>
                        </a:buClr>
                        <a:buSzPts val="1000"/>
                        <a:buFont typeface="Arial"/>
                        <a:buChar char="•"/>
                      </a:pPr>
                      <a:r>
                        <a:rPr lang="en-GB" sz="1000" b="0"/>
                        <a:t>Those not on NMW may ask for increased wages to keep differential</a:t>
                      </a:r>
                      <a:endParaRPr/>
                    </a:p>
                    <a:p>
                      <a:pPr marL="171450" marR="0" lvl="0" indent="-171450" algn="l" rtl="0">
                        <a:spcBef>
                          <a:spcPts val="0"/>
                        </a:spcBef>
                        <a:spcAft>
                          <a:spcPts val="0"/>
                        </a:spcAft>
                        <a:buClr>
                          <a:schemeClr val="dk1"/>
                        </a:buClr>
                        <a:buSzPts val="1000"/>
                        <a:buFont typeface="Arial"/>
                        <a:buChar char="•"/>
                      </a:pPr>
                      <a:r>
                        <a:rPr lang="en-GB" sz="1000" b="0"/>
                        <a:t>Costs to businesses – shutting down, lack of competitiveness</a:t>
                      </a:r>
                      <a:endParaRPr/>
                    </a:p>
                    <a:p>
                      <a:pPr marL="171450" marR="0" lvl="0" indent="-171450" algn="l" rtl="0">
                        <a:spcBef>
                          <a:spcPts val="0"/>
                        </a:spcBef>
                        <a:spcAft>
                          <a:spcPts val="0"/>
                        </a:spcAft>
                        <a:buClr>
                          <a:schemeClr val="dk1"/>
                        </a:buClr>
                        <a:buSzPts val="1000"/>
                        <a:buFont typeface="Arial"/>
                        <a:buChar char="•"/>
                      </a:pPr>
                      <a:r>
                        <a:rPr lang="en-GB" sz="1000" b="0"/>
                        <a:t>Regional variations</a:t>
                      </a:r>
                      <a:endParaRPr/>
                    </a:p>
                    <a:p>
                      <a:pPr marL="171450" marR="0" lvl="0" indent="-171450" algn="l" rtl="0">
                        <a:spcBef>
                          <a:spcPts val="0"/>
                        </a:spcBef>
                        <a:spcAft>
                          <a:spcPts val="0"/>
                        </a:spcAft>
                        <a:buClr>
                          <a:schemeClr val="dk1"/>
                        </a:buClr>
                        <a:buSzPts val="1000"/>
                        <a:buFont typeface="Arial"/>
                        <a:buChar char="•"/>
                      </a:pPr>
                      <a:r>
                        <a:rPr lang="en-GB" sz="1000" b="0"/>
                        <a:t>Impact upon government finances given state employees</a:t>
                      </a:r>
                      <a:endParaRPr sz="1000" b="0"/>
                    </a:p>
                  </a:txBody>
                  <a:tcPr marL="91450" marR="91450" marT="45725" marB="45725">
                    <a:solidFill>
                      <a:srgbClr val="DDEAF6"/>
                    </a:solidFill>
                  </a:tcPr>
                </a:tc>
                <a:extLst>
                  <a:ext uri="{0D108BD9-81ED-4DB2-BD59-A6C34878D82A}">
                    <a16:rowId xmlns:a16="http://schemas.microsoft.com/office/drawing/2014/main" val="10005"/>
                  </a:ext>
                </a:extLst>
              </a:tr>
              <a:tr h="11510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gridSpan="2">
                  <a:txBody>
                    <a:bodyPr/>
                    <a:lstStyle/>
                    <a:p>
                      <a:pPr marL="228600" marR="0" lvl="0" indent="-228600" algn="l" rtl="0">
                        <a:spcBef>
                          <a:spcPts val="0"/>
                        </a:spcBef>
                        <a:spcAft>
                          <a:spcPts val="0"/>
                        </a:spcAft>
                        <a:buClr>
                          <a:schemeClr val="dk1"/>
                        </a:buClr>
                        <a:buSzPts val="1000"/>
                        <a:buFont typeface="Calibri"/>
                        <a:buAutoNum type="arabicPeriod"/>
                      </a:pPr>
                      <a:r>
                        <a:rPr lang="en-GB" sz="1000" u="none" strike="noStrike" dirty="0"/>
                        <a:t>Impact will depend upon type of labour market &amp; elasticities E.g. little or no impact on bankers, with little or no union membership, minimum wage earners etc. How easily can low paid be substituted for capital goods? </a:t>
                      </a:r>
                      <a:endParaRPr dirty="0"/>
                    </a:p>
                    <a:p>
                      <a:pPr marL="228600" marR="0" lvl="0" indent="-228600" algn="l" rtl="0">
                        <a:spcBef>
                          <a:spcPts val="0"/>
                        </a:spcBef>
                        <a:spcAft>
                          <a:spcPts val="0"/>
                        </a:spcAft>
                        <a:buClr>
                          <a:schemeClr val="dk1"/>
                        </a:buClr>
                        <a:buSzPts val="1000"/>
                        <a:buFont typeface="Calibri"/>
                        <a:buAutoNum type="arabicPeriod"/>
                      </a:pPr>
                      <a:r>
                        <a:rPr lang="en-GB" sz="1000" u="none" strike="noStrike" dirty="0"/>
                        <a:t>Will NMW just benefit second earners? Are in work benefits a better means of support for the poor? </a:t>
                      </a:r>
                      <a:endParaRPr dirty="0"/>
                    </a:p>
                    <a:p>
                      <a:pPr marL="228600" marR="0" lvl="0" indent="-228600" algn="l" rtl="0">
                        <a:spcBef>
                          <a:spcPts val="0"/>
                        </a:spcBef>
                        <a:spcAft>
                          <a:spcPts val="0"/>
                        </a:spcAft>
                        <a:buClr>
                          <a:schemeClr val="dk1"/>
                        </a:buClr>
                        <a:buSzPts val="1000"/>
                        <a:buFont typeface="Calibri"/>
                        <a:buAutoNum type="arabicPeriod"/>
                      </a:pPr>
                      <a:r>
                        <a:rPr lang="en-GB" sz="1000" u="none" strike="noStrike" dirty="0"/>
                        <a:t>Which labour markets dominate UK scene monopsony vs competitive?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u="none" strike="noStrike" dirty="0"/>
                        <a:t>Could the NMW reduce a </a:t>
                      </a:r>
                      <a:r>
                        <a:rPr lang="en-GB" sz="1000" b="1" dirty="0"/>
                        <a:t>MONOPSONISTS</a:t>
                      </a:r>
                      <a:r>
                        <a:rPr lang="en-GB" sz="1000" dirty="0"/>
                        <a:t> </a:t>
                      </a:r>
                      <a:r>
                        <a:rPr lang="en-GB" sz="1000" b="1" dirty="0"/>
                        <a:t>DYNAMIC</a:t>
                      </a:r>
                      <a:r>
                        <a:rPr lang="en-GB" sz="1000" dirty="0"/>
                        <a:t> </a:t>
                      </a:r>
                      <a:r>
                        <a:rPr lang="en-GB" sz="1000" b="1" dirty="0"/>
                        <a:t>EFFICIENCY?</a:t>
                      </a:r>
                      <a:r>
                        <a:rPr lang="en-GB" sz="1000" b="0" dirty="0"/>
                        <a:t> </a:t>
                      </a:r>
                      <a:r>
                        <a:rPr lang="en-GB" sz="1000" b="1" dirty="0"/>
                        <a:t>GOV FAILURE?</a:t>
                      </a:r>
                      <a:endParaRPr sz="1000" b="1" dirty="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6"/>
                  </a:ext>
                </a:extLst>
              </a:tr>
            </a:tbl>
          </a:graphicData>
        </a:graphic>
      </p:graphicFrame>
      <p:pic>
        <p:nvPicPr>
          <p:cNvPr id="5" name="Shape 115"/>
          <p:cNvPicPr preferRelativeResize="0"/>
          <p:nvPr/>
        </p:nvPicPr>
        <p:blipFill rotWithShape="1">
          <a:blip r:embed="rId2">
            <a:alphaModFix/>
          </a:blip>
          <a:srcRect/>
          <a:stretch/>
        </p:blipFill>
        <p:spPr>
          <a:xfrm>
            <a:off x="7795979" y="430823"/>
            <a:ext cx="2869091" cy="2219973"/>
          </a:xfrm>
          <a:prstGeom prst="rect">
            <a:avLst/>
          </a:prstGeom>
          <a:noFill/>
          <a:ln>
            <a:noFill/>
          </a:ln>
        </p:spPr>
      </p:pic>
      <p:pic>
        <p:nvPicPr>
          <p:cNvPr id="6" name="Shape 114"/>
          <p:cNvPicPr preferRelativeResize="0"/>
          <p:nvPr/>
        </p:nvPicPr>
        <p:blipFill rotWithShape="1">
          <a:blip r:embed="rId3">
            <a:alphaModFix/>
          </a:blip>
          <a:srcRect/>
          <a:stretch/>
        </p:blipFill>
        <p:spPr>
          <a:xfrm>
            <a:off x="7973824" y="2824377"/>
            <a:ext cx="2691246" cy="1988032"/>
          </a:xfrm>
          <a:prstGeom prst="rect">
            <a:avLst/>
          </a:prstGeom>
          <a:noFill/>
          <a:ln>
            <a:noFill/>
          </a:ln>
        </p:spPr>
      </p:pic>
    </p:spTree>
    <p:extLst>
      <p:ext uri="{BB962C8B-B14F-4D97-AF65-F5344CB8AC3E}">
        <p14:creationId xmlns:p14="http://schemas.microsoft.com/office/powerpoint/2010/main" val="582462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Shape 112"/>
          <p:cNvGraphicFramePr/>
          <p:nvPr/>
        </p:nvGraphicFramePr>
        <p:xfrm>
          <a:off x="228600" y="247799"/>
          <a:ext cx="6216162" cy="4358700"/>
        </p:xfrm>
        <a:graphic>
          <a:graphicData uri="http://schemas.openxmlformats.org/drawingml/2006/table">
            <a:tbl>
              <a:tblPr firstRow="1" bandRow="1">
                <a:noFill/>
              </a:tblPr>
              <a:tblGrid>
                <a:gridCol w="1257300">
                  <a:extLst>
                    <a:ext uri="{9D8B030D-6E8A-4147-A177-3AD203B41FA5}">
                      <a16:colId xmlns:a16="http://schemas.microsoft.com/office/drawing/2014/main" val="20000"/>
                    </a:ext>
                  </a:extLst>
                </a:gridCol>
                <a:gridCol w="4958862">
                  <a:extLst>
                    <a:ext uri="{9D8B030D-6E8A-4147-A177-3AD203B41FA5}">
                      <a16:colId xmlns:a16="http://schemas.microsoft.com/office/drawing/2014/main" val="20001"/>
                    </a:ext>
                  </a:extLst>
                </a:gridCol>
              </a:tblGrid>
              <a:tr h="228600">
                <a:tc gridSpan="2">
                  <a:txBody>
                    <a:bodyPr/>
                    <a:lstStyle/>
                    <a:p>
                      <a:pPr marL="0" marR="0" lvl="0" indent="0" algn="ctr" rtl="0">
                        <a:spcBef>
                          <a:spcPts val="0"/>
                        </a:spcBef>
                        <a:spcAft>
                          <a:spcPts val="0"/>
                        </a:spcAft>
                        <a:buNone/>
                      </a:pPr>
                      <a:r>
                        <a:rPr lang="en-GB" sz="1000" b="1" dirty="0">
                          <a:solidFill>
                            <a:schemeClr val="bg1"/>
                          </a:solidFill>
                        </a:rPr>
                        <a:t>4.1.6.7. DISCRIMINATION IN THE LABOUR MARKET</a:t>
                      </a:r>
                      <a:endParaRPr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5842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Labour market discrimination is defined as a situation where workers or groups of workers are treated differently in terms of recruitment, pay, benefits and promotion from other workers or groups due to their non-economic characteristics, including gender, race, religion and age.</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EDEDED"/>
                    </a:solidFill>
                  </a:tcPr>
                </a:tc>
                <a:tc hMerge="1">
                  <a:txBody>
                    <a:bodyPr/>
                    <a:lstStyle/>
                    <a:p>
                      <a:endParaRPr lang="en-US"/>
                    </a:p>
                  </a:txBody>
                  <a:tcPr/>
                </a:tc>
                <a:extLst>
                  <a:ext uri="{0D108BD9-81ED-4DB2-BD59-A6C34878D82A}">
                    <a16:rowId xmlns:a16="http://schemas.microsoft.com/office/drawing/2014/main" val="10001"/>
                  </a:ext>
                </a:extLst>
              </a:tr>
              <a:tr h="25842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IMPACT</a:t>
                      </a:r>
                      <a:r>
                        <a:rPr lang="en-GB" sz="1000" b="1" baseline="0" dirty="0">
                          <a:solidFill>
                            <a:schemeClr val="lt1"/>
                          </a:solidFill>
                          <a:latin typeface="Calibri" panose="020F0502020204030204" pitchFamily="34" charset="0"/>
                          <a:cs typeface="Calibri" panose="020F0502020204030204" pitchFamily="34" charset="0"/>
                        </a:rPr>
                        <a:t> ON DEMAND</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Negative discrimination will lead to employers downgrading the expected value of employment of a particular group, and hence reducing the expected MRP, and shifting the demand curve to the left. The effect of this is to reduce the wage rate of the group discriminated against, as well as reducing employment prospects.</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2"/>
                  </a:ext>
                </a:extLst>
              </a:tr>
              <a:tr h="258425">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IMPACT</a:t>
                      </a:r>
                      <a:r>
                        <a:rPr lang="en-GB" sz="1000" b="1" baseline="0" dirty="0">
                          <a:solidFill>
                            <a:schemeClr val="bg1"/>
                          </a:solidFill>
                          <a:latin typeface="Calibri" panose="020F0502020204030204" pitchFamily="34" charset="0"/>
                          <a:cs typeface="Calibri" panose="020F0502020204030204" pitchFamily="34" charset="0"/>
                        </a:rPr>
                        <a:t> ON SUPPLY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Some workers who fear they may be discriminated against may not seek employment in those firms that they perceive practice discrimination. Hence they do not supply their labour to those types of firms. This shifts the potential supply curve to the left, and raises the relative wage rate of the favoured group.</a:t>
                      </a:r>
                      <a:endParaRPr sz="600" b="1"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EDEDED"/>
                    </a:solidFill>
                  </a:tcPr>
                </a:tc>
                <a:extLst>
                  <a:ext uri="{0D108BD9-81ED-4DB2-BD59-A6C34878D82A}">
                    <a16:rowId xmlns:a16="http://schemas.microsoft.com/office/drawing/2014/main" val="10003"/>
                  </a:ext>
                </a:extLst>
              </a:tr>
              <a:tr h="25842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POLICIES</a:t>
                      </a:r>
                      <a:r>
                        <a:rPr lang="en-GB" sz="1000" b="1" baseline="0" dirty="0">
                          <a:solidFill>
                            <a:schemeClr val="lt1"/>
                          </a:solidFill>
                          <a:latin typeface="Calibri" panose="020F0502020204030204" pitchFamily="34" charset="0"/>
                          <a:cs typeface="Calibri" panose="020F0502020204030204" pitchFamily="34" charset="0"/>
                        </a:rPr>
                        <a:t> TO ADDRESS DICRIMINATION</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Long-term investment in education and training to prepare people better for the labour market.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Structural reforms to promote stronger and more sustainable economic growth which can boost demand for workers, creating a more competitive environment that forces managers to drop discriminatory hiring and promotion practices.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Specific anti-discrimination legislation backed up by effective enforcement.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Enforcement agencies should be empowered, even in the absence of individual complaints, to investigate companies and sanction employers when they find evidence of discrimination.</a:t>
                      </a:r>
                    </a:p>
                  </a:txBody>
                  <a:tcPr marL="91450" marR="91450" marT="45725" marB="45725">
                    <a:solidFill>
                      <a:srgbClr val="DDEAF6"/>
                    </a:solidFill>
                  </a:tcPr>
                </a:tc>
                <a:extLst>
                  <a:ext uri="{0D108BD9-81ED-4DB2-BD59-A6C34878D82A}">
                    <a16:rowId xmlns:a16="http://schemas.microsoft.com/office/drawing/2014/main" val="10004"/>
                  </a:ext>
                </a:extLst>
              </a:tr>
              <a:tr h="25842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cs typeface="Calibri" panose="020F0502020204030204" pitchFamily="34" charset="0"/>
                        </a:rPr>
                        <a:t>ANOTHER</a:t>
                      </a:r>
                      <a:r>
                        <a:rPr lang="en-GB" sz="1000" b="1" baseline="0" dirty="0">
                          <a:solidFill>
                            <a:schemeClr val="lt1"/>
                          </a:solidFill>
                          <a:latin typeface="Calibri" panose="020F0502020204030204" pitchFamily="34" charset="0"/>
                          <a:cs typeface="Calibri" panose="020F0502020204030204" pitchFamily="34" charset="0"/>
                        </a:rPr>
                        <a:t> PERSPECTIVE</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Do</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firms willingly break the law &amp; run the risk of punishment &amp; brand damage in order to discriminate?</a:t>
                      </a:r>
                    </a:p>
                    <a:p>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A labour market with good information will help to avoid discrimination as the best workers will seek out the best employers &amp; avoid the worst employers. </a:t>
                      </a:r>
                    </a:p>
                    <a:p>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Thus, do we only really see wage differentials rather than discrimination?</a:t>
                      </a:r>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txBody>
                  <a:tcPr marL="91450" marR="91450" marT="45725" marB="45725">
                    <a:solidFill>
                      <a:schemeClr val="bg1">
                        <a:lumMod val="95000"/>
                      </a:schemeClr>
                    </a:solidFill>
                  </a:tcPr>
                </a:tc>
                <a:extLst>
                  <a:ext uri="{0D108BD9-81ED-4DB2-BD59-A6C34878D82A}">
                    <a16:rowId xmlns:a16="http://schemas.microsoft.com/office/drawing/2014/main" val="2387142200"/>
                  </a:ext>
                </a:extLst>
              </a:tr>
            </a:tbl>
          </a:graphicData>
        </a:graphic>
      </p:graphicFrame>
      <p:pic>
        <p:nvPicPr>
          <p:cNvPr id="2" name="Picture 1"/>
          <p:cNvPicPr>
            <a:picLocks noChangeAspect="1"/>
          </p:cNvPicPr>
          <p:nvPr/>
        </p:nvPicPr>
        <p:blipFill>
          <a:blip r:embed="rId2"/>
          <a:stretch>
            <a:fillRect/>
          </a:stretch>
        </p:blipFill>
        <p:spPr>
          <a:xfrm>
            <a:off x="6512536" y="247799"/>
            <a:ext cx="5679464" cy="2559693"/>
          </a:xfrm>
          <a:prstGeom prst="rect">
            <a:avLst/>
          </a:prstGeom>
        </p:spPr>
      </p:pic>
      <p:graphicFrame>
        <p:nvGraphicFramePr>
          <p:cNvPr id="3" name="Table 2"/>
          <p:cNvGraphicFramePr>
            <a:graphicFrameLocks noGrp="1"/>
          </p:cNvGraphicFramePr>
          <p:nvPr/>
        </p:nvGraphicFramePr>
        <p:xfrm>
          <a:off x="228600" y="4841386"/>
          <a:ext cx="6216162" cy="792500"/>
        </p:xfrm>
        <a:graphic>
          <a:graphicData uri="http://schemas.openxmlformats.org/drawingml/2006/table">
            <a:tbl>
              <a:tblPr firstRow="1" bandRow="1">
                <a:noFill/>
              </a:tblPr>
              <a:tblGrid>
                <a:gridCol w="1257300">
                  <a:extLst>
                    <a:ext uri="{9D8B030D-6E8A-4147-A177-3AD203B41FA5}">
                      <a16:colId xmlns:a16="http://schemas.microsoft.com/office/drawing/2014/main" val="14248660"/>
                    </a:ext>
                  </a:extLst>
                </a:gridCol>
                <a:gridCol w="4958862">
                  <a:extLst>
                    <a:ext uri="{9D8B030D-6E8A-4147-A177-3AD203B41FA5}">
                      <a16:colId xmlns:a16="http://schemas.microsoft.com/office/drawing/2014/main" val="1362319547"/>
                    </a:ext>
                  </a:extLst>
                </a:gridCol>
              </a:tblGrid>
              <a:tr h="258425">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PROS OF WAGE DIFFERENTIALS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Incentives. May</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fuel higher consumption. Encourages upskilling. Promotes work rather than welfare. Promotes efficient resource allocation.</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3298934387"/>
                  </a:ext>
                </a:extLst>
              </a:tr>
              <a:tr h="258425">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CONS OF WAGE DIFFERENTIALS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Income inequality. No trickle down effect on economy. Government solutions are limited if they are </a:t>
                      </a:r>
                      <a:r>
                        <a:rPr lang="en-GB" sz="1000" b="0" i="0" dirty="0" err="1">
                          <a:solidFill>
                            <a:schemeClr val="dk1"/>
                          </a:solidFill>
                          <a:latin typeface="Calibri" panose="020F0502020204030204" pitchFamily="34" charset="0"/>
                          <a:ea typeface="Calibri"/>
                          <a:cs typeface="Calibri" panose="020F0502020204030204" pitchFamily="34" charset="0"/>
                          <a:sym typeface="Calibri"/>
                        </a:rPr>
                        <a:t>monopsonist</a:t>
                      </a:r>
                      <a:r>
                        <a:rPr lang="en-GB" sz="1000" b="0" i="0" dirty="0">
                          <a:solidFill>
                            <a:schemeClr val="dk1"/>
                          </a:solidFill>
                          <a:latin typeface="Calibri" panose="020F0502020204030204" pitchFamily="34" charset="0"/>
                          <a:ea typeface="Calibri"/>
                          <a:cs typeface="Calibri" panose="020F0502020204030204" pitchFamily="34" charset="0"/>
                          <a:sym typeface="Calibri"/>
                        </a:rPr>
                        <a:t> employers.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EDEDED"/>
                    </a:solidFill>
                  </a:tcPr>
                </a:tc>
                <a:extLst>
                  <a:ext uri="{0D108BD9-81ED-4DB2-BD59-A6C34878D82A}">
                    <a16:rowId xmlns:a16="http://schemas.microsoft.com/office/drawing/2014/main" val="1252107741"/>
                  </a:ext>
                </a:extLst>
              </a:tr>
            </a:tbl>
          </a:graphicData>
        </a:graphic>
      </p:graphicFrame>
    </p:spTree>
    <p:extLst>
      <p:ext uri="{BB962C8B-B14F-4D97-AF65-F5344CB8AC3E}">
        <p14:creationId xmlns:p14="http://schemas.microsoft.com/office/powerpoint/2010/main" val="39246871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30"/>
        <p:cNvGrpSpPr/>
        <p:nvPr/>
      </p:nvGrpSpPr>
      <p:grpSpPr>
        <a:xfrm>
          <a:off x="0" y="0"/>
          <a:ext cx="0" cy="0"/>
          <a:chOff x="0" y="0"/>
          <a:chExt cx="0" cy="0"/>
        </a:xfrm>
      </p:grpSpPr>
      <p:graphicFrame>
        <p:nvGraphicFramePr>
          <p:cNvPr id="131" name="Shape 131"/>
          <p:cNvGraphicFramePr/>
          <p:nvPr/>
        </p:nvGraphicFramePr>
        <p:xfrm>
          <a:off x="180975" y="536191"/>
          <a:ext cx="5762625" cy="4572100"/>
        </p:xfrm>
        <a:graphic>
          <a:graphicData uri="http://schemas.openxmlformats.org/drawingml/2006/table">
            <a:tbl>
              <a:tblPr firstRow="1" bandRow="1">
                <a:noFill/>
              </a:tblPr>
              <a:tblGrid>
                <a:gridCol w="1400175">
                  <a:extLst>
                    <a:ext uri="{9D8B030D-6E8A-4147-A177-3AD203B41FA5}">
                      <a16:colId xmlns:a16="http://schemas.microsoft.com/office/drawing/2014/main" val="20000"/>
                    </a:ext>
                  </a:extLst>
                </a:gridCol>
                <a:gridCol w="4362450">
                  <a:extLst>
                    <a:ext uri="{9D8B030D-6E8A-4147-A177-3AD203B41FA5}">
                      <a16:colId xmlns:a16="http://schemas.microsoft.com/office/drawing/2014/main" val="20001"/>
                    </a:ext>
                  </a:extLst>
                </a:gridCol>
              </a:tblGrid>
              <a:tr h="238325">
                <a:tc gridSpan="2">
                  <a:txBody>
                    <a:bodyPr/>
                    <a:lstStyle/>
                    <a:p>
                      <a:pPr marL="0" marR="0" lvl="0" indent="0" algn="ctr" rtl="0">
                        <a:spcBef>
                          <a:spcPts val="0"/>
                        </a:spcBef>
                        <a:spcAft>
                          <a:spcPts val="0"/>
                        </a:spcAft>
                        <a:buNone/>
                      </a:pPr>
                      <a:r>
                        <a:rPr lang="en-GB" sz="1000" b="1" dirty="0">
                          <a:solidFill>
                            <a:schemeClr val="bg1"/>
                          </a:solidFill>
                        </a:rPr>
                        <a:t>4.1.7.1 THE DISTRIBUTION OF INCOME &amp; WEALTH</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3832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Refers to the extent to which </a:t>
                      </a:r>
                      <a:r>
                        <a:rPr lang="en-GB" sz="1000" b="1" i="0">
                          <a:solidFill>
                            <a:schemeClr val="dk1"/>
                          </a:solidFill>
                          <a:latin typeface="Calibri"/>
                          <a:ea typeface="Calibri"/>
                          <a:cs typeface="Calibri"/>
                          <a:sym typeface="Calibri"/>
                        </a:rPr>
                        <a:t>income</a:t>
                      </a:r>
                      <a:r>
                        <a:rPr lang="en-GB" sz="1000" b="0" i="0">
                          <a:solidFill>
                            <a:schemeClr val="dk1"/>
                          </a:solidFill>
                          <a:latin typeface="Calibri"/>
                          <a:ea typeface="Calibri"/>
                          <a:cs typeface="Calibri"/>
                          <a:sym typeface="Calibri"/>
                        </a:rPr>
                        <a:t> is distributed in an uneven manner among a population</a:t>
                      </a:r>
                      <a:endParaRPr sz="1000" b="0"/>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INCOME </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a:solidFill>
                            <a:schemeClr val="dk1"/>
                          </a:solidFill>
                          <a:latin typeface="Calibri"/>
                          <a:ea typeface="Calibri"/>
                          <a:cs typeface="Calibri"/>
                          <a:sym typeface="Calibri"/>
                        </a:rPr>
                        <a:t>Flow of income over a given period of time</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WEALTH</a:t>
                      </a:r>
                      <a:endParaRPr>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Ownership of assets with market value.</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bg1"/>
                          </a:solidFill>
                          <a:latin typeface="Calibri" panose="020F0502020204030204" pitchFamily="34" charset="0"/>
                          <a:cs typeface="Calibri" panose="020F0502020204030204" pitchFamily="34" charset="0"/>
                        </a:rPr>
                        <a:t>EQUALITY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state of being equal, especially in status, rights, or opportunities.</a:t>
                      </a:r>
                      <a:endParaRPr sz="10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419581583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bg1"/>
                          </a:solidFill>
                          <a:latin typeface="Calibri" panose="020F0502020204030204" pitchFamily="34" charset="0"/>
                          <a:cs typeface="Calibri" panose="020F0502020204030204" pitchFamily="34" charset="0"/>
                        </a:rPr>
                        <a:t>EQUITY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quality of being fair and impartial.</a:t>
                      </a:r>
                      <a:endParaRPr sz="6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F2F2F2"/>
                    </a:solidFill>
                  </a:tcPr>
                </a:tc>
                <a:extLst>
                  <a:ext uri="{0D108BD9-81ED-4DB2-BD59-A6C34878D82A}">
                    <a16:rowId xmlns:a16="http://schemas.microsoft.com/office/drawing/2014/main" val="39379981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GINI COEFFICIENT</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Gini coefficient</a:t>
                      </a:r>
                      <a:r>
                        <a:rPr lang="en-GB" sz="1000" b="0" i="0">
                          <a:solidFill>
                            <a:schemeClr val="dk1"/>
                          </a:solidFill>
                          <a:latin typeface="Calibri"/>
                          <a:ea typeface="Calibri"/>
                          <a:cs typeface="Calibri"/>
                          <a:sym typeface="Calibri"/>
                        </a:rPr>
                        <a:t> is a commonly-used measure of income inequality that condenses the entire income distribution for a country into a single number between 0 and 1: the higher the number, the greater the degree of income inequality.</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6"/>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LORENZ CURVE</a:t>
                      </a:r>
                      <a:endParaRPr>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graph on which the cumulative percentage of total national income (or some other variable) is plotted against the cumulative percentage of the corresponding population (ranked in increasing size of share). The extent to which the curve sags below a straight diagonal line indicates the degree of inequality of distribution.</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7"/>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REASONS FOR DIFFERENTIALS IN INCOME &amp; WEALTH</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AGE– wealth accumulated over time, Increased income means increased wealth in LR.</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Education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Ownership of assets – through employer pensions or inheritance</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Wage differentials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CONSEQUENCES OF HIGH INCOME INEQUALITY</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Excessive debts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Impact on government finances due to welfare benefits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Social costs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Lower economic growth (debated).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9"/>
                  </a:ext>
                </a:extLst>
              </a:tr>
            </a:tbl>
          </a:graphicData>
        </a:graphic>
      </p:graphicFrame>
      <p:pic>
        <p:nvPicPr>
          <p:cNvPr id="132" name="Shape 132"/>
          <p:cNvPicPr preferRelativeResize="0"/>
          <p:nvPr/>
        </p:nvPicPr>
        <p:blipFill rotWithShape="1">
          <a:blip r:embed="rId3">
            <a:alphaModFix/>
          </a:blip>
          <a:srcRect/>
          <a:stretch/>
        </p:blipFill>
        <p:spPr>
          <a:xfrm>
            <a:off x="6093070" y="3314700"/>
            <a:ext cx="2927106" cy="2124075"/>
          </a:xfrm>
          <a:prstGeom prst="rect">
            <a:avLst/>
          </a:prstGeom>
          <a:noFill/>
          <a:ln>
            <a:noFill/>
          </a:ln>
        </p:spPr>
      </p:pic>
      <p:graphicFrame>
        <p:nvGraphicFramePr>
          <p:cNvPr id="5" name="Table 4"/>
          <p:cNvGraphicFramePr>
            <a:graphicFrameLocks noGrp="1"/>
          </p:cNvGraphicFramePr>
          <p:nvPr>
            <p:extLst>
              <p:ext uri="{D42A27DB-BD31-4B8C-83A1-F6EECF244321}">
                <p14:modId xmlns:p14="http://schemas.microsoft.com/office/powerpoint/2010/main" val="58273346"/>
              </p:ext>
            </p:extLst>
          </p:nvPr>
        </p:nvGraphicFramePr>
        <p:xfrm>
          <a:off x="2876550" y="96268"/>
          <a:ext cx="7727134" cy="370840"/>
        </p:xfrm>
        <a:graphic>
          <a:graphicData uri="http://schemas.openxmlformats.org/drawingml/2006/table">
            <a:tbl>
              <a:tblPr firstRow="1" bandRow="1"/>
              <a:tblGrid>
                <a:gridCol w="7727134">
                  <a:extLst>
                    <a:ext uri="{9D8B030D-6E8A-4147-A177-3AD203B41FA5}">
                      <a16:colId xmlns:a16="http://schemas.microsoft.com/office/drawing/2014/main" val="145915541"/>
                    </a:ext>
                  </a:extLst>
                </a:gridCol>
              </a:tblGrid>
              <a:tr h="370840">
                <a:tc>
                  <a:txBody>
                    <a:bodyPr/>
                    <a:lstStyle/>
                    <a:p>
                      <a:pPr algn="ctr"/>
                      <a:r>
                        <a:rPr lang="en-GB" dirty="0"/>
                        <a:t>4.1.7.</a:t>
                      </a:r>
                      <a:r>
                        <a:rPr lang="en-GB" baseline="0" dirty="0"/>
                        <a:t> THE DISTRIBUTION OF INCOME &amp; WEALTH: POVERTY &amp; INEQUALITY </a:t>
                      </a:r>
                      <a:endParaRPr lang="en-GB" dirty="0"/>
                    </a:p>
                  </a:txBody>
                  <a:tcPr/>
                </a:tc>
                <a:extLst>
                  <a:ext uri="{0D108BD9-81ED-4DB2-BD59-A6C34878D82A}">
                    <a16:rowId xmlns:a16="http://schemas.microsoft.com/office/drawing/2014/main" val="4108215624"/>
                  </a:ext>
                </a:extLst>
              </a:tr>
            </a:tbl>
          </a:graphicData>
        </a:graphic>
      </p:graphicFrame>
      <p:pic>
        <p:nvPicPr>
          <p:cNvPr id="2050" name="Picture 2" descr="Equity | Sustainable Environment Onl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20174" y="3314700"/>
            <a:ext cx="2933701" cy="2124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105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Shape 133"/>
          <p:cNvGraphicFramePr/>
          <p:nvPr/>
        </p:nvGraphicFramePr>
        <p:xfrm>
          <a:off x="6372748" y="146295"/>
          <a:ext cx="5618825" cy="2042180"/>
        </p:xfrm>
        <a:graphic>
          <a:graphicData uri="http://schemas.openxmlformats.org/drawingml/2006/table">
            <a:tbl>
              <a:tblPr firstRow="1" bandRow="1">
                <a:noFill/>
              </a:tblPr>
              <a:tblGrid>
                <a:gridCol w="5618825">
                  <a:extLst>
                    <a:ext uri="{9D8B030D-6E8A-4147-A177-3AD203B41FA5}">
                      <a16:colId xmlns:a16="http://schemas.microsoft.com/office/drawing/2014/main" val="20000"/>
                    </a:ext>
                  </a:extLst>
                </a:gridCol>
              </a:tblGrid>
              <a:tr h="238325">
                <a:tc>
                  <a:txBody>
                    <a:bodyPr/>
                    <a:lstStyle/>
                    <a:p>
                      <a:pPr marL="0" marR="0" lvl="0" indent="0" algn="ctr" rtl="0">
                        <a:spcBef>
                          <a:spcPts val="0"/>
                        </a:spcBef>
                        <a:spcAft>
                          <a:spcPts val="0"/>
                        </a:spcAft>
                        <a:buNone/>
                      </a:pPr>
                      <a:r>
                        <a:rPr lang="en-GB" sz="1200" dirty="0">
                          <a:solidFill>
                            <a:schemeClr val="bg1"/>
                          </a:solidFill>
                        </a:rPr>
                        <a:t>OVERALL MARKET FAILURE EVALUATION CONSIDERATIONS</a:t>
                      </a:r>
                      <a:endParaRPr dirty="0">
                        <a:solidFill>
                          <a:schemeClr val="bg1"/>
                        </a:solidFill>
                      </a:endParaRPr>
                    </a:p>
                  </a:txBody>
                  <a:tcPr marL="91450" marR="91450" marT="45725" marB="45725">
                    <a:solidFill>
                      <a:schemeClr val="dk1"/>
                    </a:solidFill>
                  </a:tcPr>
                </a:tc>
                <a:extLst>
                  <a:ext uri="{0D108BD9-81ED-4DB2-BD59-A6C34878D82A}">
                    <a16:rowId xmlns:a16="http://schemas.microsoft.com/office/drawing/2014/main" val="10000"/>
                  </a:ext>
                </a:extLst>
              </a:tr>
              <a:tr h="238325">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Whether or not there should be intervention depends upon the degree of DWL or externality present.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How great is the abuse of this demerit good?  How toxic is it?  Does this suggest a need for intervention?</a:t>
                      </a:r>
                      <a:endParaRPr sz="100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there a best solution?</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the risk of </a:t>
                      </a:r>
                      <a:r>
                        <a:rPr lang="en-GB" sz="1000" b="1" dirty="0">
                          <a:solidFill>
                            <a:schemeClr val="dk1"/>
                          </a:solidFill>
                          <a:latin typeface="Calibri"/>
                          <a:ea typeface="Calibri"/>
                          <a:cs typeface="Calibri"/>
                          <a:sym typeface="Calibri"/>
                        </a:rPr>
                        <a:t>GOVERNMENT FAILURE </a:t>
                      </a:r>
                      <a:r>
                        <a:rPr lang="en-GB" sz="1000" dirty="0">
                          <a:solidFill>
                            <a:schemeClr val="dk1"/>
                          </a:solidFill>
                          <a:latin typeface="Calibri"/>
                          <a:ea typeface="Calibri"/>
                          <a:cs typeface="Calibri"/>
                          <a:sym typeface="Calibri"/>
                        </a:rPr>
                        <a:t>too great?  Will there be </a:t>
                      </a:r>
                      <a:r>
                        <a:rPr lang="en-GB" sz="1000" b="1" dirty="0">
                          <a:solidFill>
                            <a:schemeClr val="dk1"/>
                          </a:solidFill>
                          <a:latin typeface="Calibri"/>
                          <a:ea typeface="Calibri"/>
                          <a:cs typeface="Calibri"/>
                          <a:sym typeface="Calibri"/>
                        </a:rPr>
                        <a:t>UNINTENDED CONSEQUENCES?</a:t>
                      </a:r>
                      <a:endParaRPr sz="100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Will the MF require a combination of policy responses?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Is a solution really necessary? Are other issues more important?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Who decides what </a:t>
                      </a:r>
                      <a:r>
                        <a:rPr lang="en-GB" sz="1000" b="1" dirty="0">
                          <a:solidFill>
                            <a:schemeClr val="dk1"/>
                          </a:solidFill>
                          <a:latin typeface="Calibri"/>
                          <a:ea typeface="Calibri"/>
                          <a:cs typeface="Calibri"/>
                          <a:sym typeface="Calibri"/>
                        </a:rPr>
                        <a:t>merit goods </a:t>
                      </a:r>
                      <a:r>
                        <a:rPr lang="en-GB" sz="1000" dirty="0">
                          <a:solidFill>
                            <a:schemeClr val="dk1"/>
                          </a:solidFill>
                          <a:latin typeface="Calibri"/>
                          <a:ea typeface="Calibri"/>
                          <a:cs typeface="Calibri"/>
                          <a:sym typeface="Calibri"/>
                        </a:rPr>
                        <a:t>are?</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Some degree of inequality helps provide incentives to work hard &amp; be productively &amp; dynamically efficient.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Consider consequences on distinct stakeholder groups for all MARKET FAILURES</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363415" y="146295"/>
          <a:ext cx="5762625" cy="2286050"/>
        </p:xfrm>
        <a:graphic>
          <a:graphicData uri="http://schemas.openxmlformats.org/drawingml/2006/table">
            <a:tbl>
              <a:tblPr firstRow="1" bandRow="1">
                <a:noFill/>
              </a:tblPr>
              <a:tblGrid>
                <a:gridCol w="1400175">
                  <a:extLst>
                    <a:ext uri="{9D8B030D-6E8A-4147-A177-3AD203B41FA5}">
                      <a16:colId xmlns:a16="http://schemas.microsoft.com/office/drawing/2014/main" val="2743425816"/>
                    </a:ext>
                  </a:extLst>
                </a:gridCol>
                <a:gridCol w="4362450">
                  <a:extLst>
                    <a:ext uri="{9D8B030D-6E8A-4147-A177-3AD203B41FA5}">
                      <a16:colId xmlns:a16="http://schemas.microsoft.com/office/drawing/2014/main" val="1327730475"/>
                    </a:ext>
                  </a:extLst>
                </a:gridCol>
              </a:tblGrid>
              <a:tr h="228625">
                <a:tc gridSpan="2">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bg1"/>
                          </a:solidFill>
                          <a:latin typeface="Calibri" panose="020F0502020204030204" pitchFamily="34" charset="0"/>
                          <a:cs typeface="Calibri" panose="020F0502020204030204" pitchFamily="34" charset="0"/>
                        </a:rPr>
                        <a:t>4.1.7.2 THE PROBLEM OF POVERTY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pPr marL="0" marR="0" lvl="0" indent="0" algn="l" rtl="0">
                        <a:spcBef>
                          <a:spcPts val="0"/>
                        </a:spcBef>
                        <a:spcAft>
                          <a:spcPts val="0"/>
                        </a:spcAft>
                        <a:buNone/>
                      </a:pPr>
                      <a:endParaRPr sz="100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7506667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ABSOLUTE POVERTY </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Characterised by severe deprivation of basic human needs, including food, safe drinking water, sanitation facilities, health, shelter, education and information</a:t>
                      </a:r>
                      <a:endParaRPr sz="100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50350599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RELATIVE POVERTY</a:t>
                      </a:r>
                      <a:endParaRPr sz="1000" b="1">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Occurs where people lack the minimum amount of income needed in order to maintain the average standard of living in the society in which they live</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390054126"/>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CAUSES OF POVERTY</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1. Lack of good jobs/job growth. 2: Lack of good education. The second root cause of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poverty</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is a lack of education. 3: Warfare/conflict. 4: Weather/climate change. 5: Social injustice.</a:t>
                      </a:r>
                    </a:p>
                  </a:txBody>
                  <a:tcPr marL="91450" marR="91450" marT="45725" marB="45725">
                    <a:solidFill>
                      <a:schemeClr val="accent1">
                        <a:lumMod val="20000"/>
                        <a:lumOff val="80000"/>
                      </a:schemeClr>
                    </a:solidFill>
                  </a:tcPr>
                </a:tc>
                <a:extLst>
                  <a:ext uri="{0D108BD9-81ED-4DB2-BD59-A6C34878D82A}">
                    <a16:rowId xmlns:a16="http://schemas.microsoft.com/office/drawing/2014/main" val="1111899266"/>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EFFECTS OF POVERTY</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Substandard housing, homelessness, inadequate nutrition and food insecurity, inadequate child care, lack of access to health care, unsafe </a:t>
                      </a:r>
                      <a:r>
                        <a:rPr lang="en-GB" sz="1000" b="0" i="0" u="none" strike="noStrike" cap="none" dirty="0" err="1">
                          <a:solidFill>
                            <a:schemeClr val="tx1"/>
                          </a:solidFill>
                          <a:effectLst/>
                          <a:latin typeface="+mn-lt"/>
                          <a:ea typeface="+mn-ea"/>
                          <a:cs typeface="+mn-cs"/>
                          <a:sym typeface="Arial"/>
                        </a:rPr>
                        <a:t>neighborhoods</a:t>
                      </a:r>
                      <a:r>
                        <a:rPr lang="en-GB" sz="1000" b="0" i="0" u="none" strike="noStrike" cap="none" dirty="0">
                          <a:solidFill>
                            <a:schemeClr val="tx1"/>
                          </a:solidFill>
                          <a:effectLst/>
                          <a:latin typeface="+mn-lt"/>
                          <a:ea typeface="+mn-ea"/>
                          <a:cs typeface="+mn-cs"/>
                          <a:sym typeface="Arial"/>
                        </a:rPr>
                        <a:t>, and </a:t>
                      </a:r>
                      <a:r>
                        <a:rPr lang="en-GB" sz="1000" b="0" i="0" u="none" strike="noStrike" cap="none" dirty="0" err="1">
                          <a:solidFill>
                            <a:schemeClr val="tx1"/>
                          </a:solidFill>
                          <a:effectLst/>
                          <a:latin typeface="+mn-lt"/>
                          <a:ea typeface="+mn-ea"/>
                          <a:cs typeface="+mn-cs"/>
                          <a:sym typeface="Arial"/>
                        </a:rPr>
                        <a:t>underresourced</a:t>
                      </a:r>
                      <a:r>
                        <a:rPr lang="en-GB" sz="1000" b="0" i="0" u="none" strike="noStrike" cap="none" dirty="0">
                          <a:solidFill>
                            <a:schemeClr val="tx1"/>
                          </a:solidFill>
                          <a:effectLst/>
                          <a:latin typeface="+mn-lt"/>
                          <a:ea typeface="+mn-ea"/>
                          <a:cs typeface="+mn-cs"/>
                          <a:sym typeface="Arial"/>
                        </a:rPr>
                        <a:t> schools which adversely </a:t>
                      </a:r>
                      <a:r>
                        <a:rPr lang="en-GB" sz="1000" b="1" i="0" u="none" strike="noStrike" cap="none" dirty="0">
                          <a:solidFill>
                            <a:schemeClr val="tx1"/>
                          </a:solidFill>
                          <a:effectLst/>
                          <a:latin typeface="+mn-lt"/>
                          <a:ea typeface="+mn-ea"/>
                          <a:cs typeface="+mn-cs"/>
                          <a:sym typeface="Arial"/>
                        </a:rPr>
                        <a:t>impact</a:t>
                      </a:r>
                      <a:r>
                        <a:rPr lang="en-GB" sz="1000" b="0" i="0" u="none" strike="noStrike" cap="none" dirty="0">
                          <a:solidFill>
                            <a:schemeClr val="tx1"/>
                          </a:solidFill>
                          <a:effectLst/>
                          <a:latin typeface="+mn-lt"/>
                          <a:ea typeface="+mn-ea"/>
                          <a:cs typeface="+mn-cs"/>
                          <a:sym typeface="Arial"/>
                        </a:rPr>
                        <a:t> our nation's children.</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2970848258"/>
                  </a:ext>
                </a:extLst>
              </a:tr>
            </a:tbl>
          </a:graphicData>
        </a:graphic>
      </p:graphicFrame>
      <p:graphicFrame>
        <p:nvGraphicFramePr>
          <p:cNvPr id="7" name="Table 6"/>
          <p:cNvGraphicFramePr>
            <a:graphicFrameLocks noGrp="1"/>
          </p:cNvGraphicFramePr>
          <p:nvPr/>
        </p:nvGraphicFramePr>
        <p:xfrm>
          <a:off x="363415" y="2540837"/>
          <a:ext cx="5762625" cy="2956600"/>
        </p:xfrm>
        <a:graphic>
          <a:graphicData uri="http://schemas.openxmlformats.org/drawingml/2006/table">
            <a:tbl>
              <a:tblPr firstRow="1" bandRow="1">
                <a:noFill/>
              </a:tblPr>
              <a:tblGrid>
                <a:gridCol w="1358916">
                  <a:extLst>
                    <a:ext uri="{9D8B030D-6E8A-4147-A177-3AD203B41FA5}">
                      <a16:colId xmlns:a16="http://schemas.microsoft.com/office/drawing/2014/main" val="2983067250"/>
                    </a:ext>
                  </a:extLst>
                </a:gridCol>
                <a:gridCol w="4403709">
                  <a:extLst>
                    <a:ext uri="{9D8B030D-6E8A-4147-A177-3AD203B41FA5}">
                      <a16:colId xmlns:a16="http://schemas.microsoft.com/office/drawing/2014/main" val="4099335989"/>
                    </a:ext>
                  </a:extLst>
                </a:gridCol>
              </a:tblGrid>
              <a:tr h="228625">
                <a:tc gridSpan="2">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4.1.7.3. GOVERNMENT POLICIES TO ALLEVIATE POVERTY &amp; TO INFLUENCE THE DISTRIBUTION</a:t>
                      </a:r>
                      <a:r>
                        <a:rPr lang="en-GB" sz="1000" b="1" baseline="0" dirty="0">
                          <a:solidFill>
                            <a:schemeClr val="lt1"/>
                          </a:solidFill>
                        </a:rPr>
                        <a:t> OF INCOME &amp; WEALTH</a:t>
                      </a:r>
                      <a:endParaRPr sz="1000" b="1" dirty="0">
                        <a:solidFill>
                          <a:schemeClr val="lt1"/>
                        </a:solidFill>
                      </a:endParaRPr>
                    </a:p>
                  </a:txBody>
                  <a:tcPr marL="91450" marR="91450" marT="45725" marB="45725">
                    <a:solidFill>
                      <a:schemeClr val="dk1"/>
                    </a:solidFill>
                  </a:tcPr>
                </a:tc>
                <a:tc hMerge="1">
                  <a:txBody>
                    <a:bodyPr/>
                    <a:lstStyle/>
                    <a:p>
                      <a:pPr marL="228600" marR="0" lvl="0" indent="-228600" algn="l" rtl="0">
                        <a:spcBef>
                          <a:spcPts val="0"/>
                        </a:spcBef>
                        <a:spcAft>
                          <a:spcPts val="0"/>
                        </a:spcAft>
                        <a:buClr>
                          <a:schemeClr val="dk1"/>
                        </a:buClr>
                        <a:buSzPts val="1000"/>
                        <a:buFont typeface="Calibri"/>
                        <a:buAutoNum type="arabicPeriod"/>
                      </a:pP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4086488045"/>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INCOME REDISTRIBUTION POLICIES </a:t>
                      </a:r>
                      <a:endParaRPr sz="1000" b="1" dirty="0">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PROGRESSIVE TAX</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TRANSFER PAYMENTS/ UNIVERSAL BENEFIT</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Government spending on Education/ health.</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Minimum or maximum wages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Reduce REGRESSIVE INDIRECT TAX</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Increase child/ staff ratios in nurseries on a par with Germany/ Denmark. Reduce nursery fees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Take low paid out of NI contributions.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Allow building on greenbelt to ease housing costs.</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58630008"/>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PROBLEMS OF SUCH POLICIES </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Transfer payments through benefits may cause an unemployment trap</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Conflict with large</a:t>
                      </a:r>
                      <a:r>
                        <a:rPr lang="en-GB" sz="1000" b="0" i="0" baseline="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Fiscal deficit &amp; ever-increasing national debt.</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90598328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EVALUATION</a:t>
                      </a:r>
                      <a:endParaRPr dirty="0"/>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Is a solution really necessary?</a:t>
                      </a:r>
                      <a:endParaRPr dirty="0"/>
                    </a:p>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How great is the degree of inequality?</a:t>
                      </a:r>
                      <a:endParaRPr dirty="0"/>
                    </a:p>
                    <a:p>
                      <a:pPr marL="228600" marR="0" lvl="0" indent="-22860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Is freedom of economic opportunity the crucial factor? Does this depend upon parents &amp; education provision?</a:t>
                      </a:r>
                      <a:endParaRPr dirty="0"/>
                    </a:p>
                  </a:txBody>
                  <a:tcPr marL="91450" marR="91450" marT="45725" marB="45725">
                    <a:solidFill>
                      <a:srgbClr val="DDEAF6"/>
                    </a:solidFill>
                  </a:tcPr>
                </a:tc>
                <a:extLst>
                  <a:ext uri="{0D108BD9-81ED-4DB2-BD59-A6C34878D82A}">
                    <a16:rowId xmlns:a16="http://schemas.microsoft.com/office/drawing/2014/main" val="2455190576"/>
                  </a:ext>
                </a:extLst>
              </a:tr>
            </a:tbl>
          </a:graphicData>
        </a:graphic>
      </p:graphicFrame>
    </p:spTree>
    <p:extLst>
      <p:ext uri="{BB962C8B-B14F-4D97-AF65-F5344CB8AC3E}">
        <p14:creationId xmlns:p14="http://schemas.microsoft.com/office/powerpoint/2010/main" val="19120998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90"/>
        <p:cNvGrpSpPr/>
        <p:nvPr/>
      </p:nvGrpSpPr>
      <p:grpSpPr>
        <a:xfrm>
          <a:off x="0" y="0"/>
          <a:ext cx="0" cy="0"/>
          <a:chOff x="0" y="0"/>
          <a:chExt cx="0" cy="0"/>
        </a:xfrm>
      </p:grpSpPr>
      <p:graphicFrame>
        <p:nvGraphicFramePr>
          <p:cNvPr id="91" name="Shape 91"/>
          <p:cNvGraphicFramePr/>
          <p:nvPr/>
        </p:nvGraphicFramePr>
        <p:xfrm>
          <a:off x="77678" y="2600547"/>
          <a:ext cx="5929425" cy="3505425"/>
        </p:xfrm>
        <a:graphic>
          <a:graphicData uri="http://schemas.openxmlformats.org/drawingml/2006/table">
            <a:tbl>
              <a:tblPr firstRow="1" firstCol="1" bandRow="1">
                <a:noFill/>
              </a:tblPr>
              <a:tblGrid>
                <a:gridCol w="1568125">
                  <a:extLst>
                    <a:ext uri="{9D8B030D-6E8A-4147-A177-3AD203B41FA5}">
                      <a16:colId xmlns:a16="http://schemas.microsoft.com/office/drawing/2014/main" val="20000"/>
                    </a:ext>
                  </a:extLst>
                </a:gridCol>
                <a:gridCol w="43613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4.1.8.2. THE</a:t>
                      </a:r>
                      <a:r>
                        <a:rPr lang="en-GB" sz="1000" b="1" baseline="0" dirty="0">
                          <a:solidFill>
                            <a:schemeClr val="bg1"/>
                          </a:solidFill>
                          <a:latin typeface="Calibri" panose="020F0502020204030204" pitchFamily="34" charset="0"/>
                          <a:ea typeface="Calibri"/>
                          <a:cs typeface="Calibri" panose="020F0502020204030204" pitchFamily="34" charset="0"/>
                          <a:sym typeface="Calibri"/>
                        </a:rPr>
                        <a:t> MEANING OF MARKET FAILURE</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DEFINITION </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situation in which the allocation of goods and services is not </a:t>
                      </a:r>
                      <a:r>
                        <a:rPr lang="en-GB" sz="1000" b="1" i="0" dirty="0">
                          <a:solidFill>
                            <a:schemeClr val="dk1"/>
                          </a:solidFill>
                          <a:latin typeface="Calibri"/>
                          <a:ea typeface="Calibri"/>
                          <a:cs typeface="Calibri"/>
                          <a:sym typeface="Calibri"/>
                        </a:rPr>
                        <a:t>ALLOCATIVELY EFFICIENT. Thus</a:t>
                      </a:r>
                      <a:r>
                        <a:rPr lang="en-GB" sz="1000" b="1" i="0" baseline="0" dirty="0">
                          <a:solidFill>
                            <a:schemeClr val="dk1"/>
                          </a:solidFill>
                          <a:latin typeface="Calibri"/>
                          <a:ea typeface="Calibri"/>
                          <a:cs typeface="Calibri"/>
                          <a:sym typeface="Calibri"/>
                        </a:rPr>
                        <a:t>, a misallocation of resources takes place.</a:t>
                      </a:r>
                      <a:endParaRPr sz="1000" b="1"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1"/>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EXPLANATION</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misallocation of resources takes place. </a:t>
                      </a:r>
                      <a:endParaRPr sz="8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2"/>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COMPLETE MARKET</a:t>
                      </a:r>
                      <a:r>
                        <a:rPr lang="en-GB" sz="1000" b="1" baseline="0" dirty="0">
                          <a:solidFill>
                            <a:schemeClr val="lt1"/>
                          </a:solidFill>
                          <a:latin typeface="Calibri"/>
                          <a:ea typeface="Calibri"/>
                          <a:cs typeface="Calibri"/>
                          <a:sym typeface="Calibri"/>
                        </a:rPr>
                        <a:t> FAILURE – A MISSING MARKET</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absence of a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on which to trade a good. It is not possible to trade the full range of future and contingent commodities,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and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are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missing</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for many externalities.</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391966607"/>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PARTIAL MARKET FAILURE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Occurs when the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does actually function but it produces either the wrong quantity of a product or at the wrong price. This leads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to resource misallocation.</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710901692"/>
                  </a:ext>
                </a:extLst>
              </a:tr>
              <a:tr h="203275">
                <a:tc gridSpan="2">
                  <a:txBody>
                    <a:bodyPr/>
                    <a:lstStyle/>
                    <a:p>
                      <a:pPr marL="0" marR="0" lvl="0" indent="0" algn="ctr" rtl="0">
                        <a:lnSpc>
                          <a:spcPct val="100000"/>
                        </a:lnSpc>
                        <a:spcBef>
                          <a:spcPts val="0"/>
                        </a:spcBef>
                        <a:spcAft>
                          <a:spcPts val="0"/>
                        </a:spcAft>
                        <a:buClr>
                          <a:schemeClr val="dk1"/>
                        </a:buClr>
                        <a:buSzPts val="1000"/>
                        <a:buFont typeface="Calibri"/>
                        <a:buNone/>
                      </a:pPr>
                      <a:r>
                        <a:rPr lang="en-GB" sz="1000" b="1" dirty="0">
                          <a:solidFill>
                            <a:schemeClr val="bg1"/>
                          </a:solidFill>
                          <a:latin typeface="Calibri" panose="020F0502020204030204" pitchFamily="34" charset="0"/>
                          <a:ea typeface="Calibri"/>
                          <a:cs typeface="Calibri" panose="020F0502020204030204" pitchFamily="34" charset="0"/>
                          <a:sym typeface="Calibri"/>
                        </a:rPr>
                        <a:t>MARKET</a:t>
                      </a:r>
                      <a:r>
                        <a:rPr lang="en-GB" sz="1000" b="1" baseline="0" dirty="0">
                          <a:solidFill>
                            <a:schemeClr val="bg1"/>
                          </a:solidFill>
                          <a:latin typeface="Calibri" panose="020F0502020204030204" pitchFamily="34" charset="0"/>
                          <a:ea typeface="Calibri"/>
                          <a:cs typeface="Calibri" panose="020F0502020204030204" pitchFamily="34" charset="0"/>
                          <a:sym typeface="Calibri"/>
                        </a:rPr>
                        <a:t> FAILURE EXAMPLES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hMerge="1">
                  <a:txBody>
                    <a:bodyPr/>
                    <a:lstStyle/>
                    <a:p>
                      <a:pPr marL="0" marR="0" lvl="0" indent="0" algn="ctr" rtl="0">
                        <a:lnSpc>
                          <a:spcPct val="100000"/>
                        </a:lnSpc>
                        <a:spcBef>
                          <a:spcPts val="0"/>
                        </a:spcBef>
                        <a:spcAft>
                          <a:spcPts val="0"/>
                        </a:spcAft>
                        <a:buClr>
                          <a:schemeClr val="dk1"/>
                        </a:buClr>
                        <a:buSzPts val="1000"/>
                        <a:buFont typeface="Calibri"/>
                        <a:buNone/>
                      </a:pP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tx1"/>
                    </a:solidFill>
                  </a:tcPr>
                </a:tc>
                <a:extLst>
                  <a:ext uri="{0D108BD9-81ED-4DB2-BD59-A6C34878D82A}">
                    <a16:rowId xmlns:a16="http://schemas.microsoft.com/office/drawing/2014/main" val="655254768"/>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PUBLIC GOODS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lang="en-GB"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834535448"/>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Are third party effects arising from production and consumption of goods and services for which no appropriate compensation is paid</a:t>
                      </a:r>
                      <a:r>
                        <a:rPr lang="en-GB" sz="1000" b="0" i="0" dirty="0">
                          <a:solidFill>
                            <a:schemeClr val="dk1"/>
                          </a:solidFill>
                          <a:latin typeface="Calibri" panose="020F0502020204030204" pitchFamily="34" charset="0"/>
                          <a:ea typeface="Calibri"/>
                          <a:cs typeface="Calibri" panose="020F0502020204030204" pitchFamily="34" charset="0"/>
                          <a:sym typeface="Calibri"/>
                        </a:rPr>
                        <a:t>. They arise due to a divergence between private social costs &amp; benefits.</a:t>
                      </a:r>
                      <a:endParaRPr lang="en-GB" sz="1000" b="0" dirty="0">
                        <a:solidFill>
                          <a:schemeClr val="dk1"/>
                        </a:solidFill>
                        <a:latin typeface="Calibri"/>
                        <a:ea typeface="Calibri"/>
                        <a:cs typeface="Calibri"/>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817004473"/>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MONOPOLY</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Sole provider of a good or resource.</a:t>
                      </a:r>
                      <a:r>
                        <a:rPr lang="en-GB" sz="1000" b="0" baseline="0" dirty="0">
                          <a:solidFill>
                            <a:schemeClr val="dk1"/>
                          </a:solidFill>
                          <a:latin typeface="Calibri" panose="020F0502020204030204" pitchFamily="34" charset="0"/>
                          <a:ea typeface="Calibri"/>
                          <a:cs typeface="Calibri" panose="020F0502020204030204" pitchFamily="34" charset="0"/>
                          <a:sym typeface="Calibri"/>
                        </a:rPr>
                        <a:t> They will often restrict output to gain a higher price.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46113355"/>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INEQUALITY OF INCOME &amp; WEALTH</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phenomenon of unequal and/or unjust distribution of resources and opportunities among members of a given society.</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2799007133"/>
                  </a:ext>
                </a:extLst>
              </a:tr>
              <a:tr h="203275">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FACTOR IMMOBILITY</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Occurs when it is difficult for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factors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production (e.g. labour and capital) to move between different areas of the economy.</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775847003"/>
                  </a:ext>
                </a:extLst>
              </a:tr>
            </a:tbl>
          </a:graphicData>
        </a:graphic>
      </p:graphicFrame>
      <p:graphicFrame>
        <p:nvGraphicFramePr>
          <p:cNvPr id="93" name="Shape 93"/>
          <p:cNvGraphicFramePr/>
          <p:nvPr/>
        </p:nvGraphicFramePr>
        <p:xfrm>
          <a:off x="77678" y="1298836"/>
          <a:ext cx="5938525" cy="1280200"/>
        </p:xfrm>
        <a:graphic>
          <a:graphicData uri="http://schemas.openxmlformats.org/drawingml/2006/table">
            <a:tbl>
              <a:tblPr firstRow="1" bandRow="1">
                <a:noFill/>
              </a:tblPr>
              <a:tblGrid>
                <a:gridCol w="1478868">
                  <a:extLst>
                    <a:ext uri="{9D8B030D-6E8A-4147-A177-3AD203B41FA5}">
                      <a16:colId xmlns:a16="http://schemas.microsoft.com/office/drawing/2014/main" val="20000"/>
                    </a:ext>
                  </a:extLst>
                </a:gridCol>
                <a:gridCol w="4459657">
                  <a:extLst>
                    <a:ext uri="{9D8B030D-6E8A-4147-A177-3AD203B41FA5}">
                      <a16:colId xmlns:a16="http://schemas.microsoft.com/office/drawing/2014/main" val="20001"/>
                    </a:ext>
                  </a:extLst>
                </a:gridCol>
              </a:tblGrid>
              <a:tr h="228625">
                <a:tc gridSpan="2">
                  <a:txBody>
                    <a:bodyPr/>
                    <a:lstStyle/>
                    <a:p>
                      <a:pPr marL="0" marR="0" lvl="0" indent="0" algn="ctr"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EFFICIENCY DEFINITIONS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ALLOCATIVE EFFICIENCY</a:t>
                      </a:r>
                      <a:endParaRPr sz="100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solidFill>
                            <a:schemeClr val="dk1"/>
                          </a:solidFill>
                          <a:latin typeface="Calibri" panose="020F0502020204030204" pitchFamily="34" charset="0"/>
                          <a:ea typeface="Calibri"/>
                          <a:cs typeface="Calibri" panose="020F0502020204030204" pitchFamily="34" charset="0"/>
                          <a:sym typeface="Calibri"/>
                        </a:rPr>
                        <a:t>Where DEMAND = SUPPLY maximising society surplus. </a:t>
                      </a:r>
                      <a:endParaRPr sz="10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PRODUCTIVE EFFICIENCY </a:t>
                      </a:r>
                      <a:endParaRPr sz="100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Maximising output at the lowest possible average cost.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DYNAMIC EFFICIENCY</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Re-investment of SNP into innovation, R&amp;D &amp; new technology to improve future products &amp; lower LRAC. </a:t>
                      </a:r>
                      <a:r>
                        <a:rPr lang="en-GB" sz="1000" b="1" dirty="0">
                          <a:latin typeface="Calibri" panose="020F0502020204030204" pitchFamily="34" charset="0"/>
                          <a:cs typeface="Calibri" panose="020F0502020204030204" pitchFamily="34" charset="0"/>
                        </a:rPr>
                        <a:t>LONG RUN EFFICIENCY</a:t>
                      </a:r>
                      <a:r>
                        <a:rPr lang="en-GB" sz="1000" b="0" dirty="0">
                          <a:latin typeface="Calibri" panose="020F0502020204030204" pitchFamily="34" charset="0"/>
                          <a:cs typeface="Calibri" panose="020F0502020204030204" pitchFamily="34" charset="0"/>
                        </a:rPr>
                        <a:t>.</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95" name="Shape 95"/>
          <p:cNvGraphicFramePr/>
          <p:nvPr/>
        </p:nvGraphicFramePr>
        <p:xfrm>
          <a:off x="6083809" y="479805"/>
          <a:ext cx="5958825" cy="1280200"/>
        </p:xfrm>
        <a:graphic>
          <a:graphicData uri="http://schemas.openxmlformats.org/drawingml/2006/table">
            <a:tbl>
              <a:tblPr firstRow="1" bandRow="1">
                <a:noFill/>
              </a:tblPr>
              <a:tblGrid>
                <a:gridCol w="1587675">
                  <a:extLst>
                    <a:ext uri="{9D8B030D-6E8A-4147-A177-3AD203B41FA5}">
                      <a16:colId xmlns:a16="http://schemas.microsoft.com/office/drawing/2014/main" val="20000"/>
                    </a:ext>
                  </a:extLst>
                </a:gridCol>
                <a:gridCol w="4371150">
                  <a:extLst>
                    <a:ext uri="{9D8B030D-6E8A-4147-A177-3AD203B41FA5}">
                      <a16:colId xmlns:a16="http://schemas.microsoft.com/office/drawing/2014/main" val="20001"/>
                    </a:ext>
                  </a:extLst>
                </a:gridCol>
              </a:tblGrid>
              <a:tr h="22862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MARGINAL ANALYSIS DEFINITIONS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latin typeface="Calibri" panose="020F0502020204030204" pitchFamily="34" charset="0"/>
                          <a:cs typeface="Calibri" panose="020F0502020204030204" pitchFamily="34" charset="0"/>
                        </a:rPr>
                        <a:t>MARGINAL BENEFIT</a:t>
                      </a:r>
                      <a:endParaRPr>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dirty="0">
                          <a:solidFill>
                            <a:schemeClr val="dk1"/>
                          </a:solidFill>
                          <a:latin typeface="Arial"/>
                          <a:ea typeface="Arial"/>
                          <a:cs typeface="Arial"/>
                          <a:sym typeface="Arial"/>
                        </a:rPr>
                        <a:t>The additional satisfaction or utility that a person receives from consuming an additional unit of a good or service.</a:t>
                      </a:r>
                      <a:endParaRPr sz="1000" dirty="0">
                        <a:solidFill>
                          <a:schemeClr val="dk1"/>
                        </a:solidFill>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MARGINAL COST</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cost added by producing one additional unit of a product or service.</a:t>
                      </a:r>
                      <a:endParaRPr sz="1000" b="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DEADWEIGHT WELFARE LOSS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loss of economic efficiency that can occur when equilibrium for a good or service is not achieved or is not achievable.</a:t>
                      </a:r>
                      <a:endParaRPr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02071278"/>
              </p:ext>
            </p:extLst>
          </p:nvPr>
        </p:nvGraphicFramePr>
        <p:xfrm>
          <a:off x="2077916" y="82434"/>
          <a:ext cx="9490501" cy="370840"/>
        </p:xfrm>
        <a:graphic>
          <a:graphicData uri="http://schemas.openxmlformats.org/drawingml/2006/table">
            <a:tbl>
              <a:tblPr firstRow="1" bandRow="1"/>
              <a:tblGrid>
                <a:gridCol w="9490501">
                  <a:extLst>
                    <a:ext uri="{9D8B030D-6E8A-4147-A177-3AD203B41FA5}">
                      <a16:colId xmlns:a16="http://schemas.microsoft.com/office/drawing/2014/main" val="145915541"/>
                    </a:ext>
                  </a:extLst>
                </a:gridCol>
              </a:tblGrid>
              <a:tr h="370840">
                <a:tc>
                  <a:txBody>
                    <a:bodyPr/>
                    <a:lstStyle/>
                    <a:p>
                      <a:pPr algn="ctr"/>
                      <a:r>
                        <a:rPr lang="en-GB" dirty="0"/>
                        <a:t>4.1.8.</a:t>
                      </a:r>
                      <a:r>
                        <a:rPr lang="en-GB" baseline="0" dirty="0"/>
                        <a:t> THE MARKET MECHANISM, MARKET FAILURE &amp; GOVERNMENT INTERVENTION IN MARKETS</a:t>
                      </a:r>
                      <a:endParaRPr lang="en-GB" dirty="0"/>
                    </a:p>
                  </a:txBody>
                  <a:tcPr/>
                </a:tc>
                <a:extLst>
                  <a:ext uri="{0D108BD9-81ED-4DB2-BD59-A6C34878D82A}">
                    <a16:rowId xmlns:a16="http://schemas.microsoft.com/office/drawing/2014/main" val="4108215624"/>
                  </a:ext>
                </a:extLst>
              </a:tr>
            </a:tbl>
          </a:graphicData>
        </a:graphic>
      </p:graphicFrame>
      <p:graphicFrame>
        <p:nvGraphicFramePr>
          <p:cNvPr id="2" name="Table 1"/>
          <p:cNvGraphicFramePr>
            <a:graphicFrameLocks noGrp="1"/>
          </p:cNvGraphicFramePr>
          <p:nvPr/>
        </p:nvGraphicFramePr>
        <p:xfrm>
          <a:off x="86778" y="484825"/>
          <a:ext cx="5929425" cy="792500"/>
        </p:xfrm>
        <a:graphic>
          <a:graphicData uri="http://schemas.openxmlformats.org/drawingml/2006/table">
            <a:tbl>
              <a:tblPr firstRow="1" bandRow="1">
                <a:noFill/>
              </a:tblPr>
              <a:tblGrid>
                <a:gridCol w="1502849">
                  <a:extLst>
                    <a:ext uri="{9D8B030D-6E8A-4147-A177-3AD203B41FA5}">
                      <a16:colId xmlns:a16="http://schemas.microsoft.com/office/drawing/2014/main" val="2895794592"/>
                    </a:ext>
                  </a:extLst>
                </a:gridCol>
                <a:gridCol w="4426576">
                  <a:extLst>
                    <a:ext uri="{9D8B030D-6E8A-4147-A177-3AD203B41FA5}">
                      <a16:colId xmlns:a16="http://schemas.microsoft.com/office/drawing/2014/main" val="3861402580"/>
                    </a:ext>
                  </a:extLst>
                </a:gridCol>
              </a:tblGrid>
              <a:tr h="139850">
                <a:tc gridSpan="2">
                  <a:txBody>
                    <a:bodyPr/>
                    <a:lstStyle/>
                    <a:p>
                      <a:pPr marL="0" marR="0" lvl="0" indent="0" algn="ctr" rtl="0">
                        <a:spcBef>
                          <a:spcPts val="0"/>
                        </a:spcBef>
                        <a:spcAft>
                          <a:spcPts val="0"/>
                        </a:spcAft>
                        <a:buNone/>
                      </a:pPr>
                      <a:r>
                        <a:rPr lang="en-GB" sz="1000" b="1" baseline="0" dirty="0"/>
                        <a:t>4.1.8.1. THE DETERMINATION OF EQUILIBIRUM MARKET PRICES</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74165123"/>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THE PRICE MECHANISM</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u="none" strike="noStrike" cap="none" dirty="0">
                          <a:solidFill>
                            <a:schemeClr val="dk1"/>
                          </a:solidFill>
                        </a:rPr>
                        <a:t>The manner in which the prices of goods affect the demand &amp; supply of goods &amp; services.  There are four functions: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u="none" strike="noStrike" cap="none" dirty="0">
                          <a:solidFill>
                            <a:schemeClr val="dk1"/>
                          </a:solidFill>
                        </a:rPr>
                        <a:t>1. Allocating. 2. Rationing. 3. Signalling. 4. Incentivising.</a:t>
                      </a:r>
                    </a:p>
                  </a:txBody>
                  <a:tcPr marL="91450" marR="91450" marT="45725" marB="45725">
                    <a:lnR w="12700" cap="flat" cmpd="sng" algn="ctr">
                      <a:solidFill>
                        <a:schemeClr val="tx1"/>
                      </a:solidFill>
                      <a:prstDash val="solid"/>
                      <a:round/>
                      <a:headEnd type="none" w="med" len="med"/>
                      <a:tailEnd type="none" w="med" len="med"/>
                    </a:lnR>
                    <a:solidFill>
                      <a:srgbClr val="F2F2F2"/>
                    </a:solidFill>
                  </a:tcPr>
                </a:tc>
                <a:extLst>
                  <a:ext uri="{0D108BD9-81ED-4DB2-BD59-A6C34878D82A}">
                    <a16:rowId xmlns:a16="http://schemas.microsoft.com/office/drawing/2014/main" val="2092150086"/>
                  </a:ext>
                </a:extLst>
              </a:tr>
            </a:tbl>
          </a:graphicData>
        </a:graphic>
      </p:graphicFrame>
      <p:graphicFrame>
        <p:nvGraphicFramePr>
          <p:cNvPr id="11" name="Shape 95"/>
          <p:cNvGraphicFramePr/>
          <p:nvPr/>
        </p:nvGraphicFramePr>
        <p:xfrm>
          <a:off x="6083809" y="1786536"/>
          <a:ext cx="5958825" cy="2377500"/>
        </p:xfrm>
        <a:graphic>
          <a:graphicData uri="http://schemas.openxmlformats.org/drawingml/2006/table">
            <a:tbl>
              <a:tblPr firstRow="1" bandRow="1">
                <a:noFill/>
              </a:tblPr>
              <a:tblGrid>
                <a:gridCol w="1587675">
                  <a:extLst>
                    <a:ext uri="{9D8B030D-6E8A-4147-A177-3AD203B41FA5}">
                      <a16:colId xmlns:a16="http://schemas.microsoft.com/office/drawing/2014/main" val="20000"/>
                    </a:ext>
                  </a:extLst>
                </a:gridCol>
                <a:gridCol w="4371150">
                  <a:extLst>
                    <a:ext uri="{9D8B030D-6E8A-4147-A177-3AD203B41FA5}">
                      <a16:colId xmlns:a16="http://schemas.microsoft.com/office/drawing/2014/main" val="20001"/>
                    </a:ext>
                  </a:extLst>
                </a:gridCol>
              </a:tblGrid>
              <a:tr h="226902">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4.1.8.3.</a:t>
                      </a:r>
                      <a:r>
                        <a:rPr lang="en-GB" sz="1000" b="1" baseline="0" dirty="0">
                          <a:solidFill>
                            <a:schemeClr val="lt1"/>
                          </a:solidFill>
                          <a:latin typeface="Calibri"/>
                          <a:ea typeface="Calibri"/>
                          <a:cs typeface="Calibri"/>
                          <a:sym typeface="Calibri"/>
                        </a:rPr>
                        <a:t> PUBLIC GOODS, PRIVATE GOODS &amp; QUASI-PUBLIC GOODS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PURE PUBLIC GOODS</a:t>
                      </a:r>
                      <a:endParaRPr dirty="0">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bg1"/>
                          </a:solidFill>
                          <a:latin typeface="Calibri" panose="020F0502020204030204" pitchFamily="34" charset="0"/>
                          <a:cs typeface="Calibri" panose="020F0502020204030204" pitchFamily="34" charset="0"/>
                        </a:rPr>
                        <a:t>PRIVATE</a:t>
                      </a:r>
                      <a:r>
                        <a:rPr lang="en-GB" sz="1000" b="1" baseline="0" dirty="0">
                          <a:solidFill>
                            <a:schemeClr val="bg1"/>
                          </a:solidFill>
                          <a:latin typeface="Calibri" panose="020F0502020204030204" pitchFamily="34" charset="0"/>
                          <a:cs typeface="Calibri" panose="020F0502020204030204" pitchFamily="34" charset="0"/>
                        </a:rPr>
                        <a:t> GOOD</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Private goods are those whose ownership is restricted to the group or individual that purchased the good for their own consumption. It is </a:t>
                      </a:r>
                      <a:r>
                        <a:rPr lang="en-GB" sz="1000" b="0" i="0" u="none" strike="noStrike" cap="none" dirty="0" err="1">
                          <a:solidFill>
                            <a:schemeClr val="tx1"/>
                          </a:solidFill>
                          <a:effectLst/>
                          <a:latin typeface="Calibri" panose="020F0502020204030204" pitchFamily="34" charset="0"/>
                          <a:ea typeface="+mn-ea"/>
                          <a:cs typeface="Calibri" panose="020F0502020204030204" pitchFamily="34" charset="0"/>
                          <a:sym typeface="Arial"/>
                        </a:rPr>
                        <a:t>rivalrous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excludable</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in its consumption.</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QUASI</a:t>
                      </a:r>
                      <a:r>
                        <a:rPr lang="en-GB" sz="1000" b="1" baseline="0" dirty="0">
                          <a:solidFill>
                            <a:schemeClr val="lt1"/>
                          </a:solidFill>
                          <a:latin typeface="Calibri" panose="020F0502020204030204" pitchFamily="34" charset="0"/>
                          <a:cs typeface="Calibri" panose="020F0502020204030204" pitchFamily="34" charset="0"/>
                        </a:rPr>
                        <a:t>-PUBLIC GOODS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near-public good. It has some of the characteristics of a public good especially when it becomes rival in consumption at peak times. </a:t>
                      </a:r>
                      <a:endParaRPr lang="en-GB" sz="1000" b="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FREE RIDER PROBLEM</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person who receives </a:t>
                      </a:r>
                      <a:r>
                        <a:rPr lang="en-GB" sz="1000" b="1" i="0" dirty="0">
                          <a:solidFill>
                            <a:schemeClr val="dk1"/>
                          </a:solidFill>
                          <a:latin typeface="Calibri"/>
                          <a:ea typeface="Calibri"/>
                          <a:cs typeface="Calibri"/>
                          <a:sym typeface="Calibri"/>
                        </a:rPr>
                        <a:t>PUBLIC</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benefits that others have paid for without contributing payment themselves.</a:t>
                      </a:r>
                    </a:p>
                  </a:txBody>
                  <a:tcPr marL="91450" marR="91450" marT="45725" marB="45725">
                    <a:solidFill>
                      <a:schemeClr val="bg1">
                        <a:lumMod val="95000"/>
                      </a:schemeClr>
                    </a:solidFill>
                  </a:tcPr>
                </a:tc>
                <a:extLst>
                  <a:ext uri="{0D108BD9-81ED-4DB2-BD59-A6C34878D82A}">
                    <a16:rowId xmlns:a16="http://schemas.microsoft.com/office/drawing/2014/main" val="115024788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Susan Collins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t>
                      </a:r>
                      <a:r>
                        <a:rPr lang="en-GB" sz="1000" b="0" i="1" dirty="0">
                          <a:solidFill>
                            <a:schemeClr val="dk1"/>
                          </a:solidFill>
                          <a:latin typeface="Calibri"/>
                          <a:ea typeface="Calibri"/>
                          <a:cs typeface="Calibri"/>
                          <a:sym typeface="Calibri"/>
                        </a:rPr>
                        <a:t>The first obligation of government is to protect its citizens”. </a:t>
                      </a:r>
                      <a:endParaRPr lang="en-GB"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880479534"/>
                  </a:ext>
                </a:extLst>
              </a:tr>
            </a:tbl>
          </a:graphicData>
        </a:graphic>
      </p:graphicFrame>
    </p:spTree>
    <p:extLst>
      <p:ext uri="{BB962C8B-B14F-4D97-AF65-F5344CB8AC3E}">
        <p14:creationId xmlns:p14="http://schemas.microsoft.com/office/powerpoint/2010/main" val="454261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90"/>
        <p:cNvGrpSpPr/>
        <p:nvPr/>
      </p:nvGrpSpPr>
      <p:grpSpPr>
        <a:xfrm>
          <a:off x="0" y="0"/>
          <a:ext cx="0" cy="0"/>
          <a:chOff x="0" y="0"/>
          <a:chExt cx="0" cy="0"/>
        </a:xfrm>
      </p:grpSpPr>
      <p:graphicFrame>
        <p:nvGraphicFramePr>
          <p:cNvPr id="6" name="Table 5"/>
          <p:cNvGraphicFramePr>
            <a:graphicFrameLocks noGrp="1"/>
          </p:cNvGraphicFramePr>
          <p:nvPr/>
        </p:nvGraphicFramePr>
        <p:xfrm>
          <a:off x="164695" y="3427751"/>
          <a:ext cx="6103175" cy="2844950"/>
        </p:xfrm>
        <a:graphic>
          <a:graphicData uri="http://schemas.openxmlformats.org/drawingml/2006/table">
            <a:tbl>
              <a:tblPr firstRow="1" firstCol="1" bandRow="1">
                <a:noFill/>
              </a:tblPr>
              <a:tblGrid>
                <a:gridCol w="1614076">
                  <a:extLst>
                    <a:ext uri="{9D8B030D-6E8A-4147-A177-3AD203B41FA5}">
                      <a16:colId xmlns:a16="http://schemas.microsoft.com/office/drawing/2014/main" val="1487990273"/>
                    </a:ext>
                  </a:extLst>
                </a:gridCol>
                <a:gridCol w="4489099">
                  <a:extLst>
                    <a:ext uri="{9D8B030D-6E8A-4147-A177-3AD203B41FA5}">
                      <a16:colId xmlns:a16="http://schemas.microsoft.com/office/drawing/2014/main" val="3273443054"/>
                    </a:ext>
                  </a:extLst>
                </a:gridCol>
              </a:tblGrid>
              <a:tr h="2032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4.1.8.5. MERIT</a:t>
                      </a:r>
                      <a:r>
                        <a:rPr lang="en-GB" sz="1000" b="1" baseline="0" dirty="0">
                          <a:solidFill>
                            <a:schemeClr val="lt1"/>
                          </a:solidFill>
                          <a:latin typeface="Calibri"/>
                          <a:ea typeface="Calibri"/>
                          <a:cs typeface="Calibri"/>
                          <a:sym typeface="Calibri"/>
                        </a:rPr>
                        <a:t> &amp; 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l" rtl="0">
                        <a:lnSpc>
                          <a:spcPct val="100000"/>
                        </a:lnSpc>
                        <a:spcBef>
                          <a:spcPts val="0"/>
                        </a:spcBef>
                        <a:spcAft>
                          <a:spcPts val="0"/>
                        </a:spcAft>
                        <a:buClr>
                          <a:schemeClr val="dk1"/>
                        </a:buClr>
                        <a:buSzPts val="1000"/>
                        <a:buFont typeface="Calibri"/>
                        <a:buNone/>
                      </a:pP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556252331"/>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CLASSIFICATION OF MERIT &amp; 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This</a:t>
                      </a:r>
                      <a:r>
                        <a:rPr lang="en-GB" sz="1000" b="0" i="0" baseline="0" dirty="0">
                          <a:solidFill>
                            <a:schemeClr val="dk1"/>
                          </a:solidFill>
                          <a:latin typeface="Calibri"/>
                          <a:ea typeface="Calibri"/>
                          <a:cs typeface="Calibri"/>
                          <a:sym typeface="Calibri"/>
                        </a:rPr>
                        <a:t> depends upon a normative value judgement – one man’s meat is another man’s poison.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491022972"/>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PUBLIC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good that is both </a:t>
                      </a:r>
                      <a:r>
                        <a:rPr lang="en-GB" sz="1000" b="1" i="0" dirty="0">
                          <a:solidFill>
                            <a:schemeClr val="dk1"/>
                          </a:solidFill>
                          <a:latin typeface="Calibri"/>
                          <a:ea typeface="Calibri"/>
                          <a:cs typeface="Calibri"/>
                          <a:sym typeface="Calibri"/>
                        </a:rPr>
                        <a:t>non-excludable</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rivalrous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 that individuals cannot be effectively excluded from use and where use by one individual does not reduce availability to others.  May also be </a:t>
                      </a:r>
                      <a:r>
                        <a:rPr lang="en-GB" sz="1000" b="1" i="0" dirty="0">
                          <a:solidFill>
                            <a:schemeClr val="dk1"/>
                          </a:solidFill>
                          <a:latin typeface="Calibri"/>
                          <a:ea typeface="Calibri"/>
                          <a:cs typeface="Calibri"/>
                          <a:sym typeface="Calibri"/>
                        </a:rPr>
                        <a:t>non-</a:t>
                      </a:r>
                      <a:r>
                        <a:rPr lang="en-GB" sz="1000" b="1" i="0" dirty="0" err="1">
                          <a:solidFill>
                            <a:schemeClr val="dk1"/>
                          </a:solidFill>
                          <a:latin typeface="Calibri"/>
                          <a:ea typeface="Calibri"/>
                          <a:cs typeface="Calibri"/>
                          <a:sym typeface="Calibri"/>
                        </a:rPr>
                        <a:t>rejectable</a:t>
                      </a:r>
                      <a:r>
                        <a:rPr lang="en-GB" sz="1000" b="0" i="0" dirty="0">
                          <a:solidFill>
                            <a:schemeClr val="dk1"/>
                          </a:solidFill>
                          <a:latin typeface="Calibri"/>
                          <a:ea typeface="Calibri"/>
                          <a:cs typeface="Calibri"/>
                          <a:sym typeface="Calibri"/>
                        </a:rPr>
                        <a:t>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National defence.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3810085784"/>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QUASI PUBLIC GOODS</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near-public good. It has some of the characteristics of a public good especially when it becomes rival in consumption at peak times.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568768081"/>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MERIT GOODS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May have two characteristics: a). People do not realise the true benefit. E.g. people underestimate the benefit of education or vaccinations. b). Usually these goods have </a:t>
                      </a:r>
                      <a:r>
                        <a:rPr lang="en-GB" sz="1000" b="1" i="0" dirty="0">
                          <a:solidFill>
                            <a:schemeClr val="dk1"/>
                          </a:solidFill>
                          <a:latin typeface="Calibri"/>
                          <a:ea typeface="Calibri"/>
                          <a:cs typeface="Calibri"/>
                          <a:sym typeface="Calibri"/>
                        </a:rPr>
                        <a:t>POSITIVE EXTERNALITIES</a:t>
                      </a:r>
                      <a:r>
                        <a:rPr lang="en-GB" sz="1000" b="0" i="0" dirty="0">
                          <a:solidFill>
                            <a:schemeClr val="dk1"/>
                          </a:solidFill>
                          <a:latin typeface="Calibri"/>
                          <a:ea typeface="Calibri"/>
                          <a:cs typeface="Calibri"/>
                          <a:sym typeface="Calibri"/>
                        </a:rPr>
                        <a:t>.</a:t>
                      </a:r>
                      <a:endParaRPr dirty="0"/>
                    </a:p>
                  </a:txBody>
                  <a:tcPr marL="68575" marR="68575" marT="0" marB="0">
                    <a:solidFill>
                      <a:srgbClr val="F2F2F2"/>
                    </a:solidFill>
                  </a:tcPr>
                </a:tc>
                <a:extLst>
                  <a:ext uri="{0D108BD9-81ED-4DB2-BD59-A6C34878D82A}">
                    <a16:rowId xmlns:a16="http://schemas.microsoft.com/office/drawing/2014/main" val="2300504360"/>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DEMERIT GOODS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good which can have a negative impact on the consumer – but these damaging effects may be unknown or ignored by the consumer. They also usually have </a:t>
                      </a:r>
                      <a:r>
                        <a:rPr lang="en-GB" sz="1000" b="1" i="0" dirty="0">
                          <a:solidFill>
                            <a:schemeClr val="dk1"/>
                          </a:solidFill>
                          <a:latin typeface="Calibri"/>
                          <a:ea typeface="Calibri"/>
                          <a:cs typeface="Calibri"/>
                          <a:sym typeface="Calibri"/>
                        </a:rPr>
                        <a:t>NEGATIVE EXTERNALITIES</a:t>
                      </a:r>
                      <a:r>
                        <a:rPr lang="en-GB" sz="1000" b="0" i="0" dirty="0">
                          <a:solidFill>
                            <a:schemeClr val="dk1"/>
                          </a:solidFill>
                          <a:latin typeface="Calibri"/>
                          <a:ea typeface="Calibri"/>
                          <a:cs typeface="Calibri"/>
                          <a:sym typeface="Calibri"/>
                        </a:rPr>
                        <a:t>– where consumption causes a harmful effect to a third party.</a:t>
                      </a:r>
                      <a:endParaRPr dirty="0"/>
                    </a:p>
                  </a:txBody>
                  <a:tcPr marL="68575" marR="68575" marT="0" marB="0">
                    <a:solidFill>
                      <a:srgbClr val="DDEAF6"/>
                    </a:solidFill>
                  </a:tcPr>
                </a:tc>
                <a:extLst>
                  <a:ext uri="{0D108BD9-81ED-4DB2-BD59-A6C34878D82A}">
                    <a16:rowId xmlns:a16="http://schemas.microsoft.com/office/drawing/2014/main" val="709727783"/>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FREE RIDER</a:t>
                      </a:r>
                      <a:endParaRPr sz="1000" b="1">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person who receives </a:t>
                      </a:r>
                      <a:r>
                        <a:rPr lang="en-GB" sz="1000" b="1" i="0" dirty="0">
                          <a:solidFill>
                            <a:schemeClr val="dk1"/>
                          </a:solidFill>
                          <a:latin typeface="Calibri"/>
                          <a:ea typeface="Calibri"/>
                          <a:cs typeface="Calibri"/>
                          <a:sym typeface="Calibri"/>
                        </a:rPr>
                        <a:t>PUBLIC</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benefits that others have paid for without contributing payment themselves.</a:t>
                      </a:r>
                      <a:endParaRPr sz="1000" b="0" i="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373626615"/>
                  </a:ext>
                </a:extLst>
              </a:tr>
              <a:tr h="203275">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SUSAN COLLINS</a:t>
                      </a:r>
                      <a:endParaRPr sz="1000" b="1">
                        <a:solidFill>
                          <a:schemeClr val="lt1"/>
                        </a:solidFill>
                        <a:latin typeface="Calibri"/>
                        <a:ea typeface="Calibri"/>
                        <a:cs typeface="Calibri"/>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t>
                      </a:r>
                      <a:r>
                        <a:rPr lang="en-GB" sz="1000" b="0" i="1" dirty="0">
                          <a:solidFill>
                            <a:schemeClr val="dk1"/>
                          </a:solidFill>
                          <a:latin typeface="Calibri"/>
                          <a:ea typeface="Calibri"/>
                          <a:cs typeface="Calibri"/>
                          <a:sym typeface="Calibri"/>
                        </a:rPr>
                        <a:t>The first obligation of government is to protect its citizens”.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947678887"/>
                  </a:ext>
                </a:extLst>
              </a:tr>
            </a:tbl>
          </a:graphicData>
        </a:graphic>
      </p:graphicFrame>
      <p:graphicFrame>
        <p:nvGraphicFramePr>
          <p:cNvPr id="7" name="Shape 94"/>
          <p:cNvGraphicFramePr/>
          <p:nvPr/>
        </p:nvGraphicFramePr>
        <p:xfrm>
          <a:off x="164695" y="216301"/>
          <a:ext cx="6103175" cy="3188375"/>
        </p:xfrm>
        <a:graphic>
          <a:graphicData uri="http://schemas.openxmlformats.org/drawingml/2006/table">
            <a:tbl>
              <a:tblPr firstRow="1" firstCol="1" bandRow="1">
                <a:noFill/>
              </a:tblPr>
              <a:tblGrid>
                <a:gridCol w="1649400">
                  <a:extLst>
                    <a:ext uri="{9D8B030D-6E8A-4147-A177-3AD203B41FA5}">
                      <a16:colId xmlns:a16="http://schemas.microsoft.com/office/drawing/2014/main" val="20000"/>
                    </a:ext>
                  </a:extLst>
                </a:gridCol>
                <a:gridCol w="4453775">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4.1.8.4. POSITIVE &amp; NEGATIVE 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EXTERNALITIES</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000" b="0" i="0" dirty="0">
                          <a:solidFill>
                            <a:schemeClr val="dk1"/>
                          </a:solidFill>
                          <a:latin typeface="Calibri"/>
                          <a:ea typeface="Calibri"/>
                          <a:cs typeface="Calibri"/>
                          <a:sym typeface="Calibri"/>
                        </a:rPr>
                        <a:t>Are third party effects arising from production and consumption of goods and services for which no appropriate compensation is paid</a:t>
                      </a:r>
                      <a:r>
                        <a:rPr lang="en-GB" sz="1000" b="0" i="0" dirty="0">
                          <a:solidFill>
                            <a:schemeClr val="dk1"/>
                          </a:solidFill>
                          <a:latin typeface="Calibri" panose="020F0502020204030204" pitchFamily="34" charset="0"/>
                          <a:ea typeface="Calibri"/>
                          <a:cs typeface="Calibri" panose="020F0502020204030204" pitchFamily="34" charset="0"/>
                          <a:sym typeface="Calibri"/>
                        </a:rPr>
                        <a:t>. They arise due to a divergence between private social costs &amp; benefits.</a:t>
                      </a:r>
                      <a:endParaRPr lang="en-GB" sz="1000" b="0" dirty="0">
                        <a:solidFill>
                          <a:schemeClr val="dk1"/>
                        </a:solidFill>
                        <a:latin typeface="Calibri"/>
                        <a:ea typeface="Calibri"/>
                        <a:cs typeface="Calibri"/>
                        <a:sym typeface="Calibri"/>
                      </a:endParaRPr>
                    </a:p>
                  </a:txBody>
                  <a:tcPr marL="68575" marR="68575" marT="0" marB="0">
                    <a:solidFill>
                      <a:schemeClr val="bg1">
                        <a:lumMod val="95000"/>
                      </a:schemeClr>
                    </a:solidFill>
                  </a:tcPr>
                </a:tc>
                <a:extLst>
                  <a:ext uri="{0D108BD9-81ED-4DB2-BD59-A6C34878D82A}">
                    <a16:rowId xmlns:a16="http://schemas.microsoft.com/office/drawing/2014/main" val="536898502"/>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NEGATIVE PRODUCTION EXTERNALITIES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rPr>
                        <a:t>Production of goods/ services which impose a cost on a third party. </a:t>
                      </a:r>
                      <a:endParaRPr dirty="0"/>
                    </a:p>
                    <a:p>
                      <a:pPr marL="0" marR="0" lvl="0" indent="0" algn="l" rtl="0">
                        <a:spcBef>
                          <a:spcPts val="0"/>
                        </a:spcBef>
                        <a:spcAft>
                          <a:spcPts val="0"/>
                        </a:spcAft>
                        <a:buNone/>
                      </a:pPr>
                      <a:r>
                        <a:rPr lang="en-GB" sz="1000" b="1" dirty="0">
                          <a:solidFill>
                            <a:schemeClr val="dk1"/>
                          </a:solidFill>
                        </a:rPr>
                        <a:t>Social Cost &gt; Private Cost</a:t>
                      </a:r>
                      <a:r>
                        <a:rPr lang="en-GB" sz="1000" b="0" dirty="0">
                          <a:solidFill>
                            <a:schemeClr val="dk1"/>
                          </a:solidFill>
                        </a:rPr>
                        <a:t>. E.g. air pollution from a factory.  </a:t>
                      </a:r>
                      <a:endParaRPr sz="1000" b="0" dirty="0">
                        <a:solidFill>
                          <a:schemeClr val="dk1"/>
                        </a:solidFill>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a:ea typeface="Calibri"/>
                          <a:cs typeface="Calibri"/>
                          <a:sym typeface="Calibri"/>
                        </a:rPr>
                        <a:t>NEGATIVE CONSUMPTION EXTERNALITIES </a:t>
                      </a:r>
                      <a:endParaRPr sz="1000" b="1" dirty="0">
                        <a:solidFill>
                          <a:schemeClr val="bg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rPr>
                        <a:t>Consumption of </a:t>
                      </a:r>
                      <a:r>
                        <a:rPr lang="en-GB" sz="1000" b="1" dirty="0">
                          <a:solidFill>
                            <a:schemeClr val="dk1"/>
                          </a:solidFill>
                        </a:rPr>
                        <a:t>DEMERIT GOODS </a:t>
                      </a:r>
                      <a:r>
                        <a:rPr lang="en-GB" sz="1000" b="0" dirty="0">
                          <a:solidFill>
                            <a:schemeClr val="dk1"/>
                          </a:solidFill>
                        </a:rPr>
                        <a:t>which impose a cost upon a third party.</a:t>
                      </a:r>
                      <a:endParaRPr dirty="0"/>
                    </a:p>
                    <a:p>
                      <a:pPr marL="0" marR="0" lvl="0" indent="0" algn="l" rtl="0">
                        <a:spcBef>
                          <a:spcPts val="0"/>
                        </a:spcBef>
                        <a:spcAft>
                          <a:spcPts val="0"/>
                        </a:spcAft>
                        <a:buNone/>
                      </a:pPr>
                      <a:r>
                        <a:rPr lang="en-GB" sz="1000" b="1" dirty="0">
                          <a:solidFill>
                            <a:schemeClr val="dk1"/>
                          </a:solidFill>
                        </a:rPr>
                        <a:t>Private Benefit &gt; Social Benefit </a:t>
                      </a:r>
                      <a:endParaRPr sz="1000" b="1"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CONSUMPTION EXTERNALITY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Consumption of </a:t>
                      </a:r>
                      <a:r>
                        <a:rPr lang="en-GB" sz="1000" b="1" dirty="0">
                          <a:solidFill>
                            <a:schemeClr val="dk1"/>
                          </a:solidFill>
                          <a:latin typeface="Calibri"/>
                          <a:ea typeface="Calibri"/>
                          <a:cs typeface="Calibri"/>
                          <a:sym typeface="Calibri"/>
                        </a:rPr>
                        <a:t>MERIT GOODS </a:t>
                      </a:r>
                      <a:r>
                        <a:rPr lang="en-GB" sz="1000" b="0" dirty="0">
                          <a:solidFill>
                            <a:schemeClr val="dk1"/>
                          </a:solidFill>
                          <a:latin typeface="Calibri"/>
                          <a:ea typeface="Calibri"/>
                          <a:cs typeface="Calibri"/>
                          <a:sym typeface="Calibri"/>
                        </a:rPr>
                        <a:t>which give benefit a to a third party e.g. cycling to work may mean less congestion.  </a:t>
                      </a:r>
                      <a:r>
                        <a:rPr lang="en-GB" sz="1000" b="1" dirty="0">
                          <a:solidFill>
                            <a:schemeClr val="dk1"/>
                          </a:solidFill>
                          <a:latin typeface="Calibri"/>
                          <a:ea typeface="Calibri"/>
                          <a:cs typeface="Calibri"/>
                          <a:sym typeface="Calibri"/>
                        </a:rPr>
                        <a:t>Social Benefit &gt; Private Benefit</a:t>
                      </a:r>
                      <a:endParaRPr sz="1000" b="1"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PRODUCTION EXTERNALITY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Provision of </a:t>
                      </a:r>
                      <a:r>
                        <a:rPr lang="en-GB" sz="1000" b="1" dirty="0">
                          <a:solidFill>
                            <a:schemeClr val="dk1"/>
                          </a:solidFill>
                          <a:latin typeface="Calibri"/>
                          <a:ea typeface="Calibri"/>
                          <a:cs typeface="Calibri"/>
                          <a:sym typeface="Calibri"/>
                        </a:rPr>
                        <a:t>MERIT GOODS </a:t>
                      </a:r>
                      <a:r>
                        <a:rPr lang="en-GB" sz="1000" b="0" dirty="0">
                          <a:solidFill>
                            <a:schemeClr val="dk1"/>
                          </a:solidFill>
                          <a:latin typeface="Calibri"/>
                          <a:ea typeface="Calibri"/>
                          <a:cs typeface="Calibri"/>
                          <a:sym typeface="Calibri"/>
                        </a:rPr>
                        <a:t>which give benefit to a third party e.g. Training programmes &amp; apprenticeships which may benefit future employers. </a:t>
                      </a:r>
                      <a:endParaRPr dirty="0"/>
                    </a:p>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Private Cost &gt; Social Cost </a:t>
                      </a:r>
                      <a:endParaRPr sz="1000" b="1"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NEGATIVE</a:t>
                      </a:r>
                      <a:r>
                        <a:rPr lang="en-GB" sz="1000" b="1" baseline="0" dirty="0">
                          <a:solidFill>
                            <a:schemeClr val="lt1"/>
                          </a:solidFill>
                          <a:latin typeface="Calibri"/>
                          <a:ea typeface="Calibri"/>
                          <a:cs typeface="Calibri"/>
                          <a:sym typeface="Calibri"/>
                        </a:rPr>
                        <a:t> EXTERNALITIES RESULT IN OVER PRODUCTION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overproduction</a:t>
                      </a:r>
                      <a:r>
                        <a:rPr lang="en-GB" sz="1000" b="0" i="0" u="none" strike="noStrike" cap="none" dirty="0">
                          <a:solidFill>
                            <a:schemeClr val="tx1"/>
                          </a:solidFill>
                          <a:effectLst/>
                          <a:latin typeface="+mn-lt"/>
                          <a:ea typeface="+mn-ea"/>
                          <a:cs typeface="+mn-cs"/>
                          <a:sym typeface="Arial"/>
                        </a:rPr>
                        <a:t> of goods with </a:t>
                      </a:r>
                      <a:r>
                        <a:rPr lang="en-GB" sz="1000" b="1" i="0" u="none" strike="noStrike" cap="none" dirty="0">
                          <a:solidFill>
                            <a:schemeClr val="tx1"/>
                          </a:solidFill>
                          <a:effectLst/>
                          <a:latin typeface="+mn-lt"/>
                          <a:ea typeface="+mn-ea"/>
                          <a:cs typeface="+mn-cs"/>
                          <a:sym typeface="Arial"/>
                        </a:rPr>
                        <a:t>negative externalities</a:t>
                      </a:r>
                      <a:r>
                        <a:rPr lang="en-GB" sz="1000" b="0" i="0" u="none" strike="noStrike" cap="none" dirty="0">
                          <a:solidFill>
                            <a:schemeClr val="tx1"/>
                          </a:solidFill>
                          <a:effectLst/>
                          <a:latin typeface="+mn-lt"/>
                          <a:ea typeface="+mn-ea"/>
                          <a:cs typeface="+mn-cs"/>
                          <a:sym typeface="Arial"/>
                        </a:rPr>
                        <a:t> occurs because the price of the good to the buyer </a:t>
                      </a:r>
                      <a:r>
                        <a:rPr lang="en-GB" sz="1000" b="1" i="0" u="none" strike="noStrike" cap="none" dirty="0">
                          <a:solidFill>
                            <a:schemeClr val="tx1"/>
                          </a:solidFill>
                          <a:effectLst/>
                          <a:latin typeface="+mn-lt"/>
                          <a:ea typeface="+mn-ea"/>
                          <a:cs typeface="+mn-cs"/>
                          <a:sym typeface="Arial"/>
                        </a:rPr>
                        <a:t>does</a:t>
                      </a:r>
                      <a:r>
                        <a:rPr lang="en-GB" sz="1000" b="0" i="0" u="none" strike="noStrike" cap="none" dirty="0">
                          <a:solidFill>
                            <a:schemeClr val="tx1"/>
                          </a:solidFill>
                          <a:effectLst/>
                          <a:latin typeface="+mn-lt"/>
                          <a:ea typeface="+mn-ea"/>
                          <a:cs typeface="+mn-cs"/>
                          <a:sym typeface="Arial"/>
                        </a:rPr>
                        <a:t> not cover all of the costs of producing or consuming the good. If all costs were accounted for, the prices of these goods </a:t>
                      </a:r>
                      <a:r>
                        <a:rPr lang="en-GB" sz="1000" b="1" i="0" u="none" strike="noStrike" cap="none" dirty="0">
                          <a:solidFill>
                            <a:schemeClr val="tx1"/>
                          </a:solidFill>
                          <a:effectLst/>
                          <a:latin typeface="+mn-lt"/>
                          <a:ea typeface="+mn-ea"/>
                          <a:cs typeface="+mn-cs"/>
                          <a:sym typeface="Arial"/>
                        </a:rPr>
                        <a:t>would</a:t>
                      </a:r>
                      <a:r>
                        <a:rPr lang="en-GB" sz="1000" b="0" i="0" u="none" strike="noStrike" cap="none" dirty="0">
                          <a:solidFill>
                            <a:schemeClr val="tx1"/>
                          </a:solidFill>
                          <a:effectLst/>
                          <a:latin typeface="+mn-lt"/>
                          <a:ea typeface="+mn-ea"/>
                          <a:cs typeface="+mn-cs"/>
                          <a:sym typeface="Arial"/>
                        </a:rPr>
                        <a:t> be higher and people </a:t>
                      </a:r>
                      <a:r>
                        <a:rPr lang="en-GB" sz="1000" b="1" i="0" u="none" strike="noStrike" cap="none" dirty="0">
                          <a:solidFill>
                            <a:schemeClr val="tx1"/>
                          </a:solidFill>
                          <a:effectLst/>
                          <a:latin typeface="+mn-lt"/>
                          <a:ea typeface="+mn-ea"/>
                          <a:cs typeface="+mn-cs"/>
                          <a:sym typeface="Arial"/>
                        </a:rPr>
                        <a:t>would</a:t>
                      </a:r>
                      <a:r>
                        <a:rPr lang="en-GB" sz="1000" b="0" i="0" u="none" strike="noStrike" cap="none" dirty="0">
                          <a:solidFill>
                            <a:schemeClr val="tx1"/>
                          </a:solidFill>
                          <a:effectLst/>
                          <a:latin typeface="+mn-lt"/>
                          <a:ea typeface="+mn-ea"/>
                          <a:cs typeface="+mn-cs"/>
                          <a:sym typeface="Arial"/>
                        </a:rPr>
                        <a:t> consume less of them.</a:t>
                      </a:r>
                      <a:endParaRPr sz="1000" b="1" dirty="0">
                        <a:solidFill>
                          <a:schemeClr val="dk1"/>
                        </a:solidFill>
                        <a:latin typeface="Calibri"/>
                        <a:ea typeface="Calibri"/>
                        <a:cs typeface="Calibri"/>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1817776930"/>
                  </a:ext>
                </a:extLst>
              </a:tr>
              <a:tr h="177550">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POSITIVE EXTERNALITIES RESULT IN UNDER PRODUCTION</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underproduction</a:t>
                      </a:r>
                      <a:r>
                        <a:rPr lang="en-GB" sz="1000" b="0" i="0" u="none" strike="noStrike" cap="none" dirty="0">
                          <a:solidFill>
                            <a:schemeClr val="tx1"/>
                          </a:solidFill>
                          <a:effectLst/>
                          <a:latin typeface="+mn-lt"/>
                          <a:ea typeface="+mn-ea"/>
                          <a:cs typeface="+mn-cs"/>
                          <a:sym typeface="Arial"/>
                        </a:rPr>
                        <a:t> of goods with </a:t>
                      </a:r>
                      <a:r>
                        <a:rPr lang="en-GB" sz="1000" b="1" i="0" u="none" strike="noStrike" cap="none" dirty="0">
                          <a:solidFill>
                            <a:schemeClr val="tx1"/>
                          </a:solidFill>
                          <a:effectLst/>
                          <a:latin typeface="+mn-lt"/>
                          <a:ea typeface="+mn-ea"/>
                          <a:cs typeface="+mn-cs"/>
                          <a:sym typeface="Arial"/>
                        </a:rPr>
                        <a:t>positive externalities</a:t>
                      </a:r>
                      <a:r>
                        <a:rPr lang="en-GB" sz="1000" b="0" i="0" u="none" strike="noStrike" cap="none" dirty="0">
                          <a:solidFill>
                            <a:schemeClr val="tx1"/>
                          </a:solidFill>
                          <a:effectLst/>
                          <a:latin typeface="+mn-lt"/>
                          <a:ea typeface="+mn-ea"/>
                          <a:cs typeface="+mn-cs"/>
                          <a:sym typeface="Arial"/>
                        </a:rPr>
                        <a:t> occurs because the producers of the goods </a:t>
                      </a:r>
                      <a:r>
                        <a:rPr lang="en-GB" sz="1000" b="1" i="0" u="none" strike="noStrike" cap="none" dirty="0">
                          <a:solidFill>
                            <a:schemeClr val="tx1"/>
                          </a:solidFill>
                          <a:effectLst/>
                          <a:latin typeface="+mn-lt"/>
                          <a:ea typeface="+mn-ea"/>
                          <a:cs typeface="+mn-cs"/>
                          <a:sym typeface="Arial"/>
                        </a:rPr>
                        <a:t>do</a:t>
                      </a:r>
                      <a:r>
                        <a:rPr lang="en-GB" sz="1000" b="0" i="0" u="none" strike="noStrike" cap="none" dirty="0">
                          <a:solidFill>
                            <a:schemeClr val="tx1"/>
                          </a:solidFill>
                          <a:effectLst/>
                          <a:latin typeface="+mn-lt"/>
                          <a:ea typeface="+mn-ea"/>
                          <a:cs typeface="+mn-cs"/>
                          <a:sym typeface="Arial"/>
                        </a:rPr>
                        <a:t> not capture the extra value the goods create for others in the price they receive for their goods.</a:t>
                      </a:r>
                      <a:endParaRPr sz="1000" b="1"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2918663426"/>
                  </a:ext>
                </a:extLst>
              </a:tr>
            </a:tbl>
          </a:graphicData>
        </a:graphic>
      </p:graphicFrame>
      <p:graphicFrame>
        <p:nvGraphicFramePr>
          <p:cNvPr id="2" name="Table 1"/>
          <p:cNvGraphicFramePr>
            <a:graphicFrameLocks noGrp="1"/>
          </p:cNvGraphicFramePr>
          <p:nvPr/>
        </p:nvGraphicFramePr>
        <p:xfrm>
          <a:off x="6267870" y="216301"/>
          <a:ext cx="5802210" cy="5887043"/>
        </p:xfrm>
        <a:graphic>
          <a:graphicData uri="http://schemas.openxmlformats.org/drawingml/2006/table">
            <a:tbl>
              <a:tblPr firstRow="1" firstCol="1" bandRow="1">
                <a:noFill/>
              </a:tblPr>
              <a:tblGrid>
                <a:gridCol w="1568064">
                  <a:extLst>
                    <a:ext uri="{9D8B030D-6E8A-4147-A177-3AD203B41FA5}">
                      <a16:colId xmlns:a16="http://schemas.microsoft.com/office/drawing/2014/main" val="2484534450"/>
                    </a:ext>
                  </a:extLst>
                </a:gridCol>
                <a:gridCol w="4234146">
                  <a:extLst>
                    <a:ext uri="{9D8B030D-6E8A-4147-A177-3AD203B41FA5}">
                      <a16:colId xmlns:a16="http://schemas.microsoft.com/office/drawing/2014/main" val="2708213817"/>
                    </a:ext>
                  </a:extLst>
                </a:gridCol>
              </a:tblGrid>
              <a:tr h="263393">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4.1.8.6. MARKET IMPERFECTIONS</a:t>
                      </a:r>
                      <a:endParaRPr sz="1000" b="1" dirty="0">
                        <a:solidFill>
                          <a:schemeClr val="lt1"/>
                        </a:solidFill>
                        <a:latin typeface="Calibri"/>
                        <a:ea typeface="Calibri"/>
                        <a:cs typeface="Calibri"/>
                        <a:sym typeface="Calibri"/>
                      </a:endParaRPr>
                    </a:p>
                  </a:txBody>
                  <a:tcPr marL="68575" marR="68575" marT="0" marB="0">
                    <a:solidFill>
                      <a:schemeClr val="tx1"/>
                    </a:solidFill>
                  </a:tcPr>
                </a:tc>
                <a:tc hMerge="1">
                  <a:txBody>
                    <a:bodyPr/>
                    <a:lstStyle/>
                    <a:p>
                      <a:pPr marL="0" marR="0" lvl="0" indent="0" algn="l" rtl="0">
                        <a:lnSpc>
                          <a:spcPct val="100000"/>
                        </a:lnSpc>
                        <a:spcBef>
                          <a:spcPts val="0"/>
                        </a:spcBef>
                        <a:spcAft>
                          <a:spcPts val="0"/>
                        </a:spcAft>
                        <a:buClr>
                          <a:schemeClr val="dk1"/>
                        </a:buClr>
                        <a:buSzPts val="1000"/>
                        <a:buFont typeface="Calibri"/>
                        <a:buNone/>
                      </a:pPr>
                      <a:endParaRPr sz="1000" b="0" dirty="0"/>
                    </a:p>
                  </a:txBody>
                  <a:tcPr marL="68575" marR="68575" marT="0" marB="0">
                    <a:solidFill>
                      <a:schemeClr val="tx1"/>
                    </a:solidFill>
                  </a:tcPr>
                </a:tc>
                <a:extLst>
                  <a:ext uri="{0D108BD9-81ED-4DB2-BD59-A6C34878D82A}">
                    <a16:rowId xmlns:a16="http://schemas.microsoft.com/office/drawing/2014/main" val="1802256738"/>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TRAGEDY OF THE COMMONS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situation within a shared-resource system where individual users acting independently according to their own self-interest behave contrary to the common good of all users by depleting or spoiling that resource through their collective action.</a:t>
                      </a:r>
                      <a:endParaRPr sz="1000" b="0" dirty="0"/>
                    </a:p>
                  </a:txBody>
                  <a:tcPr marL="68575" marR="68575" marT="0" marB="0">
                    <a:solidFill>
                      <a:srgbClr val="F2F2F2"/>
                    </a:solidFill>
                  </a:tcPr>
                </a:tc>
                <a:extLst>
                  <a:ext uri="{0D108BD9-81ED-4DB2-BD59-A6C34878D82A}">
                    <a16:rowId xmlns:a16="http://schemas.microsoft.com/office/drawing/2014/main" val="419069944"/>
                  </a:ext>
                </a:extLst>
              </a:tr>
              <a:tr h="316866">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ASSYMMETRIC INFORMATION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i="0" dirty="0">
                          <a:solidFill>
                            <a:schemeClr val="dk1"/>
                          </a:solidFill>
                          <a:latin typeface="Calibri"/>
                          <a:ea typeface="Calibri"/>
                          <a:cs typeface="Calibri"/>
                          <a:sym typeface="Calibri"/>
                        </a:rPr>
                        <a:t>ASSYMETRIC INFORMATION </a:t>
                      </a:r>
                      <a:r>
                        <a:rPr lang="en-GB" sz="1000" b="0" i="0" dirty="0">
                          <a:solidFill>
                            <a:schemeClr val="dk1"/>
                          </a:solidFill>
                          <a:latin typeface="Calibri"/>
                          <a:ea typeface="Calibri"/>
                          <a:cs typeface="Calibri"/>
                          <a:sym typeface="Calibri"/>
                        </a:rPr>
                        <a:t>occurs when somebody knows more than somebody else in the market. This may lead</a:t>
                      </a:r>
                      <a:r>
                        <a:rPr lang="en-GB" sz="1000" b="0" i="0" baseline="0" dirty="0">
                          <a:solidFill>
                            <a:schemeClr val="dk1"/>
                          </a:solidFill>
                          <a:latin typeface="Calibri"/>
                          <a:ea typeface="Calibri"/>
                          <a:cs typeface="Calibri"/>
                          <a:sym typeface="Calibri"/>
                        </a:rPr>
                        <a:t> to under-provision or under consumption of merit goods and over-provision of </a:t>
                      </a:r>
                      <a:endParaRPr sz="1000" b="0" i="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2562608638"/>
                  </a:ext>
                </a:extLst>
              </a:tr>
              <a:tr h="316866">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latin typeface="Calibri"/>
                          <a:ea typeface="Calibri"/>
                          <a:cs typeface="Calibri"/>
                          <a:sym typeface="Calibri"/>
                        </a:rPr>
                        <a:t>INFORMATION FAILURE</a:t>
                      </a:r>
                      <a:endParaRPr b="1" dirty="0"/>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individuals or firms have a lack of information about economic decisions.</a:t>
                      </a:r>
                      <a:endParaRPr sz="1000" b="0"/>
                    </a:p>
                  </a:txBody>
                  <a:tcPr marL="68575" marR="68575" marT="0" marB="0">
                    <a:solidFill>
                      <a:srgbClr val="F2F2F2"/>
                    </a:solidFill>
                  </a:tcPr>
                </a:tc>
                <a:extLst>
                  <a:ext uri="{0D108BD9-81ED-4DB2-BD59-A6C34878D82A}">
                    <a16:rowId xmlns:a16="http://schemas.microsoft.com/office/drawing/2014/main" val="46098417"/>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AGRICULTURE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MF may occur due to the following: Volatile Prices / volatile supply, Low and volatile income for farmers, Environmental costs of intensive farming (negative externalities), Agriculture key component of rural life (positive externalities), Monopsony power of food purchasers.</a:t>
                      </a:r>
                      <a:endParaRPr dirty="0"/>
                    </a:p>
                  </a:txBody>
                  <a:tcPr marL="68575" marR="68575" marT="0" marB="0">
                    <a:solidFill>
                      <a:srgbClr val="DDEAF6"/>
                    </a:solidFill>
                  </a:tcPr>
                </a:tc>
                <a:extLst>
                  <a:ext uri="{0D108BD9-81ED-4DB2-BD59-A6C34878D82A}">
                    <a16:rowId xmlns:a16="http://schemas.microsoft.com/office/drawing/2014/main" val="3522902882"/>
                  </a:ext>
                </a:extLst>
              </a:tr>
              <a:tr h="633732">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PRINCIPAL-AGENT PROBLEM</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Occurs when a principal delegates an action to another individual (agent), but the principal does not have full information about how the agent will behave. Secondly, the interests of the principal diverge from that of the agent, meaning that the outcome is less desirable than the principal expects.</a:t>
                      </a:r>
                      <a:endParaRPr dirty="0"/>
                    </a:p>
                  </a:txBody>
                  <a:tcPr marL="68575" marR="68575" marT="0" marB="0">
                    <a:solidFill>
                      <a:srgbClr val="F2F2F2"/>
                    </a:solidFill>
                  </a:tcPr>
                </a:tc>
                <a:extLst>
                  <a:ext uri="{0D108BD9-81ED-4DB2-BD59-A6C34878D82A}">
                    <a16:rowId xmlns:a16="http://schemas.microsoft.com/office/drawing/2014/main" val="2081723568"/>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MONOPOLY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dirty="0">
                          <a:solidFill>
                            <a:schemeClr val="dk1"/>
                          </a:solidFill>
                          <a:latin typeface="Calibri"/>
                          <a:ea typeface="Calibri"/>
                          <a:cs typeface="Calibri"/>
                          <a:sym typeface="Calibri"/>
                        </a:rPr>
                        <a:t>A pure monopoly is defined as a single seller of a product, i.e. 100% of market share.  In the UK a firm is said to have monopoly power if it has more than 25% of the market share.  Restricts output to charge a high price. </a:t>
                      </a:r>
                    </a:p>
                  </a:txBody>
                  <a:tcPr marL="68575" marR="68575" marT="0" marB="0">
                    <a:solidFill>
                      <a:schemeClr val="accent1">
                        <a:lumMod val="20000"/>
                        <a:lumOff val="80000"/>
                      </a:schemeClr>
                    </a:solidFill>
                  </a:tcPr>
                </a:tc>
                <a:extLst>
                  <a:ext uri="{0D108BD9-81ED-4DB2-BD59-A6C34878D82A}">
                    <a16:rowId xmlns:a16="http://schemas.microsoft.com/office/drawing/2014/main" val="2887031693"/>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MONOPOLISTS</a:t>
                      </a:r>
                      <a:r>
                        <a:rPr lang="en-GB" sz="1000" b="1" baseline="0" dirty="0">
                          <a:solidFill>
                            <a:schemeClr val="lt1"/>
                          </a:solidFill>
                          <a:latin typeface="Calibri"/>
                          <a:ea typeface="Calibri"/>
                          <a:cs typeface="Calibri"/>
                          <a:sym typeface="Calibri"/>
                        </a:rPr>
                        <a:t> &amp; MARKET FAILURE</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firm will set a specific price for a good that is available to all consumers. The quantity of the good will be less and the price will be higher (this is what makes the good a commodity). </a:t>
                      </a: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endParaRPr lang="en-GB" sz="1000" b="0" i="0" u="none" strike="noStrike" cap="none" dirty="0">
                        <a:solidFill>
                          <a:schemeClr val="tx1"/>
                        </a:solidFill>
                        <a:effectLst/>
                        <a:latin typeface="+mn-lt"/>
                        <a:ea typeface="+mn-ea"/>
                        <a:cs typeface="+mn-cs"/>
                        <a:sym typeface="Arial"/>
                      </a:endParaRP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monopoly pricing creates a deadweight loss because the firm forgoes transactions with the consumers. The deadweight loss is the potential gains that did not go to the producer or the consumer. As a result of the deadweight loss, the combined surplus (wealth) of the monopoly and the consumers is less than that obtained by consumers in a competitive market. </a:t>
                      </a: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endParaRPr lang="en-GB" sz="1000" b="0" i="0" u="none" strike="noStrike" cap="none" dirty="0">
                        <a:solidFill>
                          <a:schemeClr val="tx1"/>
                        </a:solidFill>
                        <a:effectLst/>
                        <a:latin typeface="+mn-lt"/>
                        <a:ea typeface="+mn-ea"/>
                        <a:cs typeface="+mn-cs"/>
                        <a:sym typeface="Arial"/>
                      </a:endParaRPr>
                    </a:p>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A monopoly is less efficient in total gains from trade than a competitive market.</a:t>
                      </a:r>
                      <a:endParaRPr lang="en-GB" sz="1000" b="0" i="0" dirty="0">
                        <a:solidFill>
                          <a:schemeClr val="dk1"/>
                        </a:solidFill>
                        <a:latin typeface="Calibri"/>
                        <a:ea typeface="Calibri"/>
                        <a:cs typeface="Calibri"/>
                        <a:sym typeface="Calibri"/>
                      </a:endParaRPr>
                    </a:p>
                  </a:txBody>
                  <a:tcPr marL="68575" marR="68575" marT="0" marB="0">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49253734"/>
                  </a:ext>
                </a:extLst>
              </a:tr>
              <a:tr h="483594">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FACTOR</a:t>
                      </a:r>
                      <a:r>
                        <a:rPr lang="en-GB" sz="1000" b="1" baseline="0" dirty="0">
                          <a:solidFill>
                            <a:schemeClr val="lt1"/>
                          </a:solidFill>
                          <a:latin typeface="Calibri"/>
                          <a:ea typeface="Calibri"/>
                          <a:cs typeface="Calibri"/>
                          <a:sym typeface="Calibri"/>
                        </a:rPr>
                        <a:t> IMMOBILITY</a:t>
                      </a:r>
                      <a:endParaRPr sz="1000" b="1" dirty="0">
                        <a:solidFill>
                          <a:schemeClr val="lt1"/>
                        </a:solidFill>
                        <a:latin typeface="Calibri"/>
                        <a:ea typeface="Calibri"/>
                        <a:cs typeface="Calibri"/>
                        <a:sym typeface="Calibri"/>
                      </a:endParaRPr>
                    </a:p>
                  </a:txBody>
                  <a:tcPr marL="68575" marR="68575" marT="0" marB="0">
                    <a:lnR w="12700" cmpd="sng">
                      <a:noFill/>
                      <a:prstDash val="soli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Calibri"/>
                        <a:buNone/>
                        <a:tabLst/>
                        <a:defRPr/>
                      </a:pPr>
                      <a:r>
                        <a:rPr lang="en-GB" sz="1000" b="0" i="0" u="none" strike="noStrike" cap="none" dirty="0">
                          <a:solidFill>
                            <a:schemeClr val="tx1"/>
                          </a:solidFill>
                          <a:effectLst/>
                          <a:latin typeface="+mn-lt"/>
                          <a:ea typeface="+mn-ea"/>
                          <a:cs typeface="+mn-cs"/>
                          <a:sym typeface="Arial"/>
                        </a:rPr>
                        <a:t>The free </a:t>
                      </a:r>
                      <a:r>
                        <a:rPr lang="en-GB" sz="1000" b="1" i="0" u="none" strike="noStrike" cap="none" dirty="0">
                          <a:solidFill>
                            <a:schemeClr val="tx1"/>
                          </a:solidFill>
                          <a:effectLst/>
                          <a:latin typeface="+mn-lt"/>
                          <a:ea typeface="+mn-ea"/>
                          <a:cs typeface="+mn-cs"/>
                          <a:sym typeface="Arial"/>
                        </a:rPr>
                        <a:t>market </a:t>
                      </a:r>
                      <a:r>
                        <a:rPr lang="en-GB" sz="1000" b="0" i="0" u="none" strike="noStrike" cap="none" dirty="0">
                          <a:solidFill>
                            <a:schemeClr val="tx1"/>
                          </a:solidFill>
                          <a:effectLst/>
                          <a:latin typeface="+mn-lt"/>
                          <a:ea typeface="+mn-ea"/>
                          <a:cs typeface="+mn-cs"/>
                          <a:sym typeface="Arial"/>
                        </a:rPr>
                        <a:t>can fail to provide an efficient allocation of resources because of the geographical and </a:t>
                      </a:r>
                      <a:r>
                        <a:rPr lang="en-GB" sz="1000" b="1" i="0" u="none" strike="noStrike" cap="none" dirty="0">
                          <a:solidFill>
                            <a:schemeClr val="tx1"/>
                          </a:solidFill>
                          <a:effectLst/>
                          <a:latin typeface="+mn-lt"/>
                          <a:ea typeface="+mn-ea"/>
                          <a:cs typeface="+mn-cs"/>
                          <a:sym typeface="Arial"/>
                        </a:rPr>
                        <a:t>occupational</a:t>
                      </a:r>
                      <a:r>
                        <a:rPr lang="en-GB" sz="1000" b="0" i="0" u="none" strike="noStrike" cap="none" dirty="0">
                          <a:solidFill>
                            <a:schemeClr val="tx1"/>
                          </a:solidFill>
                          <a:effectLst/>
                          <a:latin typeface="+mn-lt"/>
                          <a:ea typeface="+mn-ea"/>
                          <a:cs typeface="+mn-cs"/>
                          <a:sym typeface="Arial"/>
                        </a:rPr>
                        <a:t> </a:t>
                      </a:r>
                      <a:r>
                        <a:rPr lang="en-GB" sz="1000" b="0" i="0" u="none" strike="noStrike" cap="none" dirty="0" err="1">
                          <a:solidFill>
                            <a:schemeClr val="tx1"/>
                          </a:solidFill>
                          <a:effectLst/>
                          <a:latin typeface="+mn-lt"/>
                          <a:ea typeface="+mn-ea"/>
                          <a:cs typeface="+mn-cs"/>
                          <a:sym typeface="Arial"/>
                        </a:rPr>
                        <a:t>immobilities</a:t>
                      </a:r>
                      <a:r>
                        <a:rPr lang="en-GB" sz="1000" b="0" i="0" u="none" strike="noStrike" cap="none" dirty="0">
                          <a:solidFill>
                            <a:schemeClr val="tx1"/>
                          </a:solidFill>
                          <a:effectLst/>
                          <a:latin typeface="+mn-lt"/>
                          <a:ea typeface="+mn-ea"/>
                          <a:cs typeface="+mn-cs"/>
                          <a:sym typeface="Arial"/>
                        </a:rPr>
                        <a:t>. </a:t>
                      </a:r>
                      <a:r>
                        <a:rPr lang="en-GB" sz="1000" b="1" i="0" u="none" strike="noStrike" cap="none" dirty="0">
                          <a:solidFill>
                            <a:schemeClr val="tx1"/>
                          </a:solidFill>
                          <a:effectLst/>
                          <a:latin typeface="+mn-lt"/>
                          <a:ea typeface="+mn-ea"/>
                          <a:cs typeface="+mn-cs"/>
                          <a:sym typeface="Arial"/>
                        </a:rPr>
                        <a:t>Factor immobility</a:t>
                      </a:r>
                      <a:r>
                        <a:rPr lang="en-GB" sz="1000" b="0" i="0" u="none" strike="noStrike" cap="none" dirty="0">
                          <a:solidFill>
                            <a:schemeClr val="tx1"/>
                          </a:solidFill>
                          <a:effectLst/>
                          <a:latin typeface="+mn-lt"/>
                          <a:ea typeface="+mn-ea"/>
                          <a:cs typeface="+mn-cs"/>
                          <a:sym typeface="Arial"/>
                        </a:rPr>
                        <a:t> can lead to increased inequality.</a:t>
                      </a:r>
                      <a:endParaRPr lang="en-GB" sz="1000" b="0" i="0" dirty="0">
                        <a:solidFill>
                          <a:schemeClr val="dk1"/>
                        </a:solidFill>
                        <a:latin typeface="Calibri"/>
                        <a:ea typeface="Calibri"/>
                        <a:cs typeface="Calibri"/>
                        <a:sym typeface="Calibri"/>
                      </a:endParaRPr>
                    </a:p>
                  </a:txBody>
                  <a:tcPr marL="68575" marR="68575" marT="0" marB="0">
                    <a:lnL w="12700" cmpd="sng">
                      <a:noFill/>
                      <a:prstDash val="solid"/>
                    </a:lnL>
                    <a:lnR w="12700" cmpd="sng">
                      <a:noFill/>
                      <a:prstDash val="solid"/>
                    </a:lnR>
                    <a:lnT w="12700"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20740909"/>
                  </a:ext>
                </a:extLst>
              </a:tr>
            </a:tbl>
          </a:graphicData>
        </a:graphic>
      </p:graphicFrame>
    </p:spTree>
    <p:extLst>
      <p:ext uri="{BB962C8B-B14F-4D97-AF65-F5344CB8AC3E}">
        <p14:creationId xmlns:p14="http://schemas.microsoft.com/office/powerpoint/2010/main" val="840230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08656" y="253141"/>
          <a:ext cx="5084313" cy="3159835"/>
        </p:xfrm>
        <a:graphic>
          <a:graphicData uri="http://schemas.openxmlformats.org/drawingml/2006/table">
            <a:tbl>
              <a:tblPr firstRow="1" firstCol="1" bandRow="1">
                <a:noFill/>
              </a:tblPr>
              <a:tblGrid>
                <a:gridCol w="1344622">
                  <a:extLst>
                    <a:ext uri="{9D8B030D-6E8A-4147-A177-3AD203B41FA5}">
                      <a16:colId xmlns:a16="http://schemas.microsoft.com/office/drawing/2014/main" val="1487990273"/>
                    </a:ext>
                  </a:extLst>
                </a:gridCol>
                <a:gridCol w="3739691">
                  <a:extLst>
                    <a:ext uri="{9D8B030D-6E8A-4147-A177-3AD203B41FA5}">
                      <a16:colId xmlns:a16="http://schemas.microsoft.com/office/drawing/2014/main" val="3273443054"/>
                    </a:ext>
                  </a:extLst>
                </a:gridCol>
              </a:tblGrid>
              <a:tr h="2032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4.1.8.7. COMPETITION POLICY</a:t>
                      </a:r>
                      <a:endParaRPr sz="1000" b="1" dirty="0">
                        <a:solidFill>
                          <a:schemeClr val="lt1"/>
                        </a:solidFill>
                        <a:latin typeface="Calibri"/>
                        <a:ea typeface="Calibri"/>
                        <a:cs typeface="Calibri"/>
                        <a:sym typeface="Calibri"/>
                      </a:endParaRPr>
                    </a:p>
                  </a:txBody>
                  <a:tcPr marL="68575" marR="68575" marT="0" marB="0">
                    <a:solidFill>
                      <a:schemeClr val="dk1"/>
                    </a:solidFill>
                  </a:tcPr>
                </a:tc>
                <a:tc hMerge="1">
                  <a:txBody>
                    <a:bodyPr/>
                    <a:lstStyle/>
                    <a:p>
                      <a:pPr marL="0" marR="0" lvl="0" indent="0" algn="l" rtl="0">
                        <a:lnSpc>
                          <a:spcPct val="100000"/>
                        </a:lnSpc>
                        <a:spcBef>
                          <a:spcPts val="0"/>
                        </a:spcBef>
                        <a:spcAft>
                          <a:spcPts val="0"/>
                        </a:spcAft>
                        <a:buClr>
                          <a:schemeClr val="dk1"/>
                        </a:buClr>
                        <a:buSzPts val="1000"/>
                        <a:buFont typeface="Calibri"/>
                        <a:buNone/>
                      </a:pP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1556252331"/>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COMPETITION POLICY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structures governments have in place for the regulation of markets and</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monopolies</a:t>
                      </a:r>
                      <a:r>
                        <a:rPr lang="en-GB" sz="1400" b="0" i="0" u="none" strike="noStrike" cap="none" dirty="0">
                          <a:solidFill>
                            <a:schemeClr val="tx1"/>
                          </a:solidFill>
                          <a:effectLst/>
                          <a:latin typeface="+mn-lt"/>
                          <a:ea typeface="+mn-ea"/>
                          <a:cs typeface="+mn-cs"/>
                          <a:sym typeface="Arial"/>
                        </a:rPr>
                        <a:t>. </a:t>
                      </a:r>
                      <a:endParaRPr sz="1000" b="0" dirty="0">
                        <a:solidFill>
                          <a:schemeClr val="dk1"/>
                        </a:solidFill>
                        <a:latin typeface="Calibri"/>
                        <a:ea typeface="Calibri"/>
                        <a:cs typeface="Calibri"/>
                        <a:sym typeface="Calibri"/>
                      </a:endParaRPr>
                    </a:p>
                  </a:txBody>
                  <a:tcPr marL="68575" marR="68575" marT="0" marB="0">
                    <a:solidFill>
                      <a:srgbClr val="DDEAF6"/>
                    </a:solidFill>
                  </a:tcPr>
                </a:tc>
                <a:extLst>
                  <a:ext uri="{0D108BD9-81ED-4DB2-BD59-A6C34878D82A}">
                    <a16:rowId xmlns:a16="http://schemas.microsoft.com/office/drawing/2014/main" val="3491022972"/>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PRINCIPLES</a:t>
                      </a:r>
                      <a:r>
                        <a:rPr lang="en-GB" sz="1000" b="1" baseline="0" dirty="0">
                          <a:solidFill>
                            <a:schemeClr val="lt1"/>
                          </a:solidFill>
                          <a:latin typeface="Calibri"/>
                          <a:ea typeface="Calibri"/>
                          <a:cs typeface="Calibri"/>
                          <a:sym typeface="Calibri"/>
                        </a:rPr>
                        <a:t> OF UK &amp; EU COMPETITION POLICY</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Regulation by CMA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hlinkClick r:id="rId2"/>
                        </a:rPr>
                        <a:t>Competition and Markets Authority</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This used to be managed by the OFT and Competition Commission.</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CMA area of influence includes: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1. Regulation of Cartels/Collusion. Based on the Competition Act 1998</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2. Market liberalisation to promote</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more competitive markets.</a:t>
                      </a:r>
                    </a:p>
                    <a:p>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3. State aid control – to ensure other firms are not disadvantaged.</a:t>
                      </a:r>
                      <a:endPar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endParaRP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4.</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Merger</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Control</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 The CMA must be notified of mergers and they can investigate if they think they might be against public interest.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Investigate particular industries and see whether they are run in the public interest.</a:t>
                      </a:r>
                    </a:p>
                  </a:txBody>
                  <a:tcPr marL="68575" marR="68575" marT="0" marB="0">
                    <a:solidFill>
                      <a:srgbClr val="F2F2F2"/>
                    </a:solidFill>
                  </a:tcPr>
                </a:tc>
                <a:extLst>
                  <a:ext uri="{0D108BD9-81ED-4DB2-BD59-A6C34878D82A}">
                    <a16:rowId xmlns:a16="http://schemas.microsoft.com/office/drawing/2014/main" val="3810085784"/>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BENEFITS </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Rules to make sure businesses and companies compete fairly with each other. This encourages enterprise and efficiency, creates a wider choice for consumers and helps reduce prices and improve quality.</a:t>
                      </a:r>
                      <a:endParaRPr sz="1000" dirty="0">
                        <a:latin typeface="Calibri" panose="020F0502020204030204" pitchFamily="34" charset="0"/>
                        <a:cs typeface="Calibri" panose="020F0502020204030204" pitchFamily="34" charset="0"/>
                      </a:endParaRPr>
                    </a:p>
                  </a:txBody>
                  <a:tcPr marL="68575" marR="68575" marT="0" marB="0">
                    <a:solidFill>
                      <a:schemeClr val="accent1">
                        <a:lumMod val="20000"/>
                        <a:lumOff val="80000"/>
                      </a:schemeClr>
                    </a:solidFill>
                  </a:tcPr>
                </a:tc>
                <a:extLst>
                  <a:ext uri="{0D108BD9-81ED-4DB2-BD59-A6C34878D82A}">
                    <a16:rowId xmlns:a16="http://schemas.microsoft.com/office/drawing/2014/main" val="2300504360"/>
                  </a:ext>
                </a:extLst>
              </a:tr>
              <a:tr h="203275">
                <a:tc>
                  <a:txBody>
                    <a:bodyPr/>
                    <a:lstStyle/>
                    <a:p>
                      <a:pPr marL="0" marR="0" lvl="0" indent="0" algn="l" rtl="0">
                        <a:spcBef>
                          <a:spcPts val="0"/>
                        </a:spcBef>
                        <a:spcAft>
                          <a:spcPts val="0"/>
                        </a:spcAft>
                        <a:buNone/>
                      </a:pPr>
                      <a:r>
                        <a:rPr lang="en-GB" sz="1000" b="1" dirty="0">
                          <a:solidFill>
                            <a:schemeClr val="lt1"/>
                          </a:solidFill>
                          <a:latin typeface="Calibri"/>
                          <a:ea typeface="Calibri"/>
                          <a:cs typeface="Calibri"/>
                          <a:sym typeface="Calibri"/>
                        </a:rPr>
                        <a:t>COSTS</a:t>
                      </a:r>
                      <a:endParaRPr sz="1000" b="1" dirty="0">
                        <a:solidFill>
                          <a:schemeClr val="lt1"/>
                        </a:solidFill>
                        <a:latin typeface="Calibri"/>
                        <a:ea typeface="Calibri"/>
                        <a:cs typeface="Calibri"/>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Additional red tape and bureaucracy</a:t>
                      </a:r>
                    </a:p>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Regulatory</a:t>
                      </a:r>
                      <a:r>
                        <a:rPr lang="en-GB" sz="1000" baseline="0" dirty="0">
                          <a:latin typeface="Calibri" panose="020F0502020204030204" pitchFamily="34" charset="0"/>
                          <a:cs typeface="Calibri" panose="020F0502020204030204" pitchFamily="34" charset="0"/>
                        </a:rPr>
                        <a:t> capture by industry. </a:t>
                      </a:r>
                    </a:p>
                    <a:p>
                      <a:pPr marL="0" marR="0" lvl="0" indent="0" algn="l" rtl="0">
                        <a:spcBef>
                          <a:spcPts val="0"/>
                        </a:spcBef>
                        <a:spcAft>
                          <a:spcPts val="0"/>
                        </a:spcAft>
                        <a:buNone/>
                      </a:pPr>
                      <a:r>
                        <a:rPr lang="en-GB" sz="1000" baseline="0" dirty="0">
                          <a:latin typeface="Calibri" panose="020F0502020204030204" pitchFamily="34" charset="0"/>
                          <a:cs typeface="Calibri" panose="020F0502020204030204" pitchFamily="34" charset="0"/>
                        </a:rPr>
                        <a:t>Additional cost &amp; burden to taxpayers.</a:t>
                      </a:r>
                      <a:endParaRPr sz="1000" dirty="0">
                        <a:latin typeface="Calibri" panose="020F0502020204030204" pitchFamily="34" charset="0"/>
                        <a:cs typeface="Calibri" panose="020F0502020204030204" pitchFamily="34" charset="0"/>
                      </a:endParaRPr>
                    </a:p>
                  </a:txBody>
                  <a:tcPr marL="68575" marR="68575" marT="0" marB="0">
                    <a:solidFill>
                      <a:schemeClr val="bg1">
                        <a:lumMod val="95000"/>
                      </a:schemeClr>
                    </a:solidFill>
                  </a:tcPr>
                </a:tc>
                <a:extLst>
                  <a:ext uri="{0D108BD9-81ED-4DB2-BD59-A6C34878D82A}">
                    <a16:rowId xmlns:a16="http://schemas.microsoft.com/office/drawing/2014/main" val="709727783"/>
                  </a:ext>
                </a:extLst>
              </a:tr>
            </a:tbl>
          </a:graphicData>
        </a:graphic>
      </p:graphicFrame>
      <p:graphicFrame>
        <p:nvGraphicFramePr>
          <p:cNvPr id="6" name="Shape 94"/>
          <p:cNvGraphicFramePr/>
          <p:nvPr/>
        </p:nvGraphicFramePr>
        <p:xfrm>
          <a:off x="5380892" y="253141"/>
          <a:ext cx="6666838" cy="6371362"/>
        </p:xfrm>
        <a:graphic>
          <a:graphicData uri="http://schemas.openxmlformats.org/drawingml/2006/table">
            <a:tbl>
              <a:tblPr firstRow="1" bandRow="1">
                <a:noFill/>
              </a:tblPr>
              <a:tblGrid>
                <a:gridCol w="1204547">
                  <a:extLst>
                    <a:ext uri="{9D8B030D-6E8A-4147-A177-3AD203B41FA5}">
                      <a16:colId xmlns:a16="http://schemas.microsoft.com/office/drawing/2014/main" val="20000"/>
                    </a:ext>
                  </a:extLst>
                </a:gridCol>
                <a:gridCol w="800100">
                  <a:extLst>
                    <a:ext uri="{9D8B030D-6E8A-4147-A177-3AD203B41FA5}">
                      <a16:colId xmlns:a16="http://schemas.microsoft.com/office/drawing/2014/main" val="20001"/>
                    </a:ext>
                  </a:extLst>
                </a:gridCol>
                <a:gridCol w="1795451">
                  <a:extLst>
                    <a:ext uri="{9D8B030D-6E8A-4147-A177-3AD203B41FA5}">
                      <a16:colId xmlns:a16="http://schemas.microsoft.com/office/drawing/2014/main" val="20002"/>
                    </a:ext>
                  </a:extLst>
                </a:gridCol>
                <a:gridCol w="1600033">
                  <a:extLst>
                    <a:ext uri="{9D8B030D-6E8A-4147-A177-3AD203B41FA5}">
                      <a16:colId xmlns:a16="http://schemas.microsoft.com/office/drawing/2014/main" val="20003"/>
                    </a:ext>
                  </a:extLst>
                </a:gridCol>
                <a:gridCol w="1266707">
                  <a:extLst>
                    <a:ext uri="{9D8B030D-6E8A-4147-A177-3AD203B41FA5}">
                      <a16:colId xmlns:a16="http://schemas.microsoft.com/office/drawing/2014/main" val="20004"/>
                    </a:ext>
                  </a:extLst>
                </a:gridCol>
              </a:tblGrid>
              <a:tr h="298224">
                <a:tc gridSpan="5">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4.1.8.8. PUBLIC</a:t>
                      </a:r>
                      <a:r>
                        <a:rPr lang="en-GB" sz="1000" b="1" baseline="0" dirty="0">
                          <a:solidFill>
                            <a:schemeClr val="lt1"/>
                          </a:solidFill>
                        </a:rPr>
                        <a:t> OWNERSHIP, </a:t>
                      </a:r>
                      <a:r>
                        <a:rPr lang="en-GB" sz="1000" b="1" dirty="0">
                          <a:solidFill>
                            <a:schemeClr val="lt1"/>
                          </a:solidFill>
                        </a:rPr>
                        <a:t>PRIVATISATION, REGULATION &amp; DEREGULATION OF MARKETS</a:t>
                      </a:r>
                      <a:endParaRPr sz="1000" b="1" dirty="0">
                        <a:solidFill>
                          <a:schemeClr val="lt1"/>
                        </a:solidFill>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982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INTERVENTION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DEF</a:t>
                      </a:r>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ADVANTAGES</a:t>
                      </a:r>
                      <a:endParaRPr sz="1000" b="1">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DISADVANTAGES</a:t>
                      </a:r>
                      <a:endParaRPr sz="1000" b="1">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extLst>
                  <a:ext uri="{0D108BD9-81ED-4DB2-BD59-A6C34878D82A}">
                    <a16:rowId xmlns:a16="http://schemas.microsoft.com/office/drawing/2014/main" val="10001"/>
                  </a:ext>
                </a:extLst>
              </a:tr>
              <a:tr h="2300174">
                <a:tc>
                  <a:txBody>
                    <a:bodyPr/>
                    <a:lstStyle/>
                    <a:p>
                      <a:pPr marL="0" marR="0" lvl="0" indent="0" algn="l" rtl="0">
                        <a:lnSpc>
                          <a:spcPct val="100000"/>
                        </a:lnSpc>
                        <a:spcBef>
                          <a:spcPts val="0"/>
                        </a:spcBef>
                        <a:spcAft>
                          <a:spcPts val="0"/>
                        </a:spcAft>
                        <a:buClr>
                          <a:schemeClr val="lt1"/>
                        </a:buClr>
                        <a:buSzPts val="800"/>
                        <a:buFont typeface="Calibri"/>
                        <a:buNone/>
                      </a:pPr>
                      <a:r>
                        <a:rPr lang="en-GB" sz="800" b="1">
                          <a:solidFill>
                            <a:schemeClr val="lt1"/>
                          </a:solidFill>
                        </a:rPr>
                        <a:t>PRIVATISATION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The sale of state owned assets to the private sector.</a:t>
                      </a:r>
                      <a:endParaRPr sz="1000" b="0" i="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To lower costs &amp; increase incentives;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Improve choice &amp; quality;</a:t>
                      </a:r>
                      <a:endParaRPr dirty="0"/>
                    </a:p>
                    <a:p>
                      <a:pPr marL="228600" marR="0" lvl="0" indent="-228600" algn="l" rtl="0">
                        <a:spcBef>
                          <a:spcPts val="0"/>
                        </a:spcBef>
                        <a:spcAft>
                          <a:spcPts val="0"/>
                        </a:spcAft>
                        <a:buClr>
                          <a:schemeClr val="dk1"/>
                        </a:buClr>
                        <a:buSzPts val="1000"/>
                        <a:buFont typeface="Calibri"/>
                        <a:buAutoNum type="arabicPeriod"/>
                      </a:pPr>
                      <a:r>
                        <a:rPr lang="en-GB" sz="1000" dirty="0"/>
                        <a:t>Improve innovation &amp; </a:t>
                      </a:r>
                      <a:r>
                        <a:rPr lang="en-GB" sz="1000" b="1" dirty="0"/>
                        <a:t>DYNAMIC EFFICIENCY;</a:t>
                      </a:r>
                      <a:endParaRPr sz="1000" b="1" dirty="0"/>
                    </a:p>
                    <a:p>
                      <a:pPr marL="228600" marR="0" lvl="0" indent="-228600" algn="l" rtl="0">
                        <a:spcBef>
                          <a:spcPts val="0"/>
                        </a:spcBef>
                        <a:spcAft>
                          <a:spcPts val="0"/>
                        </a:spcAft>
                        <a:buClr>
                          <a:schemeClr val="dk1"/>
                        </a:buClr>
                        <a:buSzPts val="1000"/>
                        <a:buFont typeface="Calibri"/>
                        <a:buAutoNum type="arabicPeriod"/>
                      </a:pPr>
                      <a:r>
                        <a:rPr lang="en-GB" sz="1000" b="1" dirty="0"/>
                        <a:t>Invisible hand </a:t>
                      </a:r>
                      <a:r>
                        <a:rPr lang="en-GB" sz="1000" dirty="0"/>
                        <a:t>of the market improves allocation.</a:t>
                      </a:r>
                      <a:endParaRPr dirty="0"/>
                    </a:p>
                    <a:p>
                      <a:pPr marL="228600" marR="0" lvl="0" indent="-228600" algn="l" rtl="0">
                        <a:spcBef>
                          <a:spcPts val="0"/>
                        </a:spcBef>
                        <a:spcAft>
                          <a:spcPts val="0"/>
                        </a:spcAft>
                        <a:buClr>
                          <a:schemeClr val="dk1"/>
                        </a:buClr>
                        <a:buSzPts val="1000"/>
                        <a:buFont typeface="Calibri"/>
                        <a:buAutoNum type="arabicPeriod"/>
                      </a:pPr>
                      <a:r>
                        <a:rPr lang="en-GB" sz="1000" dirty="0"/>
                        <a:t>Wider share ownership;</a:t>
                      </a:r>
                      <a:endParaRPr dirty="0"/>
                    </a:p>
                    <a:p>
                      <a:pPr marL="228600" marR="0" lvl="0" indent="-228600" algn="l" rtl="0">
                        <a:spcBef>
                          <a:spcPts val="0"/>
                        </a:spcBef>
                        <a:spcAft>
                          <a:spcPts val="0"/>
                        </a:spcAft>
                        <a:buClr>
                          <a:schemeClr val="dk1"/>
                        </a:buClr>
                        <a:buSzPts val="1000"/>
                        <a:buFont typeface="Calibri"/>
                        <a:buAutoNum type="arabicPeriod"/>
                      </a:pPr>
                      <a:r>
                        <a:rPr lang="en-GB" sz="1000" dirty="0"/>
                        <a:t>Reduced </a:t>
                      </a:r>
                      <a:r>
                        <a:rPr lang="en-GB" sz="1000" b="1" dirty="0"/>
                        <a:t>FISCAL BURDEN.</a:t>
                      </a:r>
                      <a:endParaRPr sz="1000" dirty="0"/>
                    </a:p>
                  </a:txBody>
                  <a:tcPr marL="91450" marR="91450" marT="45725" marB="45725">
                    <a:solidFill>
                      <a:srgbClr val="DDEAF6"/>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Can turn state monopolies run for SOCIAL BENEFIT into private run Monopolies run for PRIVATE BENEFIT this can give rise to NEGATIVE EXTERNALITIES &amp; DWL. </a:t>
                      </a:r>
                      <a:endParaRPr sz="1000" dirty="0"/>
                    </a:p>
                    <a:p>
                      <a:pPr marL="228600" marR="0" lvl="0" indent="-228600" algn="l" rtl="0">
                        <a:spcBef>
                          <a:spcPts val="0"/>
                        </a:spcBef>
                        <a:spcAft>
                          <a:spcPts val="0"/>
                        </a:spcAft>
                        <a:buClr>
                          <a:schemeClr val="dk1"/>
                        </a:buClr>
                        <a:buSzPts val="1000"/>
                        <a:buFont typeface="Calibri"/>
                        <a:buAutoNum type="arabicPeriod"/>
                      </a:pPr>
                      <a:r>
                        <a:rPr lang="en-GB" sz="1000" dirty="0"/>
                        <a:t>EQUITY concerns that poorer members of society can no longer good</a:t>
                      </a:r>
                      <a:endParaRPr sz="1000" dirty="0"/>
                    </a:p>
                  </a:txBody>
                  <a:tcPr marL="91450" marR="91450" marT="45725" marB="45725">
                    <a:solidFill>
                      <a:srgbClr val="DDEAF6"/>
                    </a:solidFill>
                  </a:tcPr>
                </a:tc>
                <a:tc>
                  <a:txBody>
                    <a:bodyPr/>
                    <a:lstStyle/>
                    <a:p>
                      <a:pPr marL="265176" marR="0" lvl="0" indent="-228600" algn="l" rtl="0">
                        <a:lnSpc>
                          <a:spcPct val="80000"/>
                        </a:lnSpc>
                        <a:spcBef>
                          <a:spcPts val="0"/>
                        </a:spcBef>
                        <a:spcAft>
                          <a:spcPts val="0"/>
                        </a:spcAft>
                        <a:buClr>
                          <a:schemeClr val="dk1"/>
                        </a:buClr>
                        <a:buSzPts val="1000"/>
                        <a:buFont typeface="Calibri"/>
                        <a:buAutoNum type="arabicPeriod"/>
                      </a:pPr>
                      <a:r>
                        <a:rPr lang="en-GB" sz="1000"/>
                        <a:t>Need to create competition &amp; reduce </a:t>
                      </a:r>
                      <a:r>
                        <a:rPr lang="en-GB" sz="1000" b="1"/>
                        <a:t>BARRIERS TO ENTRY</a:t>
                      </a:r>
                      <a:r>
                        <a:rPr lang="en-GB" sz="1000"/>
                        <a:t>;</a:t>
                      </a:r>
                      <a:endParaRPr/>
                    </a:p>
                    <a:p>
                      <a:pPr marL="265176" marR="0" lvl="0" indent="-228600" algn="l" rtl="0">
                        <a:lnSpc>
                          <a:spcPct val="80000"/>
                        </a:lnSpc>
                        <a:spcBef>
                          <a:spcPts val="0"/>
                        </a:spcBef>
                        <a:spcAft>
                          <a:spcPts val="0"/>
                        </a:spcAft>
                        <a:buClr>
                          <a:schemeClr val="dk1"/>
                        </a:buClr>
                        <a:buSzPts val="1000"/>
                        <a:buFont typeface="Calibri"/>
                        <a:buAutoNum type="arabicPeriod"/>
                      </a:pPr>
                      <a:r>
                        <a:rPr lang="en-GB" sz="1000"/>
                        <a:t>The need for Regulation of the industry</a:t>
                      </a:r>
                      <a:endParaRPr/>
                    </a:p>
                    <a:p>
                      <a:pPr marL="265176" marR="0" lvl="0" indent="-228600" algn="l" rtl="0">
                        <a:lnSpc>
                          <a:spcPct val="80000"/>
                        </a:lnSpc>
                        <a:spcBef>
                          <a:spcPts val="0"/>
                        </a:spcBef>
                        <a:spcAft>
                          <a:spcPts val="0"/>
                        </a:spcAft>
                        <a:buClr>
                          <a:schemeClr val="dk1"/>
                        </a:buClr>
                        <a:buSzPts val="1000"/>
                        <a:buFont typeface="Calibri"/>
                        <a:buAutoNum type="arabicPeriod"/>
                      </a:pPr>
                      <a:r>
                        <a:rPr lang="en-GB" sz="1000"/>
                        <a:t>Potential for </a:t>
                      </a:r>
                      <a:r>
                        <a:rPr lang="en-GB" sz="1000" b="1"/>
                        <a:t>REGULATORY CAPTURE</a:t>
                      </a:r>
                      <a:endParaRPr/>
                    </a:p>
                    <a:p>
                      <a:pPr marL="265176" marR="0" lvl="0" indent="-228600" algn="l" rtl="0">
                        <a:lnSpc>
                          <a:spcPct val="80000"/>
                        </a:lnSpc>
                        <a:spcBef>
                          <a:spcPts val="0"/>
                        </a:spcBef>
                        <a:spcAft>
                          <a:spcPts val="0"/>
                        </a:spcAft>
                        <a:buClr>
                          <a:schemeClr val="dk1"/>
                        </a:buClr>
                        <a:buSzPts val="1000"/>
                        <a:buFont typeface="Calibri"/>
                        <a:buAutoNum type="arabicPeriod"/>
                      </a:pPr>
                      <a:r>
                        <a:rPr lang="en-GB" sz="1000" b="0"/>
                        <a:t>Has Privatisation been successful overall?</a:t>
                      </a:r>
                      <a:endParaRPr sz="1000" b="0"/>
                    </a:p>
                  </a:txBody>
                  <a:tcPr marL="91450" marR="91450" marT="45725" marB="45725">
                    <a:solidFill>
                      <a:srgbClr val="DDEAF6"/>
                    </a:solidFill>
                  </a:tcPr>
                </a:tc>
                <a:extLst>
                  <a:ext uri="{0D108BD9-81ED-4DB2-BD59-A6C34878D82A}">
                    <a16:rowId xmlns:a16="http://schemas.microsoft.com/office/drawing/2014/main" val="10002"/>
                  </a:ext>
                </a:extLst>
              </a:tr>
              <a:tr h="2147957">
                <a:tc>
                  <a:txBody>
                    <a:bodyPr/>
                    <a:lstStyle/>
                    <a:p>
                      <a:pPr marL="0" marR="0" lvl="0" indent="0" algn="l" rtl="0">
                        <a:lnSpc>
                          <a:spcPct val="100000"/>
                        </a:lnSpc>
                        <a:spcBef>
                          <a:spcPts val="0"/>
                        </a:spcBef>
                        <a:spcAft>
                          <a:spcPts val="0"/>
                        </a:spcAft>
                        <a:buClr>
                          <a:schemeClr val="lt1"/>
                        </a:buClr>
                        <a:buSzPts val="800"/>
                        <a:buFont typeface="Calibri"/>
                        <a:buNone/>
                      </a:pPr>
                      <a:r>
                        <a:rPr lang="en-GB" sz="800" b="1">
                          <a:solidFill>
                            <a:schemeClr val="lt1"/>
                          </a:solidFill>
                        </a:rPr>
                        <a:t>NATIONALISATION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Occurs when the gov’t take control of an industry previously owned by private firms.</a:t>
                      </a:r>
                      <a:endParaRPr sz="1000" b="1">
                        <a:solidFill>
                          <a:schemeClr val="lt1"/>
                        </a:solidFill>
                      </a:endParaRPr>
                    </a:p>
                  </a:txBody>
                  <a:tcPr marL="91450" marR="91450" marT="45725" marB="45725">
                    <a:solidFill>
                      <a:srgbClr val="F2F2F2"/>
                    </a:solidFill>
                  </a:tcPr>
                </a:tc>
                <a:tc>
                  <a:txBody>
                    <a:bodyPr/>
                    <a:lstStyle/>
                    <a:p>
                      <a:pPr marL="265176" marR="0" lvl="0" indent="-228600" algn="l" rtl="0">
                        <a:lnSpc>
                          <a:spcPct val="90000"/>
                        </a:lnSpc>
                        <a:spcBef>
                          <a:spcPts val="0"/>
                        </a:spcBef>
                        <a:spcAft>
                          <a:spcPts val="0"/>
                        </a:spcAft>
                        <a:buClr>
                          <a:schemeClr val="dk1"/>
                        </a:buClr>
                        <a:buSzPts val="1000"/>
                        <a:buFont typeface="Calibri"/>
                        <a:buAutoNum type="arabicPeriod"/>
                      </a:pPr>
                      <a:r>
                        <a:rPr lang="en-GB" sz="1000"/>
                        <a:t>More productively efficient, </a:t>
                      </a:r>
                      <a:r>
                        <a:rPr lang="en-GB" sz="1000" b="1"/>
                        <a:t>ECONOMIES OF SCALE &amp; NATURAL MONOPOLIES;</a:t>
                      </a:r>
                      <a:endParaRPr/>
                    </a:p>
                    <a:p>
                      <a:pPr marL="265176" marR="0" lvl="0" indent="-228600" algn="l" rtl="0">
                        <a:lnSpc>
                          <a:spcPct val="90000"/>
                        </a:lnSpc>
                        <a:spcBef>
                          <a:spcPts val="0"/>
                        </a:spcBef>
                        <a:spcAft>
                          <a:spcPts val="0"/>
                        </a:spcAft>
                        <a:buClr>
                          <a:schemeClr val="dk1"/>
                        </a:buClr>
                        <a:buSzPts val="1000"/>
                        <a:buFont typeface="Calibri"/>
                        <a:buAutoNum type="arabicPeriod"/>
                      </a:pPr>
                      <a:r>
                        <a:rPr lang="en-GB" sz="1000"/>
                        <a:t>Management tries to maximise </a:t>
                      </a:r>
                      <a:r>
                        <a:rPr lang="en-GB" sz="1000" b="1"/>
                        <a:t>NET SOCIAL BENEFIT</a:t>
                      </a:r>
                      <a:r>
                        <a:rPr lang="en-GB" sz="1000"/>
                        <a:t>;</a:t>
                      </a:r>
                      <a:endParaRPr/>
                    </a:p>
                    <a:p>
                      <a:pPr marL="265176" marR="0" lvl="0" indent="-228600" algn="l" rtl="0">
                        <a:lnSpc>
                          <a:spcPct val="90000"/>
                        </a:lnSpc>
                        <a:spcBef>
                          <a:spcPts val="0"/>
                        </a:spcBef>
                        <a:spcAft>
                          <a:spcPts val="0"/>
                        </a:spcAft>
                        <a:buClr>
                          <a:schemeClr val="dk1"/>
                        </a:buClr>
                        <a:buSzPts val="1000"/>
                        <a:buFont typeface="Calibri"/>
                        <a:buAutoNum type="arabicPeriod"/>
                      </a:pPr>
                      <a:r>
                        <a:rPr lang="en-GB" sz="1000"/>
                        <a:t>Control of monopolies;</a:t>
                      </a:r>
                      <a:endParaRPr/>
                    </a:p>
                    <a:p>
                      <a:pPr marL="265176" marR="0" lvl="0" indent="-228600" algn="l" rtl="0">
                        <a:lnSpc>
                          <a:spcPct val="90000"/>
                        </a:lnSpc>
                        <a:spcBef>
                          <a:spcPts val="0"/>
                        </a:spcBef>
                        <a:spcAft>
                          <a:spcPts val="0"/>
                        </a:spcAft>
                        <a:buClr>
                          <a:schemeClr val="dk1"/>
                        </a:buClr>
                        <a:buSzPts val="1000"/>
                        <a:buFont typeface="Calibri"/>
                        <a:buAutoNum type="arabicPeriod"/>
                      </a:pPr>
                      <a:r>
                        <a:rPr lang="en-GB" sz="1000"/>
                        <a:t>Maximise social benefit not private profit. Limit externalities!?</a:t>
                      </a:r>
                      <a:endParaRPr/>
                    </a:p>
                    <a:p>
                      <a:pPr marL="265176" marR="0" lvl="0" indent="-228600" algn="l" rtl="0">
                        <a:lnSpc>
                          <a:spcPct val="90000"/>
                        </a:lnSpc>
                        <a:spcBef>
                          <a:spcPts val="0"/>
                        </a:spcBef>
                        <a:spcAft>
                          <a:spcPts val="0"/>
                        </a:spcAft>
                        <a:buClr>
                          <a:schemeClr val="dk1"/>
                        </a:buClr>
                        <a:buSzPts val="1000"/>
                        <a:buFont typeface="Calibri"/>
                        <a:buAutoNum type="arabicPeriod"/>
                      </a:pPr>
                      <a:r>
                        <a:rPr lang="en-GB" sz="1000"/>
                        <a:t>LR Projects unlikely to reward SHORT RUN PROFIT MAXIMISING firms. </a:t>
                      </a:r>
                      <a:endParaRPr sz="1000"/>
                    </a:p>
                    <a:p>
                      <a:pPr marL="265176" marR="0" lvl="0" indent="-228600" algn="l" rtl="0">
                        <a:lnSpc>
                          <a:spcPct val="90000"/>
                        </a:lnSpc>
                        <a:spcBef>
                          <a:spcPts val="0"/>
                        </a:spcBef>
                        <a:spcAft>
                          <a:spcPts val="0"/>
                        </a:spcAft>
                        <a:buClr>
                          <a:schemeClr val="dk1"/>
                        </a:buClr>
                        <a:buSzPts val="1000"/>
                        <a:buFont typeface="Calibri"/>
                        <a:buAutoNum type="arabicPeriod"/>
                      </a:pPr>
                      <a:r>
                        <a:rPr lang="en-GB" sz="1000"/>
                        <a:t>A fairer distribution of resources – WELFARE. </a:t>
                      </a:r>
                      <a:endParaRPr sz="1000"/>
                    </a:p>
                  </a:txBody>
                  <a:tcPr marL="91450" marR="91450" marT="45725" marB="45725">
                    <a:solidFill>
                      <a:srgbClr val="F2F2F2"/>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Misdirection of investments to Low-Value activities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Potential </a:t>
                      </a:r>
                      <a:r>
                        <a:rPr lang="en-GB" sz="1000" b="1" i="0">
                          <a:solidFill>
                            <a:schemeClr val="dk1"/>
                          </a:solidFill>
                          <a:latin typeface="Calibri"/>
                          <a:ea typeface="Calibri"/>
                          <a:cs typeface="Calibri"/>
                          <a:sym typeface="Calibri"/>
                        </a:rPr>
                        <a:t>CROWDING OUT </a:t>
                      </a:r>
                      <a:r>
                        <a:rPr lang="en-GB" sz="1000" b="0" i="0">
                          <a:solidFill>
                            <a:schemeClr val="dk1"/>
                          </a:solidFill>
                          <a:latin typeface="Calibri"/>
                          <a:ea typeface="Calibri"/>
                          <a:cs typeface="Calibri"/>
                          <a:sym typeface="Calibri"/>
                        </a:rPr>
                        <a:t>of private investment</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Not </a:t>
                      </a:r>
                      <a:r>
                        <a:rPr lang="en-GB" sz="1000" b="1" i="0">
                          <a:solidFill>
                            <a:schemeClr val="dk1"/>
                          </a:solidFill>
                          <a:latin typeface="Calibri"/>
                          <a:ea typeface="Calibri"/>
                          <a:cs typeface="Calibri"/>
                          <a:sym typeface="Calibri"/>
                        </a:rPr>
                        <a:t>DYNAMICALLY EFFICIENT</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DIRECT PROVISION </a:t>
                      </a:r>
                      <a:r>
                        <a:rPr lang="en-GB" sz="1000" b="0" i="0">
                          <a:solidFill>
                            <a:schemeClr val="dk1"/>
                          </a:solidFill>
                          <a:latin typeface="Calibri"/>
                          <a:ea typeface="Calibri"/>
                          <a:cs typeface="Calibri"/>
                          <a:sym typeface="Calibri"/>
                        </a:rPr>
                        <a:t>gives rise to </a:t>
                      </a:r>
                      <a:r>
                        <a:rPr lang="en-GB" sz="1000" b="1" i="0">
                          <a:solidFill>
                            <a:schemeClr val="dk1"/>
                          </a:solidFill>
                          <a:latin typeface="Calibri"/>
                          <a:ea typeface="Calibri"/>
                          <a:cs typeface="Calibri"/>
                          <a:sym typeface="Calibri"/>
                        </a:rPr>
                        <a:t>EXCESS DEMAND.</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DISECONOMIES OF SCALE </a:t>
                      </a:r>
                      <a:endParaRPr sz="1000" b="1" i="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90000"/>
                        </a:lnSpc>
                        <a:spcBef>
                          <a:spcPts val="0"/>
                        </a:spcBef>
                        <a:spcAft>
                          <a:spcPts val="0"/>
                        </a:spcAft>
                        <a:buClr>
                          <a:schemeClr val="dk1"/>
                        </a:buClr>
                        <a:buSzPts val="1000"/>
                        <a:buFont typeface="Calibri"/>
                        <a:buAutoNum type="arabicPeriod"/>
                      </a:pPr>
                      <a:r>
                        <a:rPr lang="en-GB" sz="1000"/>
                        <a:t>Which sector is more efficient?</a:t>
                      </a:r>
                      <a:endParaRPr sz="1000"/>
                    </a:p>
                    <a:p>
                      <a:pPr marL="228600" marR="0" lvl="0" indent="-228600" algn="l" rtl="0">
                        <a:lnSpc>
                          <a:spcPct val="90000"/>
                        </a:lnSpc>
                        <a:spcBef>
                          <a:spcPts val="0"/>
                        </a:spcBef>
                        <a:spcAft>
                          <a:spcPts val="0"/>
                        </a:spcAft>
                        <a:buClr>
                          <a:schemeClr val="dk1"/>
                        </a:buClr>
                        <a:buSzPts val="1000"/>
                        <a:buFont typeface="Calibri"/>
                        <a:buAutoNum type="arabicPeriod"/>
                      </a:pPr>
                      <a:r>
                        <a:rPr lang="en-GB" sz="1000"/>
                        <a:t>Does the Private sector exploit workers?</a:t>
                      </a:r>
                      <a:endParaRPr sz="1000"/>
                    </a:p>
                    <a:p>
                      <a:pPr marL="228600" marR="0" lvl="0" indent="-228600" algn="l" rtl="0">
                        <a:lnSpc>
                          <a:spcPct val="90000"/>
                        </a:lnSpc>
                        <a:spcBef>
                          <a:spcPts val="0"/>
                        </a:spcBef>
                        <a:spcAft>
                          <a:spcPts val="0"/>
                        </a:spcAft>
                        <a:buClr>
                          <a:schemeClr val="dk1"/>
                        </a:buClr>
                        <a:buSzPts val="1000"/>
                        <a:buFont typeface="Calibri"/>
                        <a:buAutoNum type="arabicPeriod"/>
                      </a:pPr>
                      <a:r>
                        <a:rPr lang="en-GB" sz="1000"/>
                        <a:t>Is state control necessary to REGULATE MONOPOLIES</a:t>
                      </a:r>
                      <a:endParaRPr sz="1000"/>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Is PROFIT seen as exploitation of MONOPOLY POWER?</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r h="862572">
                <a:tc>
                  <a:txBody>
                    <a:bodyPr/>
                    <a:lstStyle/>
                    <a:p>
                      <a:pPr marL="0" marR="0" lvl="0" indent="0" algn="l" rtl="0">
                        <a:lnSpc>
                          <a:spcPct val="100000"/>
                        </a:lnSpc>
                        <a:spcBef>
                          <a:spcPts val="0"/>
                        </a:spcBef>
                        <a:spcAft>
                          <a:spcPts val="0"/>
                        </a:spcAft>
                        <a:buClr>
                          <a:schemeClr val="lt1"/>
                        </a:buClr>
                        <a:buSzPts val="800"/>
                        <a:buFont typeface="Calibri"/>
                        <a:buNone/>
                      </a:pPr>
                      <a:r>
                        <a:rPr lang="en-GB" sz="800" b="1">
                          <a:solidFill>
                            <a:schemeClr val="lt1"/>
                          </a:solidFill>
                        </a:rPr>
                        <a:t>DEREGULATION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0" i="0">
                          <a:solidFill>
                            <a:schemeClr val="dk1"/>
                          </a:solidFill>
                          <a:latin typeface="Calibri"/>
                          <a:ea typeface="Calibri"/>
                          <a:cs typeface="Calibri"/>
                          <a:sym typeface="Calibri"/>
                        </a:rPr>
                        <a:t>Removing barriers to competition</a:t>
                      </a:r>
                      <a:endParaRPr sz="900" b="1">
                        <a:solidFill>
                          <a:schemeClr val="lt1"/>
                        </a:solidFill>
                      </a:endParaRPr>
                    </a:p>
                  </a:txBody>
                  <a:tcPr marL="91450" marR="91450" marT="45725" marB="45725">
                    <a:solidFill>
                      <a:srgbClr val="DDEAF6"/>
                    </a:solidFill>
                  </a:tcPr>
                </a:tc>
                <a:tc>
                  <a:txBody>
                    <a:bodyPr/>
                    <a:lstStyle/>
                    <a:p>
                      <a:pPr marL="228600" marR="0" lvl="0" indent="-228600" algn="l" rtl="0">
                        <a:spcBef>
                          <a:spcPts val="0"/>
                        </a:spcBef>
                        <a:spcAft>
                          <a:spcPts val="0"/>
                        </a:spcAft>
                        <a:buClr>
                          <a:schemeClr val="dk1"/>
                        </a:buClr>
                        <a:buSzPts val="900"/>
                        <a:buFont typeface="Calibri"/>
                        <a:buAutoNum type="arabicPeriod"/>
                      </a:pPr>
                      <a:r>
                        <a:rPr lang="en-GB" sz="900" b="0" i="0">
                          <a:solidFill>
                            <a:schemeClr val="dk1"/>
                          </a:solidFill>
                          <a:latin typeface="Calibri"/>
                          <a:ea typeface="Calibri"/>
                          <a:cs typeface="Calibri"/>
                          <a:sym typeface="Calibri"/>
                        </a:rPr>
                        <a:t>Increased competition means greater efficiency, leading to lower costs &amp; prices for consumers.</a:t>
                      </a:r>
                      <a:endParaRPr/>
                    </a:p>
                    <a:p>
                      <a:pPr marL="228600" marR="0" lvl="0" indent="-228600" algn="l" rtl="0">
                        <a:spcBef>
                          <a:spcPts val="0"/>
                        </a:spcBef>
                        <a:spcAft>
                          <a:spcPts val="0"/>
                        </a:spcAft>
                        <a:buClr>
                          <a:schemeClr val="dk1"/>
                        </a:buClr>
                        <a:buSzPts val="900"/>
                        <a:buFont typeface="Calibri"/>
                        <a:buAutoNum type="arabicPeriod"/>
                      </a:pPr>
                      <a:r>
                        <a:rPr lang="en-GB" sz="900" b="0" i="0">
                          <a:solidFill>
                            <a:schemeClr val="dk1"/>
                          </a:solidFill>
                          <a:latin typeface="Calibri"/>
                          <a:ea typeface="Calibri"/>
                          <a:cs typeface="Calibri"/>
                          <a:sym typeface="Calibri"/>
                        </a:rPr>
                        <a:t>Gov’t regulation often costly &amp; bureaucratic.</a:t>
                      </a:r>
                      <a:endParaRPr/>
                    </a:p>
                  </a:txBody>
                  <a:tcPr marL="91450" marR="91450" marT="45725" marB="45725">
                    <a:solidFill>
                      <a:srgbClr val="DDEAF6"/>
                    </a:solidFill>
                  </a:tcPr>
                </a:tc>
                <a:tc gridSpan="2">
                  <a:txBody>
                    <a:bodyPr/>
                    <a:lstStyle/>
                    <a:p>
                      <a:pPr marL="228600" marR="0" lvl="0" indent="-228600" algn="l" rtl="0">
                        <a:spcBef>
                          <a:spcPts val="0"/>
                        </a:spcBef>
                        <a:spcAft>
                          <a:spcPts val="0"/>
                        </a:spcAft>
                        <a:buClr>
                          <a:schemeClr val="dk1"/>
                        </a:buClr>
                        <a:buSzPts val="900"/>
                        <a:buFont typeface="Calibri"/>
                        <a:buAutoNum type="arabicPeriod"/>
                      </a:pPr>
                      <a:r>
                        <a:rPr lang="en-GB" sz="900" b="0" i="0" dirty="0">
                          <a:solidFill>
                            <a:schemeClr val="dk1"/>
                          </a:solidFill>
                          <a:latin typeface="Calibri"/>
                          <a:ea typeface="Calibri"/>
                          <a:cs typeface="Calibri"/>
                          <a:sym typeface="Calibri"/>
                        </a:rPr>
                        <a:t>Difficult to create effective competition in an industry which is a </a:t>
                      </a:r>
                      <a:r>
                        <a:rPr lang="en-GB" sz="900" b="1" i="0" dirty="0">
                          <a:solidFill>
                            <a:schemeClr val="dk1"/>
                          </a:solidFill>
                          <a:latin typeface="Calibri"/>
                          <a:ea typeface="Calibri"/>
                          <a:cs typeface="Calibri"/>
                          <a:sym typeface="Calibri"/>
                        </a:rPr>
                        <a:t>NATURAL MONOPOLY </a:t>
                      </a:r>
                      <a:r>
                        <a:rPr lang="en-GB" sz="900" b="0" i="0" dirty="0">
                          <a:solidFill>
                            <a:schemeClr val="dk1"/>
                          </a:solidFill>
                          <a:latin typeface="Calibri"/>
                          <a:ea typeface="Calibri"/>
                          <a:cs typeface="Calibri"/>
                          <a:sym typeface="Calibri"/>
                        </a:rPr>
                        <a:t>– high </a:t>
                      </a:r>
                      <a:r>
                        <a:rPr lang="en-GB" sz="900" b="1" i="0" dirty="0">
                          <a:solidFill>
                            <a:schemeClr val="dk1"/>
                          </a:solidFill>
                          <a:latin typeface="Calibri"/>
                          <a:ea typeface="Calibri"/>
                          <a:cs typeface="Calibri"/>
                          <a:sym typeface="Calibri"/>
                        </a:rPr>
                        <a:t>BARRIERS TO ENTRY</a:t>
                      </a:r>
                      <a:r>
                        <a:rPr lang="en-GB" sz="900" b="0" i="0" dirty="0">
                          <a:solidFill>
                            <a:schemeClr val="dk1"/>
                          </a:solidFill>
                          <a:latin typeface="Calibri"/>
                          <a:ea typeface="Calibri"/>
                          <a:cs typeface="Calibri"/>
                          <a:sym typeface="Calibri"/>
                        </a:rPr>
                        <a:t>. </a:t>
                      </a:r>
                      <a:endParaRPr dirty="0"/>
                    </a:p>
                    <a:p>
                      <a:pPr marL="228600" marR="0" lvl="0" indent="-228600" algn="l" rtl="0">
                        <a:spcBef>
                          <a:spcPts val="0"/>
                        </a:spcBef>
                        <a:spcAft>
                          <a:spcPts val="0"/>
                        </a:spcAft>
                        <a:buClr>
                          <a:schemeClr val="dk1"/>
                        </a:buClr>
                        <a:buSzPts val="900"/>
                        <a:buFont typeface="Calibri"/>
                        <a:buAutoNum type="arabicPeriod"/>
                      </a:pPr>
                      <a:r>
                        <a:rPr lang="en-GB" sz="900" b="0" i="0" dirty="0">
                          <a:solidFill>
                            <a:schemeClr val="dk1"/>
                          </a:solidFill>
                          <a:latin typeface="Calibri"/>
                          <a:ea typeface="Calibri"/>
                          <a:cs typeface="Calibri"/>
                          <a:sym typeface="Calibri"/>
                        </a:rPr>
                        <a:t>May create a private firm with </a:t>
                      </a:r>
                      <a:r>
                        <a:rPr lang="en-GB" sz="900" b="1" i="0" dirty="0">
                          <a:solidFill>
                            <a:schemeClr val="dk1"/>
                          </a:solidFill>
                          <a:latin typeface="Calibri"/>
                          <a:ea typeface="Calibri"/>
                          <a:cs typeface="Calibri"/>
                          <a:sym typeface="Calibri"/>
                        </a:rPr>
                        <a:t>MONOPOLY POWER</a:t>
                      </a:r>
                      <a:r>
                        <a:rPr lang="en-GB" sz="900" b="0" i="0" dirty="0">
                          <a:solidFill>
                            <a:schemeClr val="dk1"/>
                          </a:solidFill>
                          <a:latin typeface="Calibri"/>
                          <a:ea typeface="Calibri"/>
                          <a:cs typeface="Calibri"/>
                          <a:sym typeface="Calibri"/>
                        </a:rPr>
                        <a:t>.</a:t>
                      </a:r>
                      <a:endParaRPr dirty="0"/>
                    </a:p>
                    <a:p>
                      <a:pPr marL="228600" marR="0" lvl="0" indent="-228600" algn="l" rtl="0">
                        <a:spcBef>
                          <a:spcPts val="0"/>
                        </a:spcBef>
                        <a:spcAft>
                          <a:spcPts val="0"/>
                        </a:spcAft>
                        <a:buClr>
                          <a:schemeClr val="dk1"/>
                        </a:buClr>
                        <a:buSzPts val="850"/>
                        <a:buFont typeface="Calibri"/>
                        <a:buAutoNum type="arabicPeriod"/>
                      </a:pPr>
                      <a:r>
                        <a:rPr lang="en-GB" sz="850" b="0" i="0" dirty="0">
                          <a:solidFill>
                            <a:schemeClr val="dk1"/>
                          </a:solidFill>
                          <a:latin typeface="Calibri"/>
                          <a:ea typeface="Calibri"/>
                          <a:cs typeface="Calibri"/>
                          <a:sym typeface="Calibri"/>
                        </a:rPr>
                        <a:t>May lead to a compromise of public services with poor quality</a:t>
                      </a:r>
                      <a:endParaRPr dirty="0"/>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4"/>
                  </a:ext>
                </a:extLst>
              </a:tr>
            </a:tbl>
          </a:graphicData>
        </a:graphic>
      </p:graphicFrame>
      <p:sp>
        <p:nvSpPr>
          <p:cNvPr id="7" name="TextBox 6"/>
          <p:cNvSpPr txBox="1"/>
          <p:nvPr/>
        </p:nvSpPr>
        <p:spPr>
          <a:xfrm>
            <a:off x="430823" y="4009292"/>
            <a:ext cx="3560885" cy="738664"/>
          </a:xfrm>
          <a:prstGeom prst="rect">
            <a:avLst/>
          </a:prstGeom>
          <a:noFill/>
        </p:spPr>
        <p:txBody>
          <a:bodyPr wrap="square" rtlCol="0">
            <a:spAutoFit/>
          </a:bodyPr>
          <a:lstStyle/>
          <a:p>
            <a:r>
              <a:rPr lang="en-GB" dirty="0"/>
              <a:t>ADD REGULATION PROS &amp; CONS</a:t>
            </a:r>
          </a:p>
          <a:p>
            <a:endParaRPr lang="en-GB" dirty="0"/>
          </a:p>
          <a:p>
            <a:r>
              <a:rPr lang="en-GB" dirty="0"/>
              <a:t>DANGER OF REGULATORY CAPTURE</a:t>
            </a:r>
          </a:p>
        </p:txBody>
      </p:sp>
    </p:spTree>
    <p:extLst>
      <p:ext uri="{BB962C8B-B14F-4D97-AF65-F5344CB8AC3E}">
        <p14:creationId xmlns:p14="http://schemas.microsoft.com/office/powerpoint/2010/main" val="20905456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90"/>
        <p:cNvGrpSpPr/>
        <p:nvPr/>
      </p:nvGrpSpPr>
      <p:grpSpPr>
        <a:xfrm>
          <a:off x="0" y="0"/>
          <a:ext cx="0" cy="0"/>
          <a:chOff x="0" y="0"/>
          <a:chExt cx="0" cy="0"/>
        </a:xfrm>
      </p:grpSpPr>
      <p:graphicFrame>
        <p:nvGraphicFramePr>
          <p:cNvPr id="8" name="Shape 85"/>
          <p:cNvGraphicFramePr/>
          <p:nvPr/>
        </p:nvGraphicFramePr>
        <p:xfrm>
          <a:off x="177075" y="177121"/>
          <a:ext cx="4278810" cy="1828830"/>
        </p:xfrm>
        <a:graphic>
          <a:graphicData uri="http://schemas.openxmlformats.org/drawingml/2006/table">
            <a:tbl>
              <a:tblPr firstRow="1" bandRow="1">
                <a:noFill/>
              </a:tblPr>
              <a:tblGrid>
                <a:gridCol w="1084490">
                  <a:extLst>
                    <a:ext uri="{9D8B030D-6E8A-4147-A177-3AD203B41FA5}">
                      <a16:colId xmlns:a16="http://schemas.microsoft.com/office/drawing/2014/main" val="20000"/>
                    </a:ext>
                  </a:extLst>
                </a:gridCol>
                <a:gridCol w="3194320">
                  <a:extLst>
                    <a:ext uri="{9D8B030D-6E8A-4147-A177-3AD203B41FA5}">
                      <a16:colId xmlns:a16="http://schemas.microsoft.com/office/drawing/2014/main" val="20001"/>
                    </a:ext>
                  </a:extLst>
                </a:gridCol>
              </a:tblGrid>
              <a:tr h="139850">
                <a:tc gridSpan="2">
                  <a:txBody>
                    <a:bodyPr/>
                    <a:lstStyle/>
                    <a:p>
                      <a:pPr marL="0" marR="0" lvl="0" indent="0" algn="ctr" rtl="0">
                        <a:spcBef>
                          <a:spcPts val="0"/>
                        </a:spcBef>
                        <a:spcAft>
                          <a:spcPts val="0"/>
                        </a:spcAft>
                        <a:buNone/>
                      </a:pPr>
                      <a:r>
                        <a:rPr lang="en-GB" sz="1200" b="1" dirty="0"/>
                        <a:t>4.1.8</a:t>
                      </a:r>
                      <a:r>
                        <a:rPr lang="en-GB" sz="1200" b="1" baseline="0" dirty="0"/>
                        <a:t>.9. GOVERNMENT INTERVENTION IN MARKETS</a:t>
                      </a:r>
                      <a:endParaRPr sz="12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tc hMerge="1">
                  <a:txBody>
                    <a:bodyPr/>
                    <a:lstStyle/>
                    <a:p>
                      <a:endParaRPr lang="en-US"/>
                    </a:p>
                  </a:txBody>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1" i="0" u="none" strike="noStrike" cap="none" dirty="0">
                          <a:solidFill>
                            <a:schemeClr val="dk1"/>
                          </a:solidFill>
                          <a:effectLst/>
                          <a:latin typeface="Calibri"/>
                          <a:ea typeface="Calibri"/>
                          <a:cs typeface="Calibri"/>
                          <a:sym typeface="Arial"/>
                        </a:rPr>
                        <a:t>Government intervention</a:t>
                      </a:r>
                      <a:r>
                        <a:rPr lang="en-GB" sz="1000" b="0" i="0" u="none" strike="noStrike" cap="none" dirty="0">
                          <a:solidFill>
                            <a:schemeClr val="dk1"/>
                          </a:solidFill>
                          <a:effectLst/>
                          <a:latin typeface="Calibri"/>
                          <a:ea typeface="Calibri"/>
                          <a:cs typeface="Calibri"/>
                          <a:sym typeface="Arial"/>
                        </a:rPr>
                        <a:t> is regulatory action taken by </a:t>
                      </a:r>
                      <a:r>
                        <a:rPr lang="en-GB" sz="1000" b="1" i="0" u="none" strike="noStrike" cap="none" dirty="0">
                          <a:solidFill>
                            <a:schemeClr val="dk1"/>
                          </a:solidFill>
                          <a:effectLst/>
                          <a:latin typeface="Calibri"/>
                          <a:ea typeface="Calibri"/>
                          <a:cs typeface="Calibri"/>
                          <a:sym typeface="Arial"/>
                        </a:rPr>
                        <a:t>government</a:t>
                      </a:r>
                      <a:r>
                        <a:rPr lang="en-GB" sz="1000" b="0" i="0" u="none" strike="noStrike" cap="none" dirty="0">
                          <a:solidFill>
                            <a:schemeClr val="dk1"/>
                          </a:solidFill>
                          <a:effectLst/>
                          <a:latin typeface="Calibri"/>
                          <a:ea typeface="Calibri"/>
                          <a:cs typeface="Calibri"/>
                          <a:sym typeface="Arial"/>
                        </a:rPr>
                        <a:t> that seek to change the decisions made by individuals, groups and organisations about social and economic matters.</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2313851005"/>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AIMS</a:t>
                      </a:r>
                      <a:r>
                        <a:rPr lang="en-GB" sz="1000" b="1" baseline="0" dirty="0">
                          <a:solidFill>
                            <a:schemeClr val="bg1"/>
                          </a:solidFill>
                        </a:rPr>
                        <a:t> OF 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171450" marR="0" lvl="0" indent="-171450" algn="l" defTabSz="914400" rtl="0" eaLnBrk="1" fontAlgn="auto" latinLnBrk="0" hangingPunct="1">
                        <a:lnSpc>
                          <a:spcPct val="100000"/>
                        </a:lnSpc>
                        <a:spcBef>
                          <a:spcPts val="0"/>
                        </a:spcBef>
                        <a:spcAft>
                          <a:spcPts val="0"/>
                        </a:spcAft>
                        <a:buClr>
                          <a:schemeClr val="dk1"/>
                        </a:buClr>
                        <a:buSzPts val="1000"/>
                        <a:buFont typeface="Arial" panose="020B0604020202020204" pitchFamily="34" charset="0"/>
                        <a:buChar char="•"/>
                        <a:tabLst/>
                        <a:defRPr/>
                      </a:pPr>
                      <a:r>
                        <a:rPr lang="en-GB" sz="1000" b="0" i="0" u="none" strike="noStrike" cap="none" dirty="0">
                          <a:solidFill>
                            <a:schemeClr val="dk1"/>
                          </a:solidFill>
                          <a:effectLst/>
                          <a:latin typeface="Calibri"/>
                          <a:ea typeface="Calibri"/>
                          <a:cs typeface="Calibri"/>
                          <a:sym typeface="Arial"/>
                        </a:rPr>
                        <a:t>Governments may also intervene in markets to promote general economic fairness.</a:t>
                      </a:r>
                    </a:p>
                    <a:p>
                      <a:pPr marL="171450" marR="0" lvl="0" indent="-171450" algn="l" defTabSz="914400" rtl="0" eaLnBrk="1" fontAlgn="auto" latinLnBrk="0" hangingPunct="1">
                        <a:lnSpc>
                          <a:spcPct val="100000"/>
                        </a:lnSpc>
                        <a:spcBef>
                          <a:spcPts val="0"/>
                        </a:spcBef>
                        <a:spcAft>
                          <a:spcPts val="0"/>
                        </a:spcAft>
                        <a:buClr>
                          <a:schemeClr val="dk1"/>
                        </a:buClr>
                        <a:buSzPts val="1000"/>
                        <a:buFont typeface="Arial" panose="020B0604020202020204" pitchFamily="34" charset="0"/>
                        <a:buChar char="•"/>
                        <a:tabLst/>
                        <a:defRPr/>
                      </a:pPr>
                      <a:r>
                        <a:rPr lang="en-GB" sz="1000" b="0" i="0" u="none" strike="noStrike" cap="none" dirty="0">
                          <a:solidFill>
                            <a:schemeClr val="dk1"/>
                          </a:solidFill>
                          <a:effectLst/>
                          <a:latin typeface="Calibri"/>
                          <a:ea typeface="Calibri"/>
                          <a:cs typeface="Calibri"/>
                          <a:sym typeface="Arial"/>
                        </a:rPr>
                        <a:t>Governments may sometimes intervene in markets to promote other goals, such as national unity, advancement and tackle inequality.</a:t>
                      </a: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097766894"/>
                  </a:ext>
                </a:extLst>
              </a:tr>
            </a:tbl>
          </a:graphicData>
        </a:graphic>
      </p:graphicFrame>
      <p:graphicFrame>
        <p:nvGraphicFramePr>
          <p:cNvPr id="9" name="Shape 89"/>
          <p:cNvGraphicFramePr/>
          <p:nvPr/>
        </p:nvGraphicFramePr>
        <p:xfrm>
          <a:off x="177071" y="2007118"/>
          <a:ext cx="4278814" cy="1532845"/>
        </p:xfrm>
        <a:graphic>
          <a:graphicData uri="http://schemas.openxmlformats.org/drawingml/2006/table">
            <a:tbl>
              <a:tblPr firstRow="1" firstCol="1" bandRow="1">
                <a:noFill/>
              </a:tblPr>
              <a:tblGrid>
                <a:gridCol w="2139407">
                  <a:extLst>
                    <a:ext uri="{9D8B030D-6E8A-4147-A177-3AD203B41FA5}">
                      <a16:colId xmlns:a16="http://schemas.microsoft.com/office/drawing/2014/main" val="20000"/>
                    </a:ext>
                  </a:extLst>
                </a:gridCol>
                <a:gridCol w="2139407">
                  <a:extLst>
                    <a:ext uri="{9D8B030D-6E8A-4147-A177-3AD203B41FA5}">
                      <a16:colId xmlns:a16="http://schemas.microsoft.com/office/drawing/2014/main" val="20001"/>
                    </a:ext>
                  </a:extLst>
                </a:gridCol>
              </a:tblGrid>
              <a:tr h="16124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REASONS FOR GOVERNMENT INTERVENTION</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822884">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NEGATIVE &amp; POSITIVE EXTERNALITIES</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provide </a:t>
                      </a:r>
                      <a:r>
                        <a:rPr lang="en-GB" sz="1000" b="1" dirty="0">
                          <a:solidFill>
                            <a:schemeClr val="dk1"/>
                          </a:solidFill>
                          <a:latin typeface="Calibri"/>
                          <a:ea typeface="Calibri"/>
                          <a:cs typeface="Calibri"/>
                          <a:sym typeface="Calibri"/>
                        </a:rPr>
                        <a:t>PUBLIC &amp; MERIT </a:t>
                      </a:r>
                      <a:r>
                        <a:rPr lang="en-GB" sz="1000" b="0" dirty="0">
                          <a:solidFill>
                            <a:schemeClr val="dk1"/>
                          </a:solidFill>
                          <a:latin typeface="Calibri"/>
                          <a:ea typeface="Calibri"/>
                          <a:cs typeface="Calibri"/>
                          <a:sym typeface="Calibri"/>
                        </a:rPr>
                        <a:t>goods. </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FACTOR IMMBILITY </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improve </a:t>
                      </a:r>
                      <a:r>
                        <a:rPr lang="en-GB" sz="1000" b="1" dirty="0">
                          <a:solidFill>
                            <a:schemeClr val="dk1"/>
                          </a:solidFill>
                          <a:latin typeface="Calibri"/>
                          <a:ea typeface="Calibri"/>
                          <a:cs typeface="Calibri"/>
                          <a:sym typeface="Calibri"/>
                        </a:rPr>
                        <a:t>UNEQUAL DISTRIBUTION OF INCOME</a:t>
                      </a:r>
                      <a:endParaRPr dirty="0"/>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MONOPOLY ABUSE</a:t>
                      </a:r>
                      <a:endParaRPr sz="1000" b="1" dirty="0">
                        <a:solidFill>
                          <a:schemeClr val="dk1"/>
                        </a:solidFill>
                        <a:latin typeface="Calibri"/>
                        <a:ea typeface="Calibri"/>
                        <a:cs typeface="Calibri"/>
                        <a:sym typeface="Calibri"/>
                      </a:endParaRPr>
                    </a:p>
                  </a:txBody>
                  <a:tcPr marL="68575" marR="68575" marT="0" marB="0">
                    <a:solidFill>
                      <a:schemeClr val="bg1">
                        <a:lumMod val="95000"/>
                      </a:schemeClr>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correct </a:t>
                      </a:r>
                      <a:r>
                        <a:rPr lang="en-GB" sz="1000" b="1" dirty="0">
                          <a:solidFill>
                            <a:schemeClr val="dk1"/>
                          </a:solidFill>
                          <a:latin typeface="Calibri"/>
                          <a:ea typeface="Calibri"/>
                          <a:cs typeface="Calibri"/>
                          <a:sym typeface="Calibri"/>
                        </a:rPr>
                        <a:t>TRAGEDY OF THE COMMONS</a:t>
                      </a:r>
                      <a:endParaRPr sz="1000" b="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resolve </a:t>
                      </a:r>
                      <a:r>
                        <a:rPr lang="en-GB" sz="1000" b="1" dirty="0">
                          <a:solidFill>
                            <a:schemeClr val="dk1"/>
                          </a:solidFill>
                          <a:latin typeface="Calibri"/>
                          <a:ea typeface="Calibri"/>
                          <a:cs typeface="Calibri"/>
                          <a:sym typeface="Calibri"/>
                        </a:rPr>
                        <a:t>ASSYMERTIC INFORMATION</a:t>
                      </a:r>
                      <a:endParaRPr sz="1000" b="1"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support </a:t>
                      </a:r>
                      <a:r>
                        <a:rPr lang="en-GB" sz="1000" b="1" dirty="0">
                          <a:solidFill>
                            <a:schemeClr val="dk1"/>
                          </a:solidFill>
                          <a:latin typeface="Calibri"/>
                          <a:ea typeface="Calibri"/>
                          <a:cs typeface="Calibri"/>
                          <a:sym typeface="Calibri"/>
                        </a:rPr>
                        <a:t>AGRICULTURE</a:t>
                      </a:r>
                      <a:endParaRPr sz="1000" b="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resolve the </a:t>
                      </a:r>
                      <a:r>
                        <a:rPr lang="en-GB" sz="1000" b="1" dirty="0">
                          <a:solidFill>
                            <a:schemeClr val="dk1"/>
                          </a:solidFill>
                          <a:latin typeface="Calibri"/>
                          <a:ea typeface="Calibri"/>
                          <a:cs typeface="Calibri"/>
                          <a:sym typeface="Calibri"/>
                        </a:rPr>
                        <a:t>PRINCIPAL-AGENT PROBLEM</a:t>
                      </a:r>
                      <a:r>
                        <a:rPr lang="en-GB" sz="1000" b="0" dirty="0">
                          <a:solidFill>
                            <a:schemeClr val="dk1"/>
                          </a:solidFill>
                          <a:latin typeface="Calibri"/>
                          <a:ea typeface="Calibri"/>
                          <a:cs typeface="Calibri"/>
                          <a:sym typeface="Calibri"/>
                        </a:rPr>
                        <a:t>. </a:t>
                      </a:r>
                    </a:p>
                    <a:p>
                      <a:pPr marL="171450" marR="0" lvl="0" indent="-171450" algn="l" rtl="0">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To protect</a:t>
                      </a:r>
                      <a:r>
                        <a:rPr lang="en-GB" sz="1000" b="0" baseline="0" dirty="0">
                          <a:solidFill>
                            <a:schemeClr val="dk1"/>
                          </a:solidFill>
                          <a:latin typeface="Calibri"/>
                          <a:ea typeface="Calibri"/>
                          <a:cs typeface="Calibri"/>
                          <a:sym typeface="Calibri"/>
                        </a:rPr>
                        <a:t> industries of </a:t>
                      </a:r>
                      <a:r>
                        <a:rPr lang="en-GB" sz="1000" b="1" baseline="0" dirty="0">
                          <a:solidFill>
                            <a:schemeClr val="dk1"/>
                          </a:solidFill>
                          <a:latin typeface="Calibri"/>
                          <a:ea typeface="Calibri"/>
                          <a:cs typeface="Calibri"/>
                          <a:sym typeface="Calibri"/>
                        </a:rPr>
                        <a:t>STRATEGIC IMPORTANCE</a:t>
                      </a:r>
                      <a:r>
                        <a:rPr lang="en-GB" sz="1000" b="0" baseline="0" dirty="0">
                          <a:solidFill>
                            <a:schemeClr val="dk1"/>
                          </a:solidFill>
                          <a:latin typeface="Calibri"/>
                          <a:ea typeface="Calibri"/>
                          <a:cs typeface="Calibri"/>
                          <a:sym typeface="Calibri"/>
                        </a:rPr>
                        <a:t>.</a:t>
                      </a:r>
                      <a:endParaRPr sz="1000" b="0" dirty="0">
                        <a:solidFill>
                          <a:schemeClr val="dk1"/>
                        </a:solidFill>
                        <a:latin typeface="Calibri"/>
                        <a:ea typeface="Calibri"/>
                        <a:cs typeface="Calibri"/>
                        <a:sym typeface="Calibri"/>
                      </a:endParaRPr>
                    </a:p>
                  </a:txBody>
                  <a:tcPr marL="68575" marR="68575" marT="0" marB="0">
                    <a:solidFill>
                      <a:schemeClr val="bg1">
                        <a:lumMod val="95000"/>
                      </a:schemeClr>
                    </a:solidFill>
                  </a:tcPr>
                </a:tc>
                <a:extLst>
                  <a:ext uri="{0D108BD9-81ED-4DB2-BD59-A6C34878D82A}">
                    <a16:rowId xmlns:a16="http://schemas.microsoft.com/office/drawing/2014/main" val="10001"/>
                  </a:ext>
                </a:extLst>
              </a:tr>
            </a:tbl>
          </a:graphicData>
        </a:graphic>
      </p:graphicFrame>
      <p:graphicFrame>
        <p:nvGraphicFramePr>
          <p:cNvPr id="10" name="Shape 85"/>
          <p:cNvGraphicFramePr/>
          <p:nvPr/>
        </p:nvGraphicFramePr>
        <p:xfrm>
          <a:off x="177071" y="3553508"/>
          <a:ext cx="4278815" cy="853450"/>
        </p:xfrm>
        <a:graphic>
          <a:graphicData uri="http://schemas.openxmlformats.org/drawingml/2006/table">
            <a:tbl>
              <a:tblPr firstRow="1" bandRow="1">
                <a:noFill/>
              </a:tblPr>
              <a:tblGrid>
                <a:gridCol w="1084492">
                  <a:extLst>
                    <a:ext uri="{9D8B030D-6E8A-4147-A177-3AD203B41FA5}">
                      <a16:colId xmlns:a16="http://schemas.microsoft.com/office/drawing/2014/main" val="20000"/>
                    </a:ext>
                  </a:extLst>
                </a:gridCol>
                <a:gridCol w="3194323">
                  <a:extLst>
                    <a:ext uri="{9D8B030D-6E8A-4147-A177-3AD203B41FA5}">
                      <a16:colId xmlns:a16="http://schemas.microsoft.com/office/drawing/2014/main" val="20001"/>
                    </a:ext>
                  </a:extLst>
                </a:gridCol>
              </a:tblGrid>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rPr>
                        <a:t>ARGUMENTS AGAINST GOVERNMENT INTERVENTION</a:t>
                      </a:r>
                      <a:endParaRPr sz="1000" b="1" dirty="0">
                        <a:solidFill>
                          <a:schemeClr val="bg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dk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dirty="0">
                          <a:solidFill>
                            <a:schemeClr val="dk1"/>
                          </a:solidFill>
                          <a:effectLst/>
                          <a:latin typeface="Calibri"/>
                          <a:cs typeface="Calibri"/>
                          <a:sym typeface="Arial"/>
                        </a:rPr>
                        <a:t>Government</a:t>
                      </a:r>
                      <a:r>
                        <a:rPr lang="en-GB" sz="1000" b="0" i="0" u="none" strike="noStrike" cap="none" baseline="0" dirty="0">
                          <a:solidFill>
                            <a:schemeClr val="dk1"/>
                          </a:solidFill>
                          <a:effectLst/>
                          <a:latin typeface="Calibri"/>
                          <a:cs typeface="Calibri"/>
                          <a:sym typeface="Arial"/>
                        </a:rPr>
                        <a:t> failure – when the government creates further inefficiency. </a:t>
                      </a:r>
                    </a:p>
                    <a:p>
                      <a:pPr marL="0" marR="0" lvl="0" indent="0" algn="l" defTabSz="914400" rtl="0" eaLnBrk="1" fontAlgn="auto" latinLnBrk="0" hangingPunct="1">
                        <a:lnSpc>
                          <a:spcPct val="100000"/>
                        </a:lnSpc>
                        <a:spcBef>
                          <a:spcPts val="0"/>
                        </a:spcBef>
                        <a:spcAft>
                          <a:spcPts val="0"/>
                        </a:spcAft>
                        <a:buClr>
                          <a:schemeClr val="dk1"/>
                        </a:buClr>
                        <a:buSzPts val="1000"/>
                        <a:buFont typeface="Noto Sans Symbols"/>
                        <a:buNone/>
                        <a:tabLst/>
                        <a:defRPr/>
                      </a:pPr>
                      <a:r>
                        <a:rPr lang="en-GB" sz="1000" b="0" i="0" u="none" strike="noStrike" cap="none" baseline="0" dirty="0">
                          <a:solidFill>
                            <a:schemeClr val="dk1"/>
                          </a:solidFill>
                          <a:effectLst/>
                          <a:latin typeface="Calibri"/>
                          <a:cs typeface="Calibri"/>
                          <a:sym typeface="Arial"/>
                        </a:rPr>
                        <a:t>This could distort incentives, increase bureaucracy, increase political interference, administrative costs, moral hazard, regulatory capture &amp; unintended consequences.</a:t>
                      </a:r>
                      <a:endParaRPr lang="en-GB" sz="1000" b="0" u="none" strike="noStrike" cap="none" dirty="0">
                        <a:solidFill>
                          <a:schemeClr val="dk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313851005"/>
                  </a:ext>
                </a:extLst>
              </a:tr>
            </a:tbl>
          </a:graphicData>
        </a:graphic>
      </p:graphicFrame>
      <p:graphicFrame>
        <p:nvGraphicFramePr>
          <p:cNvPr id="11" name="Shape 85"/>
          <p:cNvGraphicFramePr/>
          <p:nvPr/>
        </p:nvGraphicFramePr>
        <p:xfrm>
          <a:off x="177071" y="4420503"/>
          <a:ext cx="4278815" cy="640100"/>
        </p:xfrm>
        <a:graphic>
          <a:graphicData uri="http://schemas.openxmlformats.org/drawingml/2006/table">
            <a:tbl>
              <a:tblPr firstRow="1" bandRow="1">
                <a:noFill/>
              </a:tblPr>
              <a:tblGrid>
                <a:gridCol w="4278815">
                  <a:extLst>
                    <a:ext uri="{9D8B030D-6E8A-4147-A177-3AD203B41FA5}">
                      <a16:colId xmlns:a16="http://schemas.microsoft.com/office/drawing/2014/main" val="20000"/>
                    </a:ext>
                  </a:extLst>
                </a:gridCol>
              </a:tblGrid>
              <a:tr h="139850">
                <a:tc>
                  <a:txBody>
                    <a:bodyPr/>
                    <a:lstStyle/>
                    <a:p>
                      <a:pPr marL="0" marR="0" lvl="0" indent="0" algn="ctr" rtl="0">
                        <a:spcBef>
                          <a:spcPts val="0"/>
                        </a:spcBef>
                        <a:spcAft>
                          <a:spcPts val="0"/>
                        </a:spcAft>
                        <a:buNone/>
                      </a:pPr>
                      <a:r>
                        <a:rPr lang="en-GB" sz="1000" b="1" dirty="0"/>
                        <a:t>EXAMPLES OF GOVERNMENT INTERVENTION</a:t>
                      </a:r>
                      <a:endParaRPr sz="1000" b="1"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dk1"/>
                    </a:solidFill>
                  </a:tcPr>
                </a:tc>
                <a:extLst>
                  <a:ext uri="{0D108BD9-81ED-4DB2-BD59-A6C34878D82A}">
                    <a16:rowId xmlns:a16="http://schemas.microsoft.com/office/drawing/2014/main" val="10000"/>
                  </a:ext>
                </a:extLst>
              </a:tr>
              <a:tr h="235125">
                <a:tc>
                  <a:txBody>
                    <a:bodyPr/>
                    <a:lstStyle/>
                    <a:p>
                      <a:pPr marL="0" marR="0" lvl="0" indent="0" algn="l" rtl="0">
                        <a:lnSpc>
                          <a:spcPct val="100000"/>
                        </a:lnSpc>
                        <a:spcBef>
                          <a:spcPts val="0"/>
                        </a:spcBef>
                        <a:spcAft>
                          <a:spcPts val="0"/>
                        </a:spcAft>
                        <a:buClr>
                          <a:schemeClr val="lt1"/>
                        </a:buClr>
                        <a:buSzPts val="1000"/>
                        <a:buFont typeface="Arial"/>
                        <a:buNone/>
                      </a:pPr>
                      <a:r>
                        <a:rPr lang="en-GB" sz="1000" b="0" dirty="0">
                          <a:solidFill>
                            <a:schemeClr val="tx1"/>
                          </a:solidFill>
                        </a:rPr>
                        <a:t>Taxation,</a:t>
                      </a:r>
                      <a:r>
                        <a:rPr lang="en-GB" sz="1000" b="0" baseline="0" dirty="0">
                          <a:solidFill>
                            <a:schemeClr val="tx1"/>
                          </a:solidFill>
                        </a:rPr>
                        <a:t> indirect taxation, subsidies, welfare provision, direct state provision, regulation, price controls. </a:t>
                      </a:r>
                      <a:endParaRPr sz="1000" b="0"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313851005"/>
                  </a:ext>
                </a:extLst>
              </a:tr>
            </a:tbl>
          </a:graphicData>
        </a:graphic>
      </p:graphicFrame>
      <p:graphicFrame>
        <p:nvGraphicFramePr>
          <p:cNvPr id="3" name="Table 2"/>
          <p:cNvGraphicFramePr>
            <a:graphicFrameLocks noGrp="1"/>
          </p:cNvGraphicFramePr>
          <p:nvPr/>
        </p:nvGraphicFramePr>
        <p:xfrm>
          <a:off x="177070" y="5118000"/>
          <a:ext cx="4278815" cy="701050"/>
        </p:xfrm>
        <a:graphic>
          <a:graphicData uri="http://schemas.openxmlformats.org/drawingml/2006/table">
            <a:tbl>
              <a:tblPr firstRow="1" bandRow="1">
                <a:noFill/>
              </a:tblPr>
              <a:tblGrid>
                <a:gridCol w="987311">
                  <a:extLst>
                    <a:ext uri="{9D8B030D-6E8A-4147-A177-3AD203B41FA5}">
                      <a16:colId xmlns:a16="http://schemas.microsoft.com/office/drawing/2014/main" val="4261503989"/>
                    </a:ext>
                  </a:extLst>
                </a:gridCol>
                <a:gridCol w="3291504">
                  <a:extLst>
                    <a:ext uri="{9D8B030D-6E8A-4147-A177-3AD203B41FA5}">
                      <a16:colId xmlns:a16="http://schemas.microsoft.com/office/drawing/2014/main" val="2820858569"/>
                    </a:ext>
                  </a:extLst>
                </a:gridCol>
              </a:tblGrid>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MIXED ECONOMIES</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Allow private enterprise to run most business. Then the governments intervene in certain areas of the economy, such as regulation, and public services – public goods &amp; merit goods.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2106493944"/>
                  </a:ext>
                </a:extLst>
              </a:tr>
            </a:tbl>
          </a:graphicData>
        </a:graphic>
      </p:graphicFrame>
      <p:graphicFrame>
        <p:nvGraphicFramePr>
          <p:cNvPr id="14" name="Shape 125"/>
          <p:cNvGraphicFramePr/>
          <p:nvPr/>
        </p:nvGraphicFramePr>
        <p:xfrm>
          <a:off x="4455885" y="25721"/>
          <a:ext cx="7656007" cy="6858070"/>
        </p:xfrm>
        <a:graphic>
          <a:graphicData uri="http://schemas.openxmlformats.org/drawingml/2006/table">
            <a:tbl>
              <a:tblPr firstRow="1" bandRow="1">
                <a:noFill/>
              </a:tblPr>
              <a:tblGrid>
                <a:gridCol w="1136714">
                  <a:extLst>
                    <a:ext uri="{9D8B030D-6E8A-4147-A177-3AD203B41FA5}">
                      <a16:colId xmlns:a16="http://schemas.microsoft.com/office/drawing/2014/main" val="20000"/>
                    </a:ext>
                  </a:extLst>
                </a:gridCol>
                <a:gridCol w="1491897">
                  <a:extLst>
                    <a:ext uri="{9D8B030D-6E8A-4147-A177-3AD203B41FA5}">
                      <a16:colId xmlns:a16="http://schemas.microsoft.com/office/drawing/2014/main" val="20001"/>
                    </a:ext>
                  </a:extLst>
                </a:gridCol>
                <a:gridCol w="2556790">
                  <a:extLst>
                    <a:ext uri="{9D8B030D-6E8A-4147-A177-3AD203B41FA5}">
                      <a16:colId xmlns:a16="http://schemas.microsoft.com/office/drawing/2014/main" val="20002"/>
                    </a:ext>
                  </a:extLst>
                </a:gridCol>
                <a:gridCol w="2470606">
                  <a:extLst>
                    <a:ext uri="{9D8B030D-6E8A-4147-A177-3AD203B41FA5}">
                      <a16:colId xmlns:a16="http://schemas.microsoft.com/office/drawing/2014/main" val="20003"/>
                    </a:ext>
                  </a:extLst>
                </a:gridCol>
              </a:tblGrid>
              <a:tr h="235215">
                <a:tc gridSpan="4">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INTERVENTION METHODS TO CORRECT NEGATIVE EXTERNALITIES</a:t>
                      </a:r>
                      <a:endParaRPr sz="1000" b="1" dirty="0">
                        <a:solidFill>
                          <a:schemeClr val="lt1"/>
                        </a:solidFill>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99235">
                <a:tc>
                  <a:txBody>
                    <a:bodyPr/>
                    <a:lstStyle/>
                    <a:p>
                      <a:pPr marL="0" marR="0" lvl="0" indent="0" algn="l" rtl="0">
                        <a:lnSpc>
                          <a:spcPct val="100000"/>
                        </a:lnSpc>
                        <a:spcBef>
                          <a:spcPts val="0"/>
                        </a:spcBef>
                        <a:spcAft>
                          <a:spcPts val="0"/>
                        </a:spcAft>
                        <a:buClr>
                          <a:schemeClr val="lt1"/>
                        </a:buClr>
                        <a:buSzPts val="1000"/>
                        <a:buFont typeface="Calibri"/>
                        <a:buNone/>
                      </a:pP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DEFINITION</a:t>
                      </a:r>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ADVANTAGE</a:t>
                      </a:r>
                      <a:endParaRPr sz="1000" b="1">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DISADVANTAGE</a:t>
                      </a:r>
                      <a:endParaRPr sz="1000" b="1">
                        <a:solidFill>
                          <a:schemeClr val="lt1"/>
                        </a:solidFill>
                      </a:endParaRPr>
                    </a:p>
                  </a:txBody>
                  <a:tcPr marL="91450" marR="91450" marT="45725" marB="45725">
                    <a:solidFill>
                      <a:schemeClr val="dk1"/>
                    </a:solidFill>
                  </a:tcPr>
                </a:tc>
                <a:extLst>
                  <a:ext uri="{0D108BD9-81ED-4DB2-BD59-A6C34878D82A}">
                    <a16:rowId xmlns:a16="http://schemas.microsoft.com/office/drawing/2014/main" val="10001"/>
                  </a:ext>
                </a:extLst>
              </a:tr>
              <a:tr h="1411241">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INDIRECT TAXATION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Taxes on </a:t>
                      </a:r>
                      <a:r>
                        <a:rPr lang="en-GB" sz="1000" b="1" i="0" dirty="0">
                          <a:solidFill>
                            <a:schemeClr val="dk1"/>
                          </a:solidFill>
                          <a:latin typeface="Calibri"/>
                          <a:ea typeface="Calibri"/>
                          <a:cs typeface="Calibri"/>
                          <a:sym typeface="Calibri"/>
                        </a:rPr>
                        <a:t>NEGATIVE EXTERNALITIES </a:t>
                      </a:r>
                      <a:r>
                        <a:rPr lang="en-GB" sz="1000" b="0" i="0" dirty="0">
                          <a:solidFill>
                            <a:schemeClr val="dk1"/>
                          </a:solidFill>
                          <a:latin typeface="Calibri"/>
                          <a:ea typeface="Calibri"/>
                          <a:cs typeface="Calibri"/>
                          <a:sym typeface="Calibri"/>
                        </a:rPr>
                        <a:t>are intended to make consumers / producers pay the full social cost of the good. This reduces consumption and creates a more socially efficient outcome.</a:t>
                      </a:r>
                      <a:endParaRPr dirty="0"/>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Changes in indirect taxes can change the pattern of demand by varying prices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Indirect taxes can be used as a means of making the polluter pay and “internalizing the external costs” of production and consumption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Indirect taxes can be charged more easily than direct taxes.</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Earns TAX REVENUE</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Difficulty in setting the right value – IMPERFECT INFORMATION</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REGRESSIVE</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Little impact when demand is INELASTIC</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May create a </a:t>
                      </a:r>
                      <a:r>
                        <a:rPr lang="en-GB" sz="1000" b="1" dirty="0">
                          <a:latin typeface="Calibri" panose="020F0502020204030204" pitchFamily="34" charset="0"/>
                          <a:cs typeface="Calibri" panose="020F0502020204030204" pitchFamily="34" charset="0"/>
                        </a:rPr>
                        <a:t>BLACK MARKET</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Misuse of Government Tax Revenue</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Impact on firms &amp; jobs?</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2"/>
                  </a:ext>
                </a:extLst>
              </a:tr>
              <a:tr h="1411241">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REGULATION </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To overcome </a:t>
                      </a:r>
                      <a:r>
                        <a:rPr lang="en-GB" sz="1000" b="1" i="0" dirty="0">
                          <a:solidFill>
                            <a:schemeClr val="dk1"/>
                          </a:solidFill>
                          <a:latin typeface="Calibri"/>
                          <a:ea typeface="Calibri"/>
                          <a:cs typeface="Calibri"/>
                          <a:sym typeface="Calibri"/>
                        </a:rPr>
                        <a:t>NEGATIVE EXTERNALITIES</a:t>
                      </a:r>
                      <a:r>
                        <a:rPr lang="en-GB" sz="1000" b="0" i="0" dirty="0">
                          <a:solidFill>
                            <a:schemeClr val="dk1"/>
                          </a:solidFill>
                          <a:latin typeface="Calibri"/>
                          <a:ea typeface="Calibri"/>
                          <a:cs typeface="Calibri"/>
                          <a:sym typeface="Calibri"/>
                        </a:rPr>
                        <a:t>, the government may place laws and regulations which prohibit certain behaviour and actions.</a:t>
                      </a:r>
                      <a:endParaRPr sz="1000" b="1" dirty="0">
                        <a:solidFill>
                          <a:schemeClr val="lt1"/>
                        </a:solidFill>
                      </a:endParaRPr>
                    </a:p>
                  </a:txBody>
                  <a:tcPr marL="91450" marR="91450" marT="45725" marB="45725">
                    <a:solidFill>
                      <a:srgbClr val="F2F2F2"/>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Simple and easy to understand.</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When the danger is great it may be better to ban it all together, e.g. heroin.</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When a decision needs to be taken quickly, a tax may be too cumbersome.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A legal ban sends a clear signal that it is wrong (e.g. drinking alcohol in city centre)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It is fairer than taxes – not REGRESSIVE.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Difficulty in setting the right value – </a:t>
                      </a:r>
                      <a:r>
                        <a:rPr lang="en-GB" sz="1000" b="1" dirty="0">
                          <a:latin typeface="Calibri" panose="020F0502020204030204" pitchFamily="34" charset="0"/>
                          <a:cs typeface="Calibri" panose="020F0502020204030204" pitchFamily="34" charset="0"/>
                        </a:rPr>
                        <a:t>IMPERFECT INFORMATION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Firms may shut down/ leave the market– jobs?</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Cost of </a:t>
                      </a:r>
                      <a:r>
                        <a:rPr lang="en-GB" sz="1000" b="1" dirty="0">
                          <a:latin typeface="Calibri" panose="020F0502020204030204" pitchFamily="34" charset="0"/>
                          <a:cs typeface="Calibri" panose="020F0502020204030204" pitchFamily="34" charset="0"/>
                        </a:rPr>
                        <a:t>REGULATION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Enforcement issues.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May create a </a:t>
                      </a:r>
                      <a:r>
                        <a:rPr lang="en-GB" sz="1000" b="1" dirty="0">
                          <a:latin typeface="Calibri" panose="020F0502020204030204" pitchFamily="34" charset="0"/>
                          <a:cs typeface="Calibri" panose="020F0502020204030204" pitchFamily="34" charset="0"/>
                        </a:rPr>
                        <a:t>BLACK MARKET</a:t>
                      </a:r>
                      <a:r>
                        <a:rPr lang="en-GB" sz="1000" b="0" dirty="0">
                          <a:latin typeface="Calibri" panose="020F0502020204030204" pitchFamily="34" charset="0"/>
                          <a:cs typeface="Calibri" panose="020F0502020204030204" pitchFamily="34" charset="0"/>
                        </a:rPr>
                        <a:t>.</a:t>
                      </a:r>
                      <a:endParaRPr sz="1000" b="0" dirty="0">
                        <a:latin typeface="Calibri" panose="020F0502020204030204" pitchFamily="34" charset="0"/>
                        <a:cs typeface="Calibri" panose="020F0502020204030204" pitchFamily="34" charset="0"/>
                      </a:endParaRPr>
                    </a:p>
                  </a:txBody>
                  <a:tcPr marL="91450" marR="91450" marT="45725" marB="45725">
                    <a:solidFill>
                      <a:srgbClr val="F2F2F2"/>
                    </a:solidFill>
                  </a:tcPr>
                </a:tc>
                <a:extLst>
                  <a:ext uri="{0D108BD9-81ED-4DB2-BD59-A6C34878D82A}">
                    <a16:rowId xmlns:a16="http://schemas.microsoft.com/office/drawing/2014/main" val="10003"/>
                  </a:ext>
                </a:extLst>
              </a:tr>
              <a:tr h="82322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EXTEND PROPERTY RIGHTS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A way of </a:t>
                      </a:r>
                      <a:r>
                        <a:rPr lang="en-GB" sz="1000" b="1" i="0" dirty="0">
                          <a:solidFill>
                            <a:schemeClr val="dk1"/>
                          </a:solidFill>
                          <a:latin typeface="Calibri"/>
                          <a:ea typeface="Calibri"/>
                          <a:cs typeface="Calibri"/>
                          <a:sym typeface="Calibri"/>
                        </a:rPr>
                        <a:t>internalising the externality</a:t>
                      </a:r>
                      <a:r>
                        <a:rPr lang="en-GB" sz="1000" b="0" i="0" dirty="0">
                          <a:solidFill>
                            <a:schemeClr val="dk1"/>
                          </a:solidFill>
                          <a:latin typeface="Calibri"/>
                          <a:ea typeface="Calibri"/>
                          <a:cs typeface="Calibri"/>
                          <a:sym typeface="Calibri"/>
                        </a:rPr>
                        <a:t>. By ensuring firm’s pay for pollution to </a:t>
                      </a:r>
                      <a:r>
                        <a:rPr lang="en-GB" sz="1000" b="0" i="0" dirty="0" err="1">
                          <a:solidFill>
                            <a:schemeClr val="dk1"/>
                          </a:solidFill>
                          <a:latin typeface="Calibri"/>
                          <a:ea typeface="Calibri"/>
                          <a:cs typeface="Calibri"/>
                          <a:sym typeface="Calibri"/>
                        </a:rPr>
                        <a:t>eg</a:t>
                      </a:r>
                      <a:r>
                        <a:rPr lang="en-GB" sz="1000" b="0" i="0" dirty="0">
                          <a:solidFill>
                            <a:schemeClr val="dk1"/>
                          </a:solidFill>
                          <a:latin typeface="Calibri"/>
                          <a:ea typeface="Calibri"/>
                          <a:cs typeface="Calibri"/>
                          <a:sym typeface="Calibri"/>
                        </a:rPr>
                        <a:t>. air, water in surrounding areas. </a:t>
                      </a:r>
                      <a:endParaRPr sz="1000" b="0" dirty="0">
                        <a:solidFill>
                          <a:schemeClr val="lt1"/>
                        </a:solidFill>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Incentivises private agents to act in a responsible manner &amp; not pollute.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May result in more equitable decisions. </a:t>
                      </a:r>
                      <a:endParaRPr dirty="0"/>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Is it possible to exclude people?</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Cost</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Enforcement </a:t>
                      </a:r>
                      <a:endParaRPr>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latin typeface="Calibri" panose="020F0502020204030204" pitchFamily="34" charset="0"/>
                          <a:cs typeface="Calibri" panose="020F0502020204030204" pitchFamily="34" charset="0"/>
                        </a:rPr>
                        <a:t>Equitable Concerns</a:t>
                      </a:r>
                      <a:endParaRPr sz="1000" b="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4"/>
                  </a:ext>
                </a:extLst>
              </a:tr>
              <a:tr h="1264238">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POLLUTION PERMITS</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Involve giving firms a legal right to pollute a certain amount e.g. 100 units of Carbon Dioxide per year</a:t>
                      </a:r>
                      <a:endParaRPr sz="1000" b="1">
                        <a:solidFill>
                          <a:schemeClr val="lt1"/>
                        </a:solidFill>
                      </a:endParaRPr>
                    </a:p>
                  </a:txBody>
                  <a:tcPr marL="91450" marR="91450" marT="45725" marB="45725">
                    <a:solidFill>
                      <a:srgbClr val="F2F2F2"/>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If the firm produces less pollution it can sell its pollution permits to other firms.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However if it produces more pollution it has to buy permits off other firms.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Therefore there will be a market for pollution permits.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Therefore there is an incentive for firms to cut pollution &amp; sell permits. </a:t>
                      </a:r>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Setting the right cap</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Cost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Enforcement</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Global agreement needed</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May concentrate pollution in areas. </a:t>
                      </a:r>
                      <a:endParaRPr sz="1000" b="0" dirty="0">
                        <a:latin typeface="Calibri" panose="020F0502020204030204" pitchFamily="34" charset="0"/>
                        <a:cs typeface="Calibri" panose="020F0502020204030204" pitchFamily="34" charset="0"/>
                      </a:endParaRPr>
                    </a:p>
                  </a:txBody>
                  <a:tcPr marL="91450" marR="91450" marT="45725" marB="45725">
                    <a:solidFill>
                      <a:srgbClr val="F2F2F2"/>
                    </a:solidFill>
                  </a:tcPr>
                </a:tc>
                <a:extLst>
                  <a:ext uri="{0D108BD9-81ED-4DB2-BD59-A6C34878D82A}">
                    <a16:rowId xmlns:a16="http://schemas.microsoft.com/office/drawing/2014/main" val="10005"/>
                  </a:ext>
                </a:extLst>
              </a:tr>
              <a:tr h="111723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INFORMATION PROVISION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err="1">
                          <a:solidFill>
                            <a:schemeClr val="dk1"/>
                          </a:solidFill>
                          <a:latin typeface="Calibri"/>
                          <a:ea typeface="Calibri"/>
                          <a:cs typeface="Calibri"/>
                          <a:sym typeface="Calibri"/>
                        </a:rPr>
                        <a:t>Assymmetric</a:t>
                      </a:r>
                      <a:r>
                        <a:rPr lang="en-GB" sz="1000" b="1" i="0" dirty="0">
                          <a:solidFill>
                            <a:schemeClr val="dk1"/>
                          </a:solidFill>
                          <a:latin typeface="Calibri"/>
                          <a:ea typeface="Calibri"/>
                          <a:cs typeface="Calibri"/>
                          <a:sym typeface="Calibri"/>
                        </a:rPr>
                        <a:t> info </a:t>
                      </a:r>
                      <a:r>
                        <a:rPr lang="en-GB" sz="1000" b="0" i="0" dirty="0">
                          <a:solidFill>
                            <a:schemeClr val="dk1"/>
                          </a:solidFill>
                          <a:latin typeface="Calibri"/>
                          <a:ea typeface="Calibri"/>
                          <a:cs typeface="Calibri"/>
                          <a:sym typeface="Calibri"/>
                        </a:rPr>
                        <a:t>occurs when somebody knows more than somebody else in the market.</a:t>
                      </a:r>
                      <a:r>
                        <a:rPr lang="en-GB" sz="1000" b="1" i="0" dirty="0">
                          <a:solidFill>
                            <a:schemeClr val="lt1"/>
                          </a:solidFill>
                          <a:latin typeface="Calibri"/>
                          <a:ea typeface="Calibri"/>
                          <a:cs typeface="Calibri"/>
                          <a:sym typeface="Calibri"/>
                        </a:rPr>
                        <a:t> </a:t>
                      </a:r>
                      <a:r>
                        <a:rPr lang="en-GB" sz="1000" b="0" i="0" dirty="0">
                          <a:solidFill>
                            <a:schemeClr val="dk1"/>
                          </a:solidFill>
                          <a:latin typeface="Calibri"/>
                          <a:ea typeface="Calibri"/>
                          <a:cs typeface="Calibri"/>
                          <a:sym typeface="Calibri"/>
                        </a:rPr>
                        <a:t>Information campaigns can help reduce NEG CONs EXTERN.</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Markets are at their most efficient, when knowledge is perfect and is evenly shared by all the parties in a transaction.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Consumers are now less likely to be exploited. </a:t>
                      </a:r>
                      <a:endParaRPr sz="1000" b="0"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b="0" i="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Quality of provision </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Targeted at who?</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Costly</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Long term – difficult to assess impact</a:t>
                      </a:r>
                      <a:endParaRPr dirty="0">
                        <a:latin typeface="Calibri" panose="020F0502020204030204" pitchFamily="34" charset="0"/>
                        <a:cs typeface="Calibri" panose="020F0502020204030204" pitchFamily="34" charset="0"/>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latin typeface="Calibri" panose="020F0502020204030204" pitchFamily="34" charset="0"/>
                          <a:cs typeface="Calibri" panose="020F0502020204030204" pitchFamily="34" charset="0"/>
                        </a:rPr>
                        <a:t>No guarantee of success. </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5202273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124"/>
        <p:cNvGrpSpPr/>
        <p:nvPr/>
      </p:nvGrpSpPr>
      <p:grpSpPr>
        <a:xfrm>
          <a:off x="0" y="0"/>
          <a:ext cx="0" cy="0"/>
          <a:chOff x="0" y="0"/>
          <a:chExt cx="0" cy="0"/>
        </a:xfrm>
      </p:grpSpPr>
      <p:graphicFrame>
        <p:nvGraphicFramePr>
          <p:cNvPr id="126" name="Shape 126"/>
          <p:cNvGraphicFramePr/>
          <p:nvPr/>
        </p:nvGraphicFramePr>
        <p:xfrm>
          <a:off x="130629" y="275772"/>
          <a:ext cx="5769911" cy="6015008"/>
        </p:xfrm>
        <a:graphic>
          <a:graphicData uri="http://schemas.openxmlformats.org/drawingml/2006/table">
            <a:tbl>
              <a:tblPr firstRow="1" bandRow="1">
                <a:noFill/>
              </a:tblPr>
              <a:tblGrid>
                <a:gridCol w="1189673">
                  <a:extLst>
                    <a:ext uri="{9D8B030D-6E8A-4147-A177-3AD203B41FA5}">
                      <a16:colId xmlns:a16="http://schemas.microsoft.com/office/drawing/2014/main" val="20000"/>
                    </a:ext>
                  </a:extLst>
                </a:gridCol>
                <a:gridCol w="1100449">
                  <a:extLst>
                    <a:ext uri="{9D8B030D-6E8A-4147-A177-3AD203B41FA5}">
                      <a16:colId xmlns:a16="http://schemas.microsoft.com/office/drawing/2014/main" val="20001"/>
                    </a:ext>
                  </a:extLst>
                </a:gridCol>
                <a:gridCol w="1863533">
                  <a:extLst>
                    <a:ext uri="{9D8B030D-6E8A-4147-A177-3AD203B41FA5}">
                      <a16:colId xmlns:a16="http://schemas.microsoft.com/office/drawing/2014/main" val="20002"/>
                    </a:ext>
                  </a:extLst>
                </a:gridCol>
                <a:gridCol w="1616256">
                  <a:extLst>
                    <a:ext uri="{9D8B030D-6E8A-4147-A177-3AD203B41FA5}">
                      <a16:colId xmlns:a16="http://schemas.microsoft.com/office/drawing/2014/main" val="20003"/>
                    </a:ext>
                  </a:extLst>
                </a:gridCol>
              </a:tblGrid>
              <a:tr h="256875">
                <a:tc gridSpan="4">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latin typeface="Calibri" panose="020F0502020204030204" pitchFamily="34" charset="0"/>
                          <a:cs typeface="Calibri" panose="020F0502020204030204" pitchFamily="34" charset="0"/>
                        </a:rPr>
                        <a:t>METHODS TO CORRECT POSITIVE  EXTERNALITIES &amp; PROVIDE PUBLIC &amp; MERIT GOODS</a:t>
                      </a:r>
                      <a:endParaRPr sz="1000" b="1" dirty="0">
                        <a:solidFill>
                          <a:schemeClr val="lt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5921">
                <a:tc>
                  <a:txBody>
                    <a:bodyPr/>
                    <a:lstStyle/>
                    <a:p>
                      <a:pPr marL="0" marR="0" lvl="0" indent="0" algn="l" rtl="0">
                        <a:lnSpc>
                          <a:spcPct val="100000"/>
                        </a:lnSpc>
                        <a:spcBef>
                          <a:spcPts val="0"/>
                        </a:spcBef>
                        <a:spcAft>
                          <a:spcPts val="0"/>
                        </a:spcAft>
                        <a:buClr>
                          <a:schemeClr val="lt1"/>
                        </a:buClr>
                        <a:buSzPts val="1000"/>
                        <a:buFont typeface="Calibri"/>
                        <a:buNone/>
                      </a:pP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DEFINITION</a:t>
                      </a:r>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ADVANTAGE</a:t>
                      </a:r>
                      <a:endParaRPr sz="1000" b="1" dirty="0">
                        <a:solidFill>
                          <a:schemeClr val="lt1"/>
                        </a:solidFill>
                      </a:endParaRPr>
                    </a:p>
                  </a:txBody>
                  <a:tcPr marL="91450" marR="91450" marT="45725" marB="45725">
                    <a:solidFill>
                      <a:schemeClr val="dk1"/>
                    </a:solidFill>
                  </a:tcPr>
                </a:tc>
                <a:tc>
                  <a:txBody>
                    <a:bodyPr/>
                    <a:lstStyle/>
                    <a:p>
                      <a:pPr marL="0" marR="0" lvl="0" indent="0" algn="ctr" rtl="0">
                        <a:lnSpc>
                          <a:spcPct val="100000"/>
                        </a:lnSpc>
                        <a:spcBef>
                          <a:spcPts val="0"/>
                        </a:spcBef>
                        <a:spcAft>
                          <a:spcPts val="0"/>
                        </a:spcAft>
                        <a:buClr>
                          <a:schemeClr val="lt1"/>
                        </a:buClr>
                        <a:buSzPts val="1000"/>
                        <a:buFont typeface="Calibri"/>
                        <a:buNone/>
                      </a:pPr>
                      <a:r>
                        <a:rPr lang="en-GB" sz="1000" b="1" dirty="0">
                          <a:solidFill>
                            <a:schemeClr val="lt1"/>
                          </a:solidFill>
                        </a:rPr>
                        <a:t>DISADVANTAGE</a:t>
                      </a:r>
                      <a:endParaRPr sz="1000" b="1" dirty="0">
                        <a:solidFill>
                          <a:schemeClr val="lt1"/>
                        </a:solidFill>
                      </a:endParaRPr>
                    </a:p>
                  </a:txBody>
                  <a:tcPr marL="91450" marR="91450" marT="45725" marB="45725">
                    <a:solidFill>
                      <a:schemeClr val="dk1"/>
                    </a:solidFill>
                  </a:tcPr>
                </a:tc>
                <a:extLst>
                  <a:ext uri="{0D108BD9-81ED-4DB2-BD59-A6C34878D82A}">
                    <a16:rowId xmlns:a16="http://schemas.microsoft.com/office/drawing/2014/main" val="10001"/>
                  </a:ext>
                </a:extLst>
              </a:tr>
              <a:tr h="13299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SUBSIDY</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A sum of money granted by the government to help an industry or business keep the price of a commodity or service low.</a:t>
                      </a:r>
                      <a:endParaRPr/>
                    </a:p>
                  </a:txBody>
                  <a:tcPr marL="91450" marR="91450" marT="45725" marB="45725">
                    <a:solidFill>
                      <a:srgbClr val="DDEAF6"/>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Enables greater social efficiency. Consumers end up paying the socially efficient price which includes the external benefit.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Lower price encourages greater consumption.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Setting the right value – imperfect information</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Cost</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Promotes inefficiency</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Inelastic demand</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Misuse of subsidy</a:t>
                      </a:r>
                      <a:endParaRPr sz="1000" b="0"/>
                    </a:p>
                  </a:txBody>
                  <a:tcPr marL="91450" marR="91450" marT="45725" marB="45725">
                    <a:solidFill>
                      <a:srgbClr val="DDEAF6"/>
                    </a:solidFill>
                  </a:tcPr>
                </a:tc>
                <a:extLst>
                  <a:ext uri="{0D108BD9-81ED-4DB2-BD59-A6C34878D82A}">
                    <a16:rowId xmlns:a16="http://schemas.microsoft.com/office/drawing/2014/main" val="10002"/>
                  </a:ext>
                </a:extLst>
              </a:tr>
              <a:tr h="18153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DIRECT STATE PROVISION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solidFill>
                            <a:schemeClr val="dk1"/>
                          </a:solidFill>
                        </a:rPr>
                        <a:t>Direct provision of</a:t>
                      </a:r>
                      <a:r>
                        <a:rPr lang="en-GB" sz="1000" b="1">
                          <a:solidFill>
                            <a:schemeClr val="dk1"/>
                          </a:solidFill>
                        </a:rPr>
                        <a:t> PUBLIC &amp; MERIT GOODS </a:t>
                      </a:r>
                      <a:r>
                        <a:rPr lang="en-GB" sz="1000" b="0">
                          <a:solidFill>
                            <a:schemeClr val="dk1"/>
                          </a:solidFill>
                        </a:rPr>
                        <a:t>by the government.  E.g. NHS &amp; state schools. </a:t>
                      </a:r>
                      <a:endParaRPr sz="1000" b="0">
                        <a:solidFill>
                          <a:schemeClr val="dk1"/>
                        </a:solidFill>
                      </a:endParaRPr>
                    </a:p>
                  </a:txBody>
                  <a:tcPr marL="91450" marR="91450" marT="45725" marB="45725">
                    <a:solidFill>
                      <a:srgbClr val="F2F2F2"/>
                    </a:solidFill>
                  </a:tcPr>
                </a:tc>
                <a:tc>
                  <a:txBody>
                    <a:bodyPr/>
                    <a:lstStyle/>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More productively efficient due to economies of scale &amp; natural monopolies;</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Better Management!? Which tries to maximise net social benefit;</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Maximise net social benefit not private profit. </a:t>
                      </a:r>
                      <a:endParaRPr dirty="0"/>
                    </a:p>
                    <a:p>
                      <a:pPr marL="420624" marR="0" lvl="0" indent="-384047" algn="l" rtl="0">
                        <a:lnSpc>
                          <a:spcPct val="90000"/>
                        </a:lnSpc>
                        <a:spcBef>
                          <a:spcPts val="0"/>
                        </a:spcBef>
                        <a:spcAft>
                          <a:spcPts val="0"/>
                        </a:spcAft>
                        <a:buClr>
                          <a:schemeClr val="dk1"/>
                        </a:buClr>
                        <a:buSzPts val="1000"/>
                        <a:buFont typeface="Calibri"/>
                        <a:buAutoNum type="arabicPeriod"/>
                      </a:pPr>
                      <a:r>
                        <a:rPr lang="en-GB" sz="1000" dirty="0"/>
                        <a:t>A fairer distribution of resources.</a:t>
                      </a:r>
                      <a:endParaRPr sz="1000" dirty="0"/>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Setting the right level – imperfect information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Cost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Excess demand</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Necessary?</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X-inefficiency – failure to be dynamically efficient.</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Quality arguments.</a:t>
                      </a:r>
                      <a:endParaRPr sz="1000" b="0" dirty="0"/>
                    </a:p>
                  </a:txBody>
                  <a:tcPr marL="91450" marR="91450" marT="45725" marB="45725">
                    <a:solidFill>
                      <a:srgbClr val="F2F2F2"/>
                    </a:solidFill>
                  </a:tcPr>
                </a:tc>
                <a:extLst>
                  <a:ext uri="{0D108BD9-81ED-4DB2-BD59-A6C34878D82A}">
                    <a16:rowId xmlns:a16="http://schemas.microsoft.com/office/drawing/2014/main" val="10003"/>
                  </a:ext>
                </a:extLst>
              </a:tr>
              <a:tr h="124128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INFORMATION PROVISION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Information campaigns can resolve </a:t>
                      </a:r>
                      <a:r>
                        <a:rPr lang="en-GB" sz="1000" b="1" i="0" dirty="0">
                          <a:solidFill>
                            <a:schemeClr val="dk1"/>
                          </a:solidFill>
                          <a:latin typeface="Calibri"/>
                          <a:ea typeface="Calibri"/>
                          <a:cs typeface="Calibri"/>
                          <a:sym typeface="Calibri"/>
                        </a:rPr>
                        <a:t>ASSYMETRIES OF INFORMATION</a:t>
                      </a:r>
                      <a:r>
                        <a:rPr lang="en-GB" sz="1000" b="0" i="0" dirty="0">
                          <a:solidFill>
                            <a:schemeClr val="dk1"/>
                          </a:solidFill>
                          <a:latin typeface="Calibri"/>
                          <a:ea typeface="Calibri"/>
                          <a:cs typeface="Calibri"/>
                          <a:sym typeface="Calibri"/>
                        </a:rPr>
                        <a:t>. </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Markets are at their most efficient, when knowledge is perfect and is evenly shared by all the parties in a transaction.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Consumers are now less likely to be exploited. </a:t>
                      </a:r>
                      <a:endParaRPr sz="1000" b="0" i="0">
                        <a:solidFill>
                          <a:schemeClr val="dk1"/>
                        </a:solidFill>
                        <a:latin typeface="Calibri"/>
                        <a:ea typeface="Calibri"/>
                        <a:cs typeface="Calibri"/>
                        <a:sym typeface="Calibri"/>
                      </a:endParaRPr>
                    </a:p>
                  </a:txBody>
                  <a:tcPr marL="91450" marR="91450" marT="45725" marB="45725">
                    <a:solidFill>
                      <a:srgbClr val="DDEAF6"/>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Quality of provision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Targeted at who?</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Costly</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Long term – difficult to assess impact</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a:t>No guarantee of success. </a:t>
                      </a:r>
                      <a:endParaRPr sz="1000" b="0"/>
                    </a:p>
                  </a:txBody>
                  <a:tcPr marL="91450" marR="91450" marT="45725" marB="45725">
                    <a:solidFill>
                      <a:srgbClr val="DDEAF6"/>
                    </a:solidFill>
                  </a:tcPr>
                </a:tc>
                <a:extLst>
                  <a:ext uri="{0D108BD9-81ED-4DB2-BD59-A6C34878D82A}">
                    <a16:rowId xmlns:a16="http://schemas.microsoft.com/office/drawing/2014/main" val="10004"/>
                  </a:ext>
                </a:extLst>
              </a:tr>
              <a:tr h="6463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PRIVATE FINANCE INITIATIVE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Creates "public–private partnerships" by funding public projects with private capital.</a:t>
                      </a:r>
                      <a:endParaRPr sz="1000" b="0" i="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The belief that the private sector can be more productively &amp; dynamically efficient through better management. </a:t>
                      </a:r>
                      <a:endParaRPr sz="1000" b="0"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b="0" i="0">
                        <a:solidFill>
                          <a:schemeClr val="dk1"/>
                        </a:solidFill>
                        <a:latin typeface="Calibri"/>
                        <a:ea typeface="Calibri"/>
                        <a:cs typeface="Calibri"/>
                        <a:sym typeface="Calibri"/>
                      </a:endParaRPr>
                    </a:p>
                  </a:txBody>
                  <a:tcPr marL="91450" marR="91450" marT="45725" marB="45725">
                    <a:solidFill>
                      <a:srgbClr val="F2F2F2"/>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Debt at higher interest burden.</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dirty="0"/>
                        <a:t>Inflexibility &amp; poor value for money. </a:t>
                      </a:r>
                      <a:endParaRPr sz="1000" b="0" dirty="0"/>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graphicFrame>
        <p:nvGraphicFramePr>
          <p:cNvPr id="4" name="Shape 113"/>
          <p:cNvGraphicFramePr/>
          <p:nvPr/>
        </p:nvGraphicFramePr>
        <p:xfrm>
          <a:off x="5978769" y="275772"/>
          <a:ext cx="5966488" cy="5334060"/>
        </p:xfrm>
        <a:graphic>
          <a:graphicData uri="http://schemas.openxmlformats.org/drawingml/2006/table">
            <a:tbl>
              <a:tblPr firstRow="1" bandRow="1">
                <a:noFill/>
              </a:tblPr>
              <a:tblGrid>
                <a:gridCol w="1339046">
                  <a:extLst>
                    <a:ext uri="{9D8B030D-6E8A-4147-A177-3AD203B41FA5}">
                      <a16:colId xmlns:a16="http://schemas.microsoft.com/office/drawing/2014/main" val="20000"/>
                    </a:ext>
                  </a:extLst>
                </a:gridCol>
                <a:gridCol w="4627442">
                  <a:extLst>
                    <a:ext uri="{9D8B030D-6E8A-4147-A177-3AD203B41FA5}">
                      <a16:colId xmlns:a16="http://schemas.microsoft.com/office/drawing/2014/main" val="20001"/>
                    </a:ext>
                  </a:extLst>
                </a:gridCol>
              </a:tblGrid>
              <a:tr h="152400">
                <a:tc gridSpan="2">
                  <a:txBody>
                    <a:bodyPr/>
                    <a:lstStyle/>
                    <a:p>
                      <a:pPr marL="0" marR="0" lvl="0" indent="0" algn="ctr" rtl="0">
                        <a:spcBef>
                          <a:spcPts val="0"/>
                        </a:spcBef>
                        <a:spcAft>
                          <a:spcPts val="0"/>
                        </a:spcAft>
                        <a:buNone/>
                      </a:pPr>
                      <a:r>
                        <a:rPr lang="en-GB" sz="1200" b="1" dirty="0">
                          <a:solidFill>
                            <a:schemeClr val="lt1"/>
                          </a:solidFill>
                          <a:latin typeface="Calibri"/>
                          <a:ea typeface="Calibri"/>
                          <a:cs typeface="Calibri"/>
                          <a:sym typeface="Calibri"/>
                        </a:rPr>
                        <a:t>4.1.8.10. GOVERNMENT FAILURE, THE LAW OF UNINTENDED CONSEQUENCES </a:t>
                      </a:r>
                      <a:endParaRPr sz="12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Where government intervention in the economy to correct a market failure creates inefficiency and leads to a misallocation of scarce resources.</a:t>
                      </a:r>
                      <a:endParaRPr sz="1000" b="0">
                        <a:solidFill>
                          <a:schemeClr val="dk1"/>
                        </a:solidFill>
                        <a:latin typeface="Calibri"/>
                        <a:ea typeface="Calibri"/>
                        <a:cs typeface="Calibri"/>
                        <a:sym typeface="Calibri"/>
                      </a:endParaRPr>
                    </a:p>
                  </a:txBody>
                  <a:tcPr marL="91450" marR="91450" marT="45725" marB="45725">
                    <a:solidFill>
                      <a:srgbClr val="F2F2F2"/>
                    </a:solidFill>
                  </a:tcPr>
                </a:tc>
                <a:tc hMerge="1">
                  <a:txBody>
                    <a:bodyPr/>
                    <a:lstStyle/>
                    <a:p>
                      <a:endParaRPr lang="en-US"/>
                    </a:p>
                  </a:txBody>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REASONS FOR GOVERNMENT FAILURE </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Lack of incentives</a:t>
                      </a:r>
                      <a:r>
                        <a:rPr lang="en-GB" sz="1000" b="0" i="0" dirty="0">
                          <a:solidFill>
                            <a:schemeClr val="dk1"/>
                          </a:solidFill>
                          <a:latin typeface="Calibri"/>
                          <a:ea typeface="Calibri"/>
                          <a:cs typeface="Calibri"/>
                          <a:sym typeface="Calibri"/>
                        </a:rPr>
                        <a:t>: In the public sector, there is limited or no profit motive. For example, the public sector may be more prone to over-staffing. </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Poor Information</a:t>
                      </a:r>
                      <a:r>
                        <a:rPr lang="en-GB" sz="1000" b="0" i="0" dirty="0">
                          <a:solidFill>
                            <a:schemeClr val="dk1"/>
                          </a:solidFill>
                          <a:latin typeface="Calibri"/>
                          <a:ea typeface="Calibri"/>
                          <a:cs typeface="Calibri"/>
                          <a:sym typeface="Calibri"/>
                        </a:rPr>
                        <a:t>: politicians may have poor information about their intervention. Politicians will not be experts in their department, but concentrate on their political ideology.</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Political interference &amp; conflicting</a:t>
                      </a:r>
                      <a:r>
                        <a:rPr lang="en-GB" sz="1000" b="1" i="0" baseline="0" dirty="0">
                          <a:solidFill>
                            <a:schemeClr val="dk1"/>
                          </a:solidFill>
                          <a:latin typeface="Calibri"/>
                          <a:ea typeface="Calibri"/>
                          <a:cs typeface="Calibri"/>
                          <a:sym typeface="Calibri"/>
                        </a:rPr>
                        <a:t> objectives</a:t>
                      </a:r>
                      <a:r>
                        <a:rPr lang="en-GB" sz="1000" b="1" i="0" dirty="0">
                          <a:solidFill>
                            <a:schemeClr val="dk1"/>
                          </a:solidFill>
                          <a:latin typeface="Calibri"/>
                          <a:ea typeface="Calibri"/>
                          <a:cs typeface="Calibri"/>
                          <a:sym typeface="Calibri"/>
                        </a:rPr>
                        <a:t> </a:t>
                      </a:r>
                      <a:r>
                        <a:rPr lang="en-GB" sz="1000" b="0" i="0" dirty="0">
                          <a:solidFill>
                            <a:schemeClr val="dk1"/>
                          </a:solidFill>
                          <a:latin typeface="Calibri"/>
                          <a:ea typeface="Calibri"/>
                          <a:cs typeface="Calibri"/>
                          <a:sym typeface="Calibri"/>
                        </a:rPr>
                        <a:t>e.g. politicians may take the short term view rather than considering long term effects.</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Administration costs </a:t>
                      </a:r>
                      <a:r>
                        <a:rPr lang="en-GB" sz="1000" b="0" i="0" dirty="0">
                          <a:solidFill>
                            <a:schemeClr val="dk1"/>
                          </a:solidFill>
                          <a:latin typeface="Calibri"/>
                          <a:ea typeface="Calibri"/>
                          <a:cs typeface="Calibri"/>
                          <a:sym typeface="Calibri"/>
                        </a:rPr>
                        <a:t>of government bureaucracy in running public services</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Moral hazard</a:t>
                      </a:r>
                      <a:r>
                        <a:rPr lang="en-GB" sz="1000" b="0" i="0" dirty="0">
                          <a:solidFill>
                            <a:schemeClr val="dk1"/>
                          </a:solidFill>
                          <a:latin typeface="Calibri"/>
                          <a:ea typeface="Calibri"/>
                          <a:cs typeface="Calibri"/>
                          <a:sym typeface="Calibri"/>
                        </a:rPr>
                        <a:t>. The government may offer a guarantee to all bank deposits to protect financial system, but this could encourage banks to take risks – because they know they can be bailed out by the government.</a:t>
                      </a:r>
                      <a:endParaRPr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UNINTENDED CONSEQUENCES: </a:t>
                      </a:r>
                      <a:r>
                        <a:rPr lang="en-GB" sz="1000" b="0" i="0" dirty="0">
                          <a:solidFill>
                            <a:schemeClr val="dk1"/>
                          </a:solidFill>
                          <a:latin typeface="Calibri"/>
                          <a:ea typeface="Calibri"/>
                          <a:cs typeface="Calibri"/>
                          <a:sym typeface="Calibri"/>
                        </a:rPr>
                        <a:t>Markets are DYNAMIC &amp; intervention can distort existing incentives, signals &amp; result in misallocation of resources.  </a:t>
                      </a:r>
                      <a:endParaRPr sz="1000" b="1"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OVERCOMING GOV’T FAILURE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Give performance targets / profit incentives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Competitive tendering – where public sector bodies face competition from the private sector for the right to run a public service.</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Employing outside private sector consultants to make decisions about how to cut costs.</a:t>
                      </a:r>
                      <a:endParaRPr dirty="0"/>
                    </a:p>
                  </a:txBody>
                  <a:tcPr marL="91450" marR="91450" marT="45725" marB="45725">
                    <a:solidFill>
                      <a:srgbClr val="F2F2F2"/>
                    </a:solidFil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LAW OF UNINTENDED CONSEQUENCES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 law of unintended consequences refers to how economic decisions may have effects that are unexpected. Usually this refers to an economic law which distorts consumer or producer behaviour in a way that is not expected.</a:t>
                      </a:r>
                      <a:endParaRPr dirty="0"/>
                    </a:p>
                  </a:txBody>
                  <a:tcPr marL="91450" marR="91450" marT="45725" marB="45725">
                    <a:solidFill>
                      <a:srgbClr val="DDEAF6"/>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EXAMPLES OF UNINTENDED CONSEQUENCES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900"/>
                        <a:buFont typeface="Arial"/>
                        <a:buNone/>
                      </a:pPr>
                      <a:r>
                        <a:rPr lang="en-GB" sz="900" b="0" i="0" dirty="0">
                          <a:solidFill>
                            <a:schemeClr val="dk1"/>
                          </a:solidFill>
                          <a:latin typeface="Calibri"/>
                          <a:ea typeface="Calibri"/>
                          <a:cs typeface="Calibri"/>
                          <a:sym typeface="Calibri"/>
                        </a:rPr>
                        <a:t>- After Exxon Valdes oil Spill many US coastal state enacted a law of placing unlimited liability on tanker spills. This led to many big oil companies sub contracting the delivery of oil to other companies. Oil specialists worried that these smaller companies may have lower standards and poorer insurance than the big companies, so the risk increased.</a:t>
                      </a:r>
                      <a:endParaRPr dirty="0"/>
                    </a:p>
                    <a:p>
                      <a:pPr marL="0" marR="0" lvl="0" indent="0" algn="l" rtl="0">
                        <a:spcBef>
                          <a:spcPts val="0"/>
                        </a:spcBef>
                        <a:spcAft>
                          <a:spcPts val="0"/>
                        </a:spcAft>
                        <a:buClr>
                          <a:schemeClr val="dk1"/>
                        </a:buClr>
                        <a:buSzPts val="900"/>
                        <a:buFont typeface="Arial"/>
                        <a:buNone/>
                      </a:pPr>
                      <a:r>
                        <a:rPr lang="en-GB" sz="900" b="0" i="0" dirty="0">
                          <a:solidFill>
                            <a:schemeClr val="dk1"/>
                          </a:solidFill>
                          <a:latin typeface="Calibri"/>
                          <a:ea typeface="Calibri"/>
                          <a:cs typeface="Calibri"/>
                          <a:sym typeface="Calibri"/>
                        </a:rPr>
                        <a:t>- A maximum price for renting accommodation. A government may respond to public pressure and impose maximum rent levels for accommodation in London. But, a maximum price which lowers the price could lead to less incentive for landlords to supply accommodation. Therefore, there is less supply and more people struggle to get accommodation.</a:t>
                      </a:r>
                      <a:endParaRPr dirty="0"/>
                    </a:p>
                  </a:txBody>
                  <a:tcPr marL="91450" marR="91450" marT="45725" marB="45725">
                    <a:solidFill>
                      <a:srgbClr val="F2F2F2"/>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796272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2" name="Shape 100"/>
          <p:cNvGraphicFramePr/>
          <p:nvPr/>
        </p:nvGraphicFramePr>
        <p:xfrm>
          <a:off x="106593" y="408555"/>
          <a:ext cx="5929323" cy="2183275"/>
        </p:xfrm>
        <a:graphic>
          <a:graphicData uri="http://schemas.openxmlformats.org/drawingml/2006/table">
            <a:tbl>
              <a:tblPr firstRow="1" firstCol="1" bandRow="1">
                <a:noFill/>
              </a:tblPr>
              <a:tblGrid>
                <a:gridCol w="1507161">
                  <a:extLst>
                    <a:ext uri="{9D8B030D-6E8A-4147-A177-3AD203B41FA5}">
                      <a16:colId xmlns:a16="http://schemas.microsoft.com/office/drawing/2014/main" val="20000"/>
                    </a:ext>
                  </a:extLst>
                </a:gridCol>
                <a:gridCol w="4422162">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4.2.1. THE</a:t>
                      </a:r>
                      <a:r>
                        <a:rPr lang="en-GB" sz="1000" b="1" baseline="0" dirty="0">
                          <a:solidFill>
                            <a:schemeClr val="bg1"/>
                          </a:solidFill>
                          <a:latin typeface="Calibri"/>
                          <a:ea typeface="Calibri"/>
                          <a:cs typeface="Calibri"/>
                          <a:sym typeface="Calibri"/>
                        </a:rPr>
                        <a:t> MEASUREMENT OF MACROECONOMIC PERFORMANCE </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GB"/>
                    </a:p>
                  </a:txBody>
                  <a:tcPr/>
                </a:tc>
                <a:extLst>
                  <a:ext uri="{0D108BD9-81ED-4DB2-BD59-A6C34878D82A}">
                    <a16:rowId xmlns:a16="http://schemas.microsoft.com/office/drawing/2014/main" val="348907854"/>
                  </a:ext>
                </a:extLst>
              </a:tr>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4.2.1.1. THE OBJECTIVES OF GOVERNMENT POLICY- CIGARS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CURRENT ACCOUNT</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a:solidFill>
                            <a:schemeClr val="dk1"/>
                          </a:solidFill>
                          <a:latin typeface="Calibri" panose="020F0502020204030204" pitchFamily="34" charset="0"/>
                          <a:cs typeface="Calibri" panose="020F0502020204030204" pitchFamily="34" charset="0"/>
                        </a:rPr>
                        <a:t>The focus here should be on ensuring international competitiveness &amp; ensuring that a current account deficit does not become too large.   </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INFLATION</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cs typeface="Calibri" panose="020F0502020204030204" pitchFamily="34" charset="0"/>
                        </a:rPr>
                        <a:t>Inflation should be low &amp; stable.  The Bank of England works to a medium term target of 2% inflation on the CPI.  </a:t>
                      </a:r>
                      <a:endParaRPr sz="1000" b="0" dirty="0">
                        <a:solidFill>
                          <a:schemeClr val="dk1"/>
                        </a:solidFill>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GROWTH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r>
                        <a:rPr lang="en-GB" sz="1000" b="0" dirty="0">
                          <a:latin typeface="Calibri" panose="020F0502020204030204" pitchFamily="34" charset="0"/>
                          <a:cs typeface="Calibri" panose="020F0502020204030204" pitchFamily="34" charset="0"/>
                        </a:rPr>
                        <a:t>GDP Growth &amp; the benefits that this brings.  However, the costs should be carefully managed. </a:t>
                      </a:r>
                      <a:endParaRPr sz="1000" b="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ADVANCES IN PRODUCTIVITY</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ea typeface="Calibri"/>
                          <a:cs typeface="Calibri" panose="020F0502020204030204" pitchFamily="34" charset="0"/>
                          <a:sym typeface="Calibri"/>
                        </a:rPr>
                        <a:t>Employment should be high &amp; ideally their should be productivity &amp; real wage growth.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RATE OF UNEMPLOYMENT</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Government policies help to correct inequalities of wealth &amp; income.  </a:t>
                      </a:r>
                      <a:endParaRPr sz="1000" b="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STABLE</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GOVT FINANCES</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The government should seek to pursue sustainable policies </a:t>
                      </a:r>
                      <a:endParaRPr sz="1000" b="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3" name="Table 2"/>
          <p:cNvGraphicFramePr>
            <a:graphicFrameLocks noGrp="1"/>
          </p:cNvGraphicFramePr>
          <p:nvPr/>
        </p:nvGraphicFramePr>
        <p:xfrm>
          <a:off x="2699239" y="33417"/>
          <a:ext cx="7033846" cy="365760"/>
        </p:xfrm>
        <a:graphic>
          <a:graphicData uri="http://schemas.openxmlformats.org/drawingml/2006/table">
            <a:tbl>
              <a:tblPr firstRow="1" bandRow="1"/>
              <a:tblGrid>
                <a:gridCol w="7033846">
                  <a:extLst>
                    <a:ext uri="{9D8B030D-6E8A-4147-A177-3AD203B41FA5}">
                      <a16:colId xmlns:a16="http://schemas.microsoft.com/office/drawing/2014/main" val="145915541"/>
                    </a:ext>
                  </a:extLst>
                </a:gridCol>
              </a:tblGrid>
              <a:tr h="298939">
                <a:tc>
                  <a:txBody>
                    <a:bodyPr/>
                    <a:lstStyle/>
                    <a:p>
                      <a:pPr algn="ctr"/>
                      <a:r>
                        <a:rPr lang="en-GB" dirty="0"/>
                        <a:t>4.2.</a:t>
                      </a:r>
                      <a:r>
                        <a:rPr lang="en-GB" baseline="0" dirty="0"/>
                        <a:t> THE NATIONAL &amp; INTERNATIONAL ECONOMY</a:t>
                      </a:r>
                      <a:endParaRPr lang="en-GB" dirty="0"/>
                    </a:p>
                  </a:txBody>
                  <a:tcPr/>
                </a:tc>
                <a:extLst>
                  <a:ext uri="{0D108BD9-81ED-4DB2-BD59-A6C34878D82A}">
                    <a16:rowId xmlns:a16="http://schemas.microsoft.com/office/drawing/2014/main" val="4108215624"/>
                  </a:ext>
                </a:extLst>
              </a:tr>
            </a:tbl>
          </a:graphicData>
        </a:graphic>
      </p:graphicFrame>
      <p:graphicFrame>
        <p:nvGraphicFramePr>
          <p:cNvPr id="4" name="Shape 103"/>
          <p:cNvGraphicFramePr/>
          <p:nvPr/>
        </p:nvGraphicFramePr>
        <p:xfrm>
          <a:off x="106595" y="2591830"/>
          <a:ext cx="5929321" cy="4267250"/>
        </p:xfrm>
        <a:graphic>
          <a:graphicData uri="http://schemas.openxmlformats.org/drawingml/2006/table">
            <a:tbl>
              <a:tblPr firstRow="1" bandRow="1">
                <a:noFill/>
              </a:tblPr>
              <a:tblGrid>
                <a:gridCol w="1272379">
                  <a:extLst>
                    <a:ext uri="{9D8B030D-6E8A-4147-A177-3AD203B41FA5}">
                      <a16:colId xmlns:a16="http://schemas.microsoft.com/office/drawing/2014/main" val="20000"/>
                    </a:ext>
                  </a:extLst>
                </a:gridCol>
                <a:gridCol w="4656942">
                  <a:extLst>
                    <a:ext uri="{9D8B030D-6E8A-4147-A177-3AD203B41FA5}">
                      <a16:colId xmlns:a16="http://schemas.microsoft.com/office/drawing/2014/main" val="20001"/>
                    </a:ext>
                  </a:extLst>
                </a:gridCol>
              </a:tblGrid>
              <a:tr h="239831">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ANALYSIS OF MACROECONOMIC OBJECTIVES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139158">
                <a:tc>
                  <a:txBody>
                    <a:bodyPr/>
                    <a:lstStyle/>
                    <a:p>
                      <a:pPr marL="0" marR="0" lvl="0" indent="0" algn="l" rtl="0">
                        <a:spcBef>
                          <a:spcPts val="0"/>
                        </a:spcBef>
                        <a:spcAft>
                          <a:spcPts val="0"/>
                        </a:spcAft>
                        <a:buNone/>
                      </a:pPr>
                      <a:r>
                        <a:rPr lang="en-GB" sz="1000" b="1">
                          <a:solidFill>
                            <a:schemeClr val="lt1"/>
                          </a:solidFill>
                        </a:rPr>
                        <a:t>BENEFITS OF ECONOMIC GROWTH</a:t>
                      </a: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Higher average income </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Lower unemployment </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Lower government borrowing</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Improved public services</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Money can be spent on protecting the environment</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Increased investment</a:t>
                      </a:r>
                      <a:endParaRPr sz="1000" dirty="0">
                        <a:latin typeface="Calibri" panose="020F0502020204030204" pitchFamily="34" charset="0"/>
                        <a:cs typeface="Calibri" panose="020F0502020204030204" pitchFamily="34" charset="0"/>
                      </a:endParaRPr>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Increased research &amp; development</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1"/>
                  </a:ext>
                </a:extLst>
              </a:tr>
              <a:tr h="539606">
                <a:tc>
                  <a:txBody>
                    <a:bodyPr/>
                    <a:lstStyle/>
                    <a:p>
                      <a:pPr marL="0" marR="0" lvl="0" indent="0" algn="l" rtl="0">
                        <a:spcBef>
                          <a:spcPts val="0"/>
                        </a:spcBef>
                        <a:spcAft>
                          <a:spcPts val="0"/>
                        </a:spcAft>
                        <a:buNone/>
                      </a:pPr>
                      <a:r>
                        <a:rPr lang="en-GB" sz="1000" b="1" dirty="0">
                          <a:solidFill>
                            <a:schemeClr val="lt1"/>
                          </a:solidFill>
                        </a:rPr>
                        <a:t>SIMULTANEOUS ACHIEVEMENT OF OBJECTIVES</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Economic growth will also help to keep employment high.</a:t>
                      </a:r>
                      <a:endParaRPr sz="1000" dirty="0">
                        <a:latin typeface="Calibri" panose="020F0502020204030204" pitchFamily="34" charset="0"/>
                        <a:cs typeface="Calibri" panose="020F0502020204030204" pitchFamily="34" charset="0"/>
                      </a:endParaRPr>
                    </a:p>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Investment may help to boost productivity &amp; therefore international competitiveness.  This will boost the supply side of the economy. </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389719">
                <a:tc>
                  <a:txBody>
                    <a:bodyPr/>
                    <a:lstStyle/>
                    <a:p>
                      <a:pPr marL="0" marR="0" lvl="0" indent="0" algn="l" rtl="0">
                        <a:spcBef>
                          <a:spcPts val="0"/>
                        </a:spcBef>
                        <a:spcAft>
                          <a:spcPts val="0"/>
                        </a:spcAft>
                        <a:buNone/>
                      </a:pPr>
                      <a:r>
                        <a:rPr lang="en-GB" sz="1000" b="1" dirty="0">
                          <a:solidFill>
                            <a:schemeClr val="lt1"/>
                          </a:solidFill>
                        </a:rPr>
                        <a:t>DRAWBACKS &amp; OBJ CONFLICT</a:t>
                      </a:r>
                      <a:endParaRPr sz="1000" b="1" dirty="0">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Economic growth often conflicts with inflation,  the fact that it can lead to boom/ bust cycles, damage to the environment &amp; rising inequality. </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1888598">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Do all governments necessarily have the same ultimate objective?/ Does the time scale and the economic situation affect the relative importance?  </a:t>
                      </a:r>
                      <a:r>
                        <a:rPr lang="en-GB" sz="1000" b="0" i="0" dirty="0">
                          <a:solidFill>
                            <a:schemeClr val="dk1"/>
                          </a:solidFill>
                          <a:latin typeface="Calibri"/>
                          <a:ea typeface="Calibri"/>
                          <a:cs typeface="Calibri"/>
                          <a:sym typeface="Calibri"/>
                        </a:rPr>
                        <a:t>For LEDCs, a small increase in income can generate huge gains in utility.</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Is economic growth a ‘sufficient’ objective or merely a necessary</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step towards some other objective, e.g. improved standard of</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living, improved physical quality of life indicators, happiness?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It also depends upon the nature of economic growth. E.g. must not create too many negative externalities &amp; the distribution of economic growth – who benefits from the economic growth. If growth benefits primarily the richest in society, growth may do little to overcome poverty. </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Why is economic growth the principal objective for a government, instead of the others?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bl>
          </a:graphicData>
        </a:graphic>
      </p:graphicFrame>
      <p:graphicFrame>
        <p:nvGraphicFramePr>
          <p:cNvPr id="5" name="Shape 102"/>
          <p:cNvGraphicFramePr/>
          <p:nvPr/>
        </p:nvGraphicFramePr>
        <p:xfrm>
          <a:off x="6035918" y="408555"/>
          <a:ext cx="6088672" cy="6248550"/>
        </p:xfrm>
        <a:graphic>
          <a:graphicData uri="http://schemas.openxmlformats.org/drawingml/2006/table">
            <a:tbl>
              <a:tblPr firstRow="1" bandRow="1">
                <a:noFill/>
              </a:tblPr>
              <a:tblGrid>
                <a:gridCol w="1474471">
                  <a:extLst>
                    <a:ext uri="{9D8B030D-6E8A-4147-A177-3AD203B41FA5}">
                      <a16:colId xmlns:a16="http://schemas.microsoft.com/office/drawing/2014/main" val="20000"/>
                    </a:ext>
                  </a:extLst>
                </a:gridCol>
                <a:gridCol w="4614201">
                  <a:extLst>
                    <a:ext uri="{9D8B030D-6E8A-4147-A177-3AD203B41FA5}">
                      <a16:colId xmlns:a16="http://schemas.microsoft.com/office/drawing/2014/main" val="20001"/>
                    </a:ext>
                  </a:extLst>
                </a:gridCol>
              </a:tblGrid>
              <a:tr h="239907">
                <a:tc gridSpan="2">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4.2.1.2</a:t>
                      </a:r>
                      <a:r>
                        <a:rPr lang="en-GB" sz="1000" b="1" baseline="0" dirty="0">
                          <a:solidFill>
                            <a:schemeClr val="bg1"/>
                          </a:solidFill>
                          <a:latin typeface="Calibri" panose="020F0502020204030204" pitchFamily="34" charset="0"/>
                          <a:cs typeface="Calibri" panose="020F0502020204030204" pitchFamily="34" charset="0"/>
                        </a:rPr>
                        <a:t> MACROECONOMIC INDICATORS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9116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GROSS DOMESTIC PRODUCT (GDP)</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cs typeface="Calibri" panose="020F0502020204030204" pitchFamily="34" charset="0"/>
                        </a:rPr>
                        <a:t>Total output of an economy from using the factors of production, based in that country. </a:t>
                      </a:r>
                      <a:endParaRPr sz="1000" b="0" dirty="0">
                        <a:solidFill>
                          <a:schemeClr val="dk1"/>
                        </a:solidFill>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1"/>
                  </a:ext>
                </a:extLst>
              </a:tr>
              <a:tr h="239907">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REAL GDP</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measure of the value of economic output adjusted for inflation.</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959340124"/>
                  </a:ext>
                </a:extLst>
              </a:tr>
              <a:tr h="239907">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GDP Per Capita</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GDP per capita represents the average income per person in the economy</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GDP Purchasing Power Parity (PPP)</a:t>
                      </a:r>
                      <a:endParaRPr dirty="0"/>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This calculation considers GDP in line with a country’s actual cost of living.  E.g. some countries will have lower GDP, but the cost of living is cheaper. PPP adjusts for these different costs of living.</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3"/>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GROSS NATIONAL INCOME (GNI)</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Total output produced by UK owned Factors of production wherever this is earnt.</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lt1"/>
                          </a:solidFill>
                          <a:latin typeface="Calibri"/>
                          <a:ea typeface="Calibri"/>
                          <a:cs typeface="Calibri"/>
                          <a:sym typeface="Calibri"/>
                        </a:rPr>
                        <a:t>NET NATIONAL PRODUCT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NNP measures GDP minus depreciation </a:t>
                      </a:r>
                      <a:endParaRPr sz="1000" b="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None/>
                      </a:pP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5"/>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CONSUMER</a:t>
                      </a:r>
                      <a:r>
                        <a:rPr lang="en-GB" sz="1000" b="1" baseline="0" dirty="0">
                          <a:solidFill>
                            <a:schemeClr val="bg1"/>
                          </a:solidFill>
                          <a:latin typeface="Calibri" panose="020F0502020204030204" pitchFamily="34" charset="0"/>
                          <a:cs typeface="Calibri" panose="020F0502020204030204" pitchFamily="34" charset="0"/>
                        </a:rPr>
                        <a:t> PRICE INDEX (CPI)</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Measures changes in the price level of a weighted average market basket of consumer goods and services purchased by households.</a:t>
                      </a:r>
                      <a:endParaRPr sz="1000" b="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737000819"/>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RETAIL PRICE INDEX (RPI)</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Measures the change in the cost of a representative sample of retail goods and services.</a:t>
                      </a:r>
                      <a:endParaRPr sz="1000" b="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3876063592"/>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i="0" dirty="0">
                          <a:solidFill>
                            <a:schemeClr val="bg1"/>
                          </a:solidFill>
                          <a:latin typeface="Calibri" panose="020F0502020204030204" pitchFamily="34" charset="0"/>
                          <a:cs typeface="Calibri" panose="020F0502020204030204" pitchFamily="34" charset="0"/>
                        </a:rPr>
                        <a:t>HEADLINE UNEMPLOYMENT RATE</a:t>
                      </a:r>
                      <a:endParaRPr sz="1000" b="1" i="0"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Calculated by dividing the unemployment level for those aged 16 and over by the total number of economically active people aged 16 and over. Economically active is defined as those in employment plus those who are unemployed.</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6"/>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ILO UNEMPLOYMENT</a:t>
                      </a:r>
                      <a:r>
                        <a:rPr lang="en-GB" sz="1000" b="1" baseline="0" dirty="0">
                          <a:solidFill>
                            <a:schemeClr val="lt1"/>
                          </a:solidFill>
                          <a:latin typeface="Calibri"/>
                          <a:ea typeface="Calibri"/>
                          <a:cs typeface="Calibri"/>
                          <a:sym typeface="Calibri"/>
                        </a:rPr>
                        <a:t> DEFINITION</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Unemployed</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people as being: without a job, have been actively seeking work in the past four weeks and are available to start work in the next two weeks. out of work, have found a job and are waiting to start it in the next two weeks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lt1"/>
                          </a:solidFill>
                          <a:latin typeface="Calibri"/>
                          <a:ea typeface="Calibri"/>
                          <a:cs typeface="Calibri"/>
                          <a:sym typeface="Calibri"/>
                        </a:rPr>
                        <a:t>PRODUCTIVITY</a:t>
                      </a:r>
                      <a:endParaRPr dirty="0"/>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ratio between the output volume and the volume of inputs. In other words, it measures how efficiently production inputs, such as labour and capital, are being used in an economy to produce a given level of output.</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10008"/>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BALANCE</a:t>
                      </a:r>
                      <a:r>
                        <a:rPr lang="en-GB" sz="1000" b="1" baseline="0" dirty="0">
                          <a:solidFill>
                            <a:schemeClr val="bg1"/>
                          </a:solidFill>
                          <a:latin typeface="Calibri" panose="020F0502020204030204" pitchFamily="34" charset="0"/>
                          <a:cs typeface="Calibri" panose="020F0502020204030204" pitchFamily="34" charset="0"/>
                        </a:rPr>
                        <a:t> OF PAYMENTS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difference in total value between payments into and out of a country over a period. It consists</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of the capital account &amp; the current account.</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967339336"/>
                  </a:ext>
                </a:extLst>
              </a:tr>
              <a:tr h="539779">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THE</a:t>
                      </a:r>
                      <a:r>
                        <a:rPr lang="en-GB" sz="1000" b="1" baseline="0" dirty="0">
                          <a:solidFill>
                            <a:schemeClr val="bg1"/>
                          </a:solidFill>
                          <a:latin typeface="Calibri" panose="020F0502020204030204" pitchFamily="34" charset="0"/>
                          <a:cs typeface="Calibri" panose="020F0502020204030204" pitchFamily="34" charset="0"/>
                        </a:rPr>
                        <a:t> CAPITAL ACCOUNT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mn-lt"/>
                          <a:ea typeface="+mn-ea"/>
                          <a:cs typeface="+mn-cs"/>
                          <a:sym typeface="Arial"/>
                        </a:rPr>
                        <a:t>The </a:t>
                      </a:r>
                      <a:r>
                        <a:rPr lang="en-GB" sz="1000" b="1" i="0" u="none" strike="noStrike" cap="none" dirty="0">
                          <a:solidFill>
                            <a:schemeClr val="tx1"/>
                          </a:solidFill>
                          <a:effectLst/>
                          <a:latin typeface="+mn-lt"/>
                          <a:ea typeface="+mn-ea"/>
                          <a:cs typeface="+mn-cs"/>
                          <a:sym typeface="Arial"/>
                        </a:rPr>
                        <a:t>capital account</a:t>
                      </a:r>
                      <a:r>
                        <a:rPr lang="en-GB" sz="1000" b="0" i="0" u="none" strike="noStrike" cap="none" dirty="0">
                          <a:solidFill>
                            <a:schemeClr val="tx1"/>
                          </a:solidFill>
                          <a:effectLst/>
                          <a:latin typeface="+mn-lt"/>
                          <a:ea typeface="+mn-ea"/>
                          <a:cs typeface="+mn-cs"/>
                          <a:sym typeface="Arial"/>
                        </a:rPr>
                        <a:t>, in international macroeconomics, is the part of the </a:t>
                      </a:r>
                      <a:r>
                        <a:rPr lang="en-GB" sz="1000" b="1" i="0" u="none" strike="noStrike" cap="none" dirty="0">
                          <a:solidFill>
                            <a:schemeClr val="tx1"/>
                          </a:solidFill>
                          <a:effectLst/>
                          <a:latin typeface="+mn-lt"/>
                          <a:ea typeface="+mn-ea"/>
                          <a:cs typeface="+mn-cs"/>
                          <a:sym typeface="Arial"/>
                        </a:rPr>
                        <a:t>balance of payments</a:t>
                      </a:r>
                      <a:r>
                        <a:rPr lang="en-GB" sz="1000" b="0" i="0" u="none" strike="noStrike" cap="none" dirty="0">
                          <a:solidFill>
                            <a:schemeClr val="tx1"/>
                          </a:solidFill>
                          <a:effectLst/>
                          <a:latin typeface="+mn-lt"/>
                          <a:ea typeface="+mn-ea"/>
                          <a:cs typeface="+mn-cs"/>
                          <a:sym typeface="Arial"/>
                        </a:rPr>
                        <a:t> which records all transactions made between entities in one country with entities in the rest of the world.</a:t>
                      </a:r>
                      <a:endParaRPr sz="1000" dirty="0">
                        <a:latin typeface="Calibri" panose="020F0502020204030204" pitchFamily="34" charset="0"/>
                        <a:cs typeface="Calibri" panose="020F0502020204030204" pitchFamily="34" charset="0"/>
                      </a:endParaRPr>
                    </a:p>
                  </a:txBody>
                  <a:tcPr marL="91450" marR="91450" marT="45725" marB="45725">
                    <a:solidFill>
                      <a:schemeClr val="bg1">
                        <a:lumMod val="95000"/>
                      </a:schemeClr>
                    </a:solidFill>
                  </a:tcPr>
                </a:tc>
                <a:extLst>
                  <a:ext uri="{0D108BD9-81ED-4DB2-BD59-A6C34878D82A}">
                    <a16:rowId xmlns:a16="http://schemas.microsoft.com/office/drawing/2014/main" val="4092096805"/>
                  </a:ext>
                </a:extLst>
              </a:tr>
              <a:tr h="389843">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bg1"/>
                          </a:solidFill>
                          <a:latin typeface="Calibri" panose="020F0502020204030204" pitchFamily="34" charset="0"/>
                          <a:cs typeface="Calibri" panose="020F0502020204030204" pitchFamily="34" charset="0"/>
                        </a:rPr>
                        <a:t>THE CURRENT ACCOUNT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country's current account records the value of exports and imports of both goods and services and international transfers of capital.</a:t>
                      </a:r>
                      <a:endParaRPr sz="1000" dirty="0">
                        <a:latin typeface="Calibri" panose="020F0502020204030204" pitchFamily="34" charset="0"/>
                        <a:cs typeface="Calibri" panose="020F0502020204030204" pitchFamily="34" charset="0"/>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351232278"/>
                  </a:ext>
                </a:extLst>
              </a:tr>
            </a:tbl>
          </a:graphicData>
        </a:graphic>
      </p:graphicFrame>
    </p:spTree>
    <p:extLst>
      <p:ext uri="{BB962C8B-B14F-4D97-AF65-F5344CB8AC3E}">
        <p14:creationId xmlns:p14="http://schemas.microsoft.com/office/powerpoint/2010/main" val="41308197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7" name="Shape 100"/>
          <p:cNvGraphicFramePr/>
          <p:nvPr/>
        </p:nvGraphicFramePr>
        <p:xfrm>
          <a:off x="119781" y="263770"/>
          <a:ext cx="6128975" cy="2229225"/>
        </p:xfrm>
        <a:graphic>
          <a:graphicData uri="http://schemas.openxmlformats.org/drawingml/2006/table">
            <a:tbl>
              <a:tblPr firstRow="1" firstCol="1" bandRow="1">
                <a:noFill/>
              </a:tblPr>
              <a:tblGrid>
                <a:gridCol w="1450246">
                  <a:extLst>
                    <a:ext uri="{9D8B030D-6E8A-4147-A177-3AD203B41FA5}">
                      <a16:colId xmlns:a16="http://schemas.microsoft.com/office/drawing/2014/main" val="20000"/>
                    </a:ext>
                  </a:extLst>
                </a:gridCol>
                <a:gridCol w="4678729">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4.2.1.3. USES</a:t>
                      </a:r>
                      <a:r>
                        <a:rPr lang="en-GB" sz="1000" b="1" baseline="0" dirty="0">
                          <a:solidFill>
                            <a:schemeClr val="bg1"/>
                          </a:solidFill>
                          <a:latin typeface="Calibri"/>
                          <a:ea typeface="Calibri"/>
                          <a:cs typeface="Calibri"/>
                          <a:sym typeface="Calibri"/>
                        </a:rPr>
                        <a:t> OF INDEX NUMBERS</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INDEX NUMBERS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i="0" u="none" strike="noStrike" cap="none" dirty="0">
                          <a:solidFill>
                            <a:schemeClr val="tx1"/>
                          </a:solidFill>
                          <a:effectLst/>
                          <a:latin typeface="+mn-lt"/>
                          <a:ea typeface="+mn-ea"/>
                          <a:cs typeface="+mn-cs"/>
                          <a:sym typeface="Arial"/>
                        </a:rPr>
                        <a:t>An index starts in a given year, </a:t>
                      </a:r>
                      <a:r>
                        <a:rPr lang="en-GB" sz="1000" b="1" i="0" u="none" strike="noStrike" cap="none" dirty="0">
                          <a:solidFill>
                            <a:schemeClr val="tx1"/>
                          </a:solidFill>
                          <a:effectLst/>
                          <a:latin typeface="+mn-lt"/>
                          <a:ea typeface="+mn-ea"/>
                          <a:cs typeface="+mn-cs"/>
                          <a:sym typeface="Arial"/>
                        </a:rPr>
                        <a:t>the </a:t>
                      </a:r>
                      <a:r>
                        <a:rPr lang="en-GB" sz="1000" b="1" i="1" u="none" strike="noStrike" cap="none" dirty="0">
                          <a:solidFill>
                            <a:schemeClr val="tx1"/>
                          </a:solidFill>
                          <a:effectLst/>
                          <a:latin typeface="+mn-lt"/>
                          <a:ea typeface="+mn-ea"/>
                          <a:cs typeface="+mn-cs"/>
                          <a:sym typeface="Arial"/>
                        </a:rPr>
                        <a:t>base year</a:t>
                      </a:r>
                      <a:r>
                        <a:rPr lang="en-GB" sz="1000" b="0" i="0" u="none" strike="noStrike" cap="none" dirty="0">
                          <a:solidFill>
                            <a:schemeClr val="tx1"/>
                          </a:solidFill>
                          <a:effectLst/>
                          <a:latin typeface="+mn-lt"/>
                          <a:ea typeface="+mn-ea"/>
                          <a:cs typeface="+mn-cs"/>
                          <a:sym typeface="Arial"/>
                        </a:rPr>
                        <a:t>, at an index number of 100. In subsequent years, percentage increases push the index number above 100, and percentage decreases push the figure below 100. An index number of 102 means a 2% rise from the base year, and an index number of 98 means a 2% fall.</a:t>
                      </a:r>
                      <a:endParaRPr sz="100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USES OF INDEX NUMBERS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cs typeface="Calibri" panose="020F0502020204030204" pitchFamily="34" charset="0"/>
                        </a:rPr>
                        <a:t>Allow</a:t>
                      </a:r>
                      <a:r>
                        <a:rPr lang="en-GB" sz="1000" b="0" baseline="0" dirty="0">
                          <a:solidFill>
                            <a:schemeClr val="dk1"/>
                          </a:solidFill>
                          <a:latin typeface="Calibri" panose="020F0502020204030204" pitchFamily="34" charset="0"/>
                          <a:cs typeface="Calibri" panose="020F0502020204030204" pitchFamily="34" charset="0"/>
                        </a:rPr>
                        <a:t> easy comparison of figures.</a:t>
                      </a:r>
                      <a:endParaRPr sz="1000" b="0" dirty="0">
                        <a:solidFill>
                          <a:schemeClr val="dk1"/>
                        </a:solidFill>
                        <a:latin typeface="Calibri" panose="020F0502020204030204" pitchFamily="34" charset="0"/>
                        <a:cs typeface="Calibri" panose="020F0502020204030204" pitchFamily="34" charset="0"/>
                      </a:endParaRPr>
                    </a:p>
                  </a:txBody>
                  <a:tcPr marL="68575" marR="68575" marT="0" marB="0">
                    <a:solidFill>
                      <a:schemeClr val="bg1">
                        <a:lumMod val="95000"/>
                      </a:schemeClr>
                    </a:solidFill>
                  </a:tcPr>
                </a:tc>
                <a:extLst>
                  <a:ext uri="{0D108BD9-81ED-4DB2-BD59-A6C34878D82A}">
                    <a16:rowId xmlns:a16="http://schemas.microsoft.com/office/drawing/2014/main" val="10002"/>
                  </a:ext>
                </a:extLst>
              </a:tr>
              <a:tr h="177550">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WEIGHTING </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panose="020F0502020204030204" pitchFamily="34" charset="0"/>
                          <a:ea typeface="Calibri"/>
                          <a:cs typeface="Calibri" panose="020F0502020204030204" pitchFamily="34" charset="0"/>
                          <a:sym typeface="Calibri"/>
                        </a:rPr>
                        <a:t>Different items may be given different weightings according to their relative importance. E.g. Bread should receive a higher weighting than a toothbrush in a basket</a:t>
                      </a:r>
                      <a:r>
                        <a:rPr lang="en-GB" sz="1000" b="0" baseline="0" dirty="0">
                          <a:solidFill>
                            <a:schemeClr val="dk1"/>
                          </a:solidFill>
                          <a:latin typeface="Calibri" panose="020F0502020204030204" pitchFamily="34" charset="0"/>
                          <a:ea typeface="Calibri"/>
                          <a:cs typeface="Calibri" panose="020F0502020204030204" pitchFamily="34" charset="0"/>
                          <a:sym typeface="Calibri"/>
                        </a:rPr>
                        <a:t> of consumer goods. </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accent1">
                        <a:lumMod val="20000"/>
                        <a:lumOff val="80000"/>
                      </a:schemeClr>
                    </a:solidFill>
                  </a:tcPr>
                </a:tc>
                <a:extLst>
                  <a:ext uri="{0D108BD9-81ED-4DB2-BD59-A6C34878D82A}">
                    <a16:rowId xmlns:a16="http://schemas.microsoft.com/office/drawing/2014/main" val="10004"/>
                  </a:ext>
                </a:extLst>
              </a:tr>
              <a:tr h="234694">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CPI</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&amp; THE BASKET OF GOODS &amp; SERVICES</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Measures changes in the price level of a weighted average market basket of consumer goods and services purchased by households.</a:t>
                      </a:r>
                      <a:endParaRPr sz="1000" b="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06"/>
                  </a:ext>
                </a:extLst>
              </a:tr>
              <a:tr h="234694">
                <a:tc>
                  <a:txBody>
                    <a:bodyPr/>
                    <a:lstStyle/>
                    <a:p>
                      <a:pPr marL="0" marR="0" lvl="0" indent="0" algn="l" rtl="0">
                        <a:spcBef>
                          <a:spcPts val="0"/>
                        </a:spcBef>
                        <a:spcAft>
                          <a:spcPts val="0"/>
                        </a:spcAft>
                        <a:buNone/>
                      </a:pPr>
                      <a:r>
                        <a:rPr lang="en-GB" sz="1000" b="1" dirty="0">
                          <a:solidFill>
                            <a:schemeClr val="lt1"/>
                          </a:solidFill>
                          <a:latin typeface="Calibri" panose="020F0502020204030204" pitchFamily="34" charset="0"/>
                          <a:ea typeface="Calibri"/>
                          <a:cs typeface="Calibri" panose="020F0502020204030204" pitchFamily="34" charset="0"/>
                          <a:sym typeface="Calibri"/>
                        </a:rPr>
                        <a:t>RETAIL</a:t>
                      </a:r>
                      <a:r>
                        <a:rPr lang="en-GB" sz="1000" b="1" baseline="0" dirty="0">
                          <a:solidFill>
                            <a:schemeClr val="lt1"/>
                          </a:solidFill>
                          <a:latin typeface="Calibri" panose="020F0502020204030204" pitchFamily="34" charset="0"/>
                          <a:ea typeface="Calibri"/>
                          <a:cs typeface="Calibri" panose="020F0502020204030204" pitchFamily="34" charset="0"/>
                          <a:sym typeface="Calibri"/>
                        </a:rPr>
                        <a:t> PRICE INDEX</a:t>
                      </a:r>
                      <a:endParaRPr sz="1000" b="1" dirty="0">
                        <a:solidFill>
                          <a:schemeClr val="lt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 measure of inflation published monthly by the Office for National Statistics. It measures the change in the cost of a representative sample of retail goods and services.</a:t>
                      </a:r>
                      <a:endParaRPr sz="1000" b="0" dirty="0">
                        <a:latin typeface="Calibri" panose="020F0502020204030204" pitchFamily="34" charset="0"/>
                        <a:cs typeface="Calibri" panose="020F0502020204030204" pitchFamily="34" charset="0"/>
                      </a:endParaRPr>
                    </a:p>
                  </a:txBody>
                  <a:tcPr marL="68575" marR="68575" marT="0" marB="0">
                    <a:solidFill>
                      <a:schemeClr val="accent1">
                        <a:lumMod val="20000"/>
                        <a:lumOff val="80000"/>
                      </a:schemeClr>
                    </a:solidFill>
                  </a:tcPr>
                </a:tc>
                <a:extLst>
                  <a:ext uri="{0D108BD9-81ED-4DB2-BD59-A6C34878D82A}">
                    <a16:rowId xmlns:a16="http://schemas.microsoft.com/office/drawing/2014/main" val="131358317"/>
                  </a:ext>
                </a:extLst>
              </a:tr>
            </a:tbl>
          </a:graphicData>
        </a:graphic>
      </p:graphicFrame>
      <p:graphicFrame>
        <p:nvGraphicFramePr>
          <p:cNvPr id="8" name="Shape 88"/>
          <p:cNvGraphicFramePr/>
          <p:nvPr/>
        </p:nvGraphicFramePr>
        <p:xfrm>
          <a:off x="6339251" y="4143677"/>
          <a:ext cx="5677507" cy="1599720"/>
        </p:xfrm>
        <a:graphic>
          <a:graphicData uri="http://schemas.openxmlformats.org/drawingml/2006/table">
            <a:tbl>
              <a:tblPr firstRow="1" bandRow="1">
                <a:noFill/>
              </a:tblPr>
              <a:tblGrid>
                <a:gridCol w="919646">
                  <a:extLst>
                    <a:ext uri="{9D8B030D-6E8A-4147-A177-3AD203B41FA5}">
                      <a16:colId xmlns:a16="http://schemas.microsoft.com/office/drawing/2014/main" val="20000"/>
                    </a:ext>
                  </a:extLst>
                </a:gridCol>
                <a:gridCol w="1351343">
                  <a:extLst>
                    <a:ext uri="{9D8B030D-6E8A-4147-A177-3AD203B41FA5}">
                      <a16:colId xmlns:a16="http://schemas.microsoft.com/office/drawing/2014/main" val="20001"/>
                    </a:ext>
                  </a:extLst>
                </a:gridCol>
                <a:gridCol w="1135506">
                  <a:extLst>
                    <a:ext uri="{9D8B030D-6E8A-4147-A177-3AD203B41FA5}">
                      <a16:colId xmlns:a16="http://schemas.microsoft.com/office/drawing/2014/main" val="20002"/>
                    </a:ext>
                  </a:extLst>
                </a:gridCol>
                <a:gridCol w="1135506">
                  <a:extLst>
                    <a:ext uri="{9D8B030D-6E8A-4147-A177-3AD203B41FA5}">
                      <a16:colId xmlns:a16="http://schemas.microsoft.com/office/drawing/2014/main" val="20003"/>
                    </a:ext>
                  </a:extLst>
                </a:gridCol>
                <a:gridCol w="1135506">
                  <a:extLst>
                    <a:ext uri="{9D8B030D-6E8A-4147-A177-3AD203B41FA5}">
                      <a16:colId xmlns:a16="http://schemas.microsoft.com/office/drawing/2014/main" val="20004"/>
                    </a:ext>
                  </a:extLst>
                </a:gridCol>
              </a:tblGrid>
              <a:tr h="258550">
                <a:tc gridSpan="5">
                  <a:txBody>
                    <a:bodyPr/>
                    <a:lstStyle/>
                    <a:p>
                      <a:pPr marL="0" marR="0" lvl="0" indent="0" algn="ctr" rtl="0">
                        <a:spcBef>
                          <a:spcPts val="0"/>
                        </a:spcBef>
                        <a:spcAft>
                          <a:spcPts val="0"/>
                        </a:spcAft>
                        <a:buNone/>
                      </a:pPr>
                      <a:r>
                        <a:rPr lang="en-GB" sz="1000" b="1" dirty="0"/>
                        <a:t>INDEX CALCULATION</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200" dirty="0"/>
                    </a:p>
                  </a:txBody>
                  <a:tcPr marL="91450" marR="91450" marT="45725" marB="45725">
                    <a:lnL w="12700" cap="flat" cmpd="sng" algn="ctr">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258550">
                <a:tc>
                  <a:txBody>
                    <a:bodyPr/>
                    <a:lstStyle/>
                    <a:p>
                      <a:pPr marL="0" marR="0" lvl="0" indent="0" algn="ctr" rtl="0">
                        <a:spcBef>
                          <a:spcPts val="0"/>
                        </a:spcBef>
                        <a:spcAft>
                          <a:spcPts val="0"/>
                        </a:spcAft>
                        <a:buNone/>
                      </a:pPr>
                      <a:r>
                        <a:rPr lang="en-GB" sz="1000" b="1" dirty="0"/>
                        <a:t>ITEM </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a:t>PRICE CHANGE % </a:t>
                      </a:r>
                      <a:endParaRPr sz="1000" b="1"/>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dirty="0"/>
                        <a:t>INDEX no.</a:t>
                      </a:r>
                      <a:endParaRPr sz="10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000" b="1"/>
                        <a:t>Weight</a:t>
                      </a:r>
                      <a:endParaRPr sz="1000" b="1"/>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1200" b="1" dirty="0"/>
                        <a:t>Product</a:t>
                      </a:r>
                      <a:endParaRPr sz="1200" b="1"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203200">
                <a:tc>
                  <a:txBody>
                    <a:bodyPr/>
                    <a:lstStyle/>
                    <a:p>
                      <a:pPr marL="0" marR="0" lvl="0" indent="0" algn="l" rtl="0">
                        <a:spcBef>
                          <a:spcPts val="0"/>
                        </a:spcBef>
                        <a:spcAft>
                          <a:spcPts val="0"/>
                        </a:spcAft>
                        <a:buNone/>
                      </a:pPr>
                      <a:r>
                        <a:rPr lang="en-GB" sz="1000"/>
                        <a:t>Bread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+60%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160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80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12800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214625">
                <a:tc>
                  <a:txBody>
                    <a:bodyPr/>
                    <a:lstStyle/>
                    <a:p>
                      <a:pPr marL="0" marR="0" lvl="0" indent="0" algn="l" rtl="0">
                        <a:spcBef>
                          <a:spcPts val="0"/>
                        </a:spcBef>
                        <a:spcAft>
                          <a:spcPts val="0"/>
                        </a:spcAft>
                        <a:buNone/>
                      </a:pPr>
                      <a:r>
                        <a:rPr lang="en-GB" sz="1000" dirty="0"/>
                        <a:t>Butter</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110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20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2200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137150">
                <a:tc>
                  <a:txBody>
                    <a:bodyPr/>
                    <a:lstStyle/>
                    <a:p>
                      <a:pPr marL="0" marR="0" lvl="0" indent="0" algn="l" rtl="0">
                        <a:spcBef>
                          <a:spcPts val="0"/>
                        </a:spcBef>
                        <a:spcAft>
                          <a:spcPts val="0"/>
                        </a:spcAft>
                        <a:buNone/>
                      </a:pP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15000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135000">
                <a:tc gridSpan="5">
                  <a:txBody>
                    <a:bodyPr/>
                    <a:lstStyle/>
                    <a:p>
                      <a:pPr marL="0" marR="0" lvl="0" indent="0" algn="l" rtl="0">
                        <a:spcBef>
                          <a:spcPts val="0"/>
                        </a:spcBef>
                        <a:spcAft>
                          <a:spcPts val="0"/>
                        </a:spcAft>
                        <a:buNone/>
                      </a:pPr>
                      <a:r>
                        <a:rPr lang="en-GB" sz="1000" dirty="0"/>
                        <a:t>Weighted index = 15,000/ 100 = 150.  50% increase in price.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graphicFrame>
        <p:nvGraphicFramePr>
          <p:cNvPr id="9" name="Shape 87"/>
          <p:cNvGraphicFramePr/>
          <p:nvPr/>
        </p:nvGraphicFramePr>
        <p:xfrm>
          <a:off x="119781" y="2789341"/>
          <a:ext cx="6128974" cy="2714965"/>
        </p:xfrm>
        <a:graphic>
          <a:graphicData uri="http://schemas.openxmlformats.org/drawingml/2006/table">
            <a:tbl>
              <a:tblPr firstRow="1" bandRow="1">
                <a:noFill/>
              </a:tblPr>
              <a:tblGrid>
                <a:gridCol w="1650734">
                  <a:extLst>
                    <a:ext uri="{9D8B030D-6E8A-4147-A177-3AD203B41FA5}">
                      <a16:colId xmlns:a16="http://schemas.microsoft.com/office/drawing/2014/main" val="20000"/>
                    </a:ext>
                  </a:extLst>
                </a:gridCol>
                <a:gridCol w="4478240">
                  <a:extLst>
                    <a:ext uri="{9D8B030D-6E8A-4147-A177-3AD203B41FA5}">
                      <a16:colId xmlns:a16="http://schemas.microsoft.com/office/drawing/2014/main" val="20001"/>
                    </a:ext>
                  </a:extLst>
                </a:gridCol>
              </a:tblGrid>
              <a:tr h="193385">
                <a:tc gridSpan="2">
                  <a:txBody>
                    <a:bodyPr/>
                    <a:lstStyle/>
                    <a:p>
                      <a:pPr marL="0" marR="0" lvl="0" indent="0" algn="ctr" rtl="0">
                        <a:spcBef>
                          <a:spcPts val="0"/>
                        </a:spcBef>
                        <a:spcAft>
                          <a:spcPts val="0"/>
                        </a:spcAft>
                        <a:buNone/>
                      </a:pPr>
                      <a:r>
                        <a:rPr lang="en-GB" sz="1000" b="1" dirty="0">
                          <a:solidFill>
                            <a:schemeClr val="tx1"/>
                          </a:solidFill>
                        </a:rPr>
                        <a:t>INFLATION MEASUREMENT</a:t>
                      </a:r>
                      <a:endParaRPr sz="1000" b="1" dirty="0">
                        <a:solidFill>
                          <a:schemeClr val="tx1"/>
                        </a:solidFill>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Living costs &amp; food survey on households</a:t>
                      </a:r>
                      <a:endParaRPr>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dirty="0">
                          <a:solidFill>
                            <a:schemeClr val="dk1"/>
                          </a:solidFill>
                          <a:latin typeface="Calibri"/>
                          <a:ea typeface="Calibri"/>
                          <a:cs typeface="Calibri"/>
                          <a:sym typeface="Calibri"/>
                        </a:rPr>
                        <a:t>The survey explores the living costs &amp; food survey</a:t>
                      </a:r>
                      <a:endParaRPr sz="100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Basket of goods </a:t>
                      </a:r>
                      <a:endParaRPr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“Currently, around 180,000 separate price quotations are used every month in compiling the indices, covering around 700 representative consumer goods and services. These prices are collected in around 140 locations across the UK and from the internet and over the phone at ONS.”  ONS. </a:t>
                      </a:r>
                      <a:endParaRPr sz="1000" b="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2"/>
                  </a:ext>
                </a:extLst>
              </a:tr>
              <a:tr h="58131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Weights are calculated according to % of income spent</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contents of the consumer price inflation basket of goods and services and their associated expenditure weights are updated annually to keep information relevant.  Notice bread will be bought more frequently than butter! </a:t>
                      </a:r>
                      <a:endParaRPr sz="1000" b="0" dirty="0"/>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As an index a base year must be selected</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Remember that calculating from 100 will provide the % increase yet an index rising from 105 – 110 would be a 4.8% change in inflation. </a:t>
                      </a:r>
                      <a:endParaRPr sz="1000" b="0" dirty="0"/>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Monthly collection of information</a:t>
                      </a:r>
                      <a:endParaRPr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Annual % change is calculated.</a:t>
                      </a:r>
                      <a:endParaRPr sz="1000" b="0" dirty="0"/>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bl>
          </a:graphicData>
        </a:graphic>
      </p:graphicFrame>
      <p:graphicFrame>
        <p:nvGraphicFramePr>
          <p:cNvPr id="6" name="Shape 100"/>
          <p:cNvGraphicFramePr/>
          <p:nvPr/>
        </p:nvGraphicFramePr>
        <p:xfrm>
          <a:off x="6339252" y="263770"/>
          <a:ext cx="5677507" cy="3448425"/>
        </p:xfrm>
        <a:graphic>
          <a:graphicData uri="http://schemas.openxmlformats.org/drawingml/2006/table">
            <a:tbl>
              <a:tblPr firstRow="1" firstCol="1" bandRow="1">
                <a:noFill/>
              </a:tblPr>
              <a:tblGrid>
                <a:gridCol w="1343419">
                  <a:extLst>
                    <a:ext uri="{9D8B030D-6E8A-4147-A177-3AD203B41FA5}">
                      <a16:colId xmlns:a16="http://schemas.microsoft.com/office/drawing/2014/main" val="20000"/>
                    </a:ext>
                  </a:extLst>
                </a:gridCol>
                <a:gridCol w="4334088">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000" b="1" dirty="0">
                          <a:solidFill>
                            <a:schemeClr val="bg1"/>
                          </a:solidFill>
                          <a:latin typeface="Calibri"/>
                          <a:ea typeface="Calibri"/>
                          <a:cs typeface="Calibri"/>
                          <a:sym typeface="Calibri"/>
                        </a:rPr>
                        <a:t>4.2.1.4. USES</a:t>
                      </a:r>
                      <a:r>
                        <a:rPr lang="en-GB" sz="1000" b="1" baseline="0" dirty="0">
                          <a:solidFill>
                            <a:schemeClr val="bg1"/>
                          </a:solidFill>
                          <a:latin typeface="Calibri"/>
                          <a:ea typeface="Calibri"/>
                          <a:cs typeface="Calibri"/>
                          <a:sym typeface="Calibri"/>
                        </a:rPr>
                        <a:t> OF NATIONAL INCOME DATA</a:t>
                      </a:r>
                      <a:endParaRPr sz="1000" b="1" dirty="0">
                        <a:solidFill>
                          <a:schemeClr val="bg1"/>
                        </a:solidFill>
                        <a:latin typeface="Calibri"/>
                        <a:ea typeface="Calibri"/>
                        <a:cs typeface="Calibri"/>
                        <a:sym typeface="Calibri"/>
                      </a:endParaRPr>
                    </a:p>
                  </a:txBody>
                  <a:tcPr marL="68575" marR="68575" marT="0" marB="0">
                    <a:solidFill>
                      <a:schemeClr val="dk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DEFINITION</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Measures the monetary value of the flow of output of goods &amp; services produced in an economy over a period of time. </a:t>
                      </a:r>
                      <a:endParaRPr sz="1000" dirty="0">
                        <a:latin typeface="Calibri" panose="020F0502020204030204" pitchFamily="34" charset="0"/>
                        <a:cs typeface="Calibri" panose="020F0502020204030204" pitchFamily="34" charset="0"/>
                      </a:endParaRPr>
                    </a:p>
                  </a:txBody>
                  <a:tcPr marL="68575" marR="68575" marT="0" marB="0">
                    <a:solidFill>
                      <a:schemeClr val="bg1">
                        <a:lumMod val="95000"/>
                      </a:schemeClr>
                    </a:solidFill>
                  </a:tcPr>
                </a:tc>
                <a:extLst>
                  <a:ext uri="{0D108BD9-81ED-4DB2-BD59-A6C34878D82A}">
                    <a16:rowId xmlns:a16="http://schemas.microsoft.com/office/drawing/2014/main" val="203169250"/>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USE ON</a:t>
                      </a:r>
                      <a:r>
                        <a:rPr lang="en-GB" sz="1000" b="1" baseline="0" dirty="0">
                          <a:solidFill>
                            <a:schemeClr val="bg1"/>
                          </a:solidFill>
                          <a:latin typeface="Calibri" panose="020F0502020204030204" pitchFamily="34" charset="0"/>
                          <a:ea typeface="Calibri"/>
                          <a:cs typeface="Calibri" panose="020F0502020204030204" pitchFamily="34" charset="0"/>
                          <a:sym typeface="Calibri"/>
                        </a:rPr>
                        <a:t> ASSESSING </a:t>
                      </a:r>
                      <a:r>
                        <a:rPr lang="en-GB" sz="1000" b="1" dirty="0">
                          <a:solidFill>
                            <a:schemeClr val="bg1"/>
                          </a:solidFill>
                          <a:latin typeface="Calibri" panose="020F0502020204030204" pitchFamily="34" charset="0"/>
                          <a:ea typeface="Calibri"/>
                          <a:cs typeface="Calibri" panose="020F0502020204030204" pitchFamily="34" charset="0"/>
                          <a:sym typeface="Calibri"/>
                        </a:rPr>
                        <a:t>LIVING STANDARDS</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171450" marR="0" lvl="0" indent="-171450" algn="l" rtl="0">
                        <a:spcBef>
                          <a:spcPts val="0"/>
                        </a:spcBef>
                        <a:spcAft>
                          <a:spcPts val="0"/>
                        </a:spcAft>
                        <a:buFont typeface="Arial" panose="020B0604020202020204" pitchFamily="34" charset="0"/>
                        <a:buChar char="•"/>
                      </a:pPr>
                      <a:r>
                        <a:rPr lang="en-GB" sz="1000" dirty="0"/>
                        <a:t>GDP does not give any indication of the distribution of income. Therefore, two countries with similar GDPs per capita may have different distributions which lead to different living standards in the country. </a:t>
                      </a:r>
                    </a:p>
                    <a:p>
                      <a:pPr marL="171450" marR="0" lvl="0" indent="-171450" algn="l" rtl="0">
                        <a:spcBef>
                          <a:spcPts val="0"/>
                        </a:spcBef>
                        <a:spcAft>
                          <a:spcPts val="0"/>
                        </a:spcAft>
                        <a:buFont typeface="Arial" panose="020B0604020202020204" pitchFamily="34" charset="0"/>
                        <a:buChar char="•"/>
                      </a:pPr>
                      <a:r>
                        <a:rPr lang="en-GB" sz="1000" dirty="0"/>
                        <a:t>GDP may need to be recalculated in terms of purchasing power, so that it can account for international price differences. The purchasing power is determined by the cost of living in each country, and the inflation rate.</a:t>
                      </a:r>
                    </a:p>
                    <a:p>
                      <a:pPr marL="171450" marR="0" lvl="0" indent="-171450" algn="l" rtl="0">
                        <a:spcBef>
                          <a:spcPts val="0"/>
                        </a:spcBef>
                        <a:spcAft>
                          <a:spcPts val="0"/>
                        </a:spcAft>
                        <a:buFont typeface="Arial" panose="020B0604020202020204" pitchFamily="34" charset="0"/>
                        <a:buChar char="•"/>
                      </a:pPr>
                      <a:r>
                        <a:rPr lang="en-GB" sz="1000" dirty="0"/>
                        <a:t>There are also large hidden economies, such as the black market, which are not accounted for in GDP. This can make GDP comparisons misleading and difficult to compare. </a:t>
                      </a:r>
                    </a:p>
                    <a:p>
                      <a:pPr marL="171450" marR="0" lvl="0" indent="-171450" algn="l" rtl="0">
                        <a:spcBef>
                          <a:spcPts val="0"/>
                        </a:spcBef>
                        <a:spcAft>
                          <a:spcPts val="0"/>
                        </a:spcAft>
                        <a:buFont typeface="Arial" panose="020B0604020202020204" pitchFamily="34" charset="0"/>
                        <a:buChar char="•"/>
                      </a:pPr>
                      <a:r>
                        <a:rPr lang="en-GB" sz="1000" dirty="0"/>
                        <a:t>GDP gives no indication of welfare. Other measures, such as the happiness index, might be used to compare living standards instead or in conjunction with GDP. </a:t>
                      </a:r>
                      <a:endParaRPr sz="1000" dirty="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ea typeface="Calibri"/>
                          <a:cs typeface="Calibri" panose="020F0502020204030204" pitchFamily="34" charset="0"/>
                          <a:sym typeface="Calibri"/>
                        </a:rPr>
                        <a:t>USING PPP</a:t>
                      </a:r>
                      <a:endParaRPr sz="1000" b="1" dirty="0">
                        <a:solidFill>
                          <a:schemeClr val="bg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dk1"/>
                    </a:solidFill>
                  </a:tcPr>
                </a:tc>
                <a:tc>
                  <a:txBody>
                    <a:bodyPr/>
                    <a:lstStyle/>
                    <a:p>
                      <a:pPr marL="171450" marR="0" lvl="0" indent="-171450" algn="l" rtl="0">
                        <a:spcBef>
                          <a:spcPts val="0"/>
                        </a:spcBef>
                        <a:spcAft>
                          <a:spcPts val="0"/>
                        </a:spcAft>
                        <a:buFont typeface="Arial" panose="020B0604020202020204" pitchFamily="34" charset="0"/>
                        <a:buChar char="•"/>
                      </a:pPr>
                      <a:r>
                        <a:rPr lang="en-GB" sz="1000" dirty="0"/>
                        <a:t>This is a theory that estimates how much the exchange rate needs adjusting so that an exchange between countries is equivalent, according to each currency’s purchasing power. For example, if a car cost £15,000 and the exchange rate between the UK and the US is 1.5 £ per $, then in the US, the car should cost $10,000. This means both cars cost the same number of US dollars, and the same number of pounds Sterling. </a:t>
                      </a:r>
                    </a:p>
                    <a:p>
                      <a:pPr marL="171450" marR="0" lvl="0" indent="-171450" algn="l" rtl="0">
                        <a:spcBef>
                          <a:spcPts val="0"/>
                        </a:spcBef>
                        <a:spcAft>
                          <a:spcPts val="0"/>
                        </a:spcAft>
                        <a:buFont typeface="Arial" panose="020B0604020202020204" pitchFamily="34" charset="0"/>
                        <a:buChar char="•"/>
                      </a:pPr>
                      <a:r>
                        <a:rPr lang="en-GB" sz="1000" dirty="0"/>
                        <a:t>This helps to minimise misleading comparisons between countries. </a:t>
                      </a:r>
                      <a:endParaRPr sz="1000" b="0" dirty="0">
                        <a:solidFill>
                          <a:schemeClr val="dk1"/>
                        </a:solidFill>
                        <a:latin typeface="Calibri" panose="020F0502020204030204" pitchFamily="34" charset="0"/>
                        <a:cs typeface="Calibri" panose="020F0502020204030204" pitchFamily="34" charset="0"/>
                      </a:endParaRPr>
                    </a:p>
                  </a:txBody>
                  <a:tcPr marL="68575" marR="68575" marT="0" marB="0">
                    <a:solidFill>
                      <a:schemeClr val="bg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860709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83"/>
        <p:cNvGrpSpPr/>
        <p:nvPr/>
      </p:nvGrpSpPr>
      <p:grpSpPr>
        <a:xfrm>
          <a:off x="0" y="0"/>
          <a:ext cx="0" cy="0"/>
          <a:chOff x="0" y="0"/>
          <a:chExt cx="0" cy="0"/>
        </a:xfrm>
      </p:grpSpPr>
      <p:graphicFrame>
        <p:nvGraphicFramePr>
          <p:cNvPr id="85" name="Shape 85"/>
          <p:cNvGraphicFramePr/>
          <p:nvPr/>
        </p:nvGraphicFramePr>
        <p:xfrm>
          <a:off x="0" y="0"/>
          <a:ext cx="5550950" cy="2682300"/>
        </p:xfrm>
        <a:graphic>
          <a:graphicData uri="http://schemas.openxmlformats.org/drawingml/2006/table">
            <a:tbl>
              <a:tblPr firstRow="1" bandRow="1">
                <a:noFill/>
              </a:tblPr>
              <a:tblGrid>
                <a:gridCol w="1270125">
                  <a:extLst>
                    <a:ext uri="{9D8B030D-6E8A-4147-A177-3AD203B41FA5}">
                      <a16:colId xmlns:a16="http://schemas.microsoft.com/office/drawing/2014/main" val="20000"/>
                    </a:ext>
                  </a:extLst>
                </a:gridCol>
                <a:gridCol w="428082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u="none" strike="noStrike" cap="none" dirty="0">
                          <a:solidFill>
                            <a:schemeClr val="bg1"/>
                          </a:solidFill>
                        </a:rPr>
                        <a:t>4.2.2.1. CIRCULAR FLOW OF INCOME</a:t>
                      </a:r>
                      <a:endParaRPr sz="1000" b="1" u="none" strike="noStrike" cap="none"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u="none" strike="noStrike" cap="none" dirty="0">
                          <a:solidFill>
                            <a:schemeClr val="dk1"/>
                          </a:solidFill>
                          <a:latin typeface="Calibri"/>
                          <a:ea typeface="Calibri"/>
                          <a:cs typeface="Calibri"/>
                          <a:sym typeface="Calibri"/>
                        </a:rPr>
                        <a:t>Illustrates the basic flows of money in an industry.  In a closed economy with no government there are two economic agents – households &amp; firms. </a:t>
                      </a:r>
                      <a:r>
                        <a:rPr lang="en-GB" sz="1000" u="none" strike="noStrike" cap="none" dirty="0"/>
                        <a:t>Firms produce output.  &amp; then pay income to households.  Households then use this income to buy goods. </a:t>
                      </a:r>
                      <a:endParaRPr sz="1000" u="none" strike="noStrike" cap="none"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u="none" strike="noStrike" cap="none">
                          <a:solidFill>
                            <a:schemeClr val="lt1"/>
                          </a:solidFill>
                        </a:rPr>
                        <a:t>INJECTIONS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a:solidFill>
                            <a:schemeClr val="dk1"/>
                          </a:solidFill>
                          <a:latin typeface="Calibri"/>
                          <a:ea typeface="Calibri"/>
                          <a:cs typeface="Calibri"/>
                          <a:sym typeface="Calibri"/>
                        </a:rPr>
                        <a:t>Additions</a:t>
                      </a:r>
                      <a:r>
                        <a:rPr lang="en-GB" sz="1000" b="0">
                          <a:solidFill>
                            <a:schemeClr val="dk1"/>
                          </a:solidFill>
                          <a:latin typeface="Calibri"/>
                          <a:ea typeface="Calibri"/>
                          <a:cs typeface="Calibri"/>
                          <a:sym typeface="Calibri"/>
                        </a:rPr>
                        <a:t> to the circular flow  through investment, government spending or exports which boost the flow of income leading to a multiplied expansion of output.</a:t>
                      </a:r>
                      <a:endParaRPr sz="1000"/>
                    </a:p>
                  </a:txBody>
                  <a:tcPr marL="91450" marR="91450" marT="45725" marB="45725">
                    <a:solidFill>
                      <a:schemeClr val="lt1"/>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WITHDRAWALS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dirty="0">
                          <a:solidFill>
                            <a:schemeClr val="dk1"/>
                          </a:solidFill>
                          <a:latin typeface="Calibri"/>
                          <a:ea typeface="Calibri"/>
                          <a:cs typeface="Calibri"/>
                          <a:sym typeface="Calibri"/>
                        </a:rPr>
                        <a:t>Subtractions</a:t>
                      </a:r>
                      <a:r>
                        <a:rPr lang="en-GB" sz="1000" b="0" dirty="0">
                          <a:solidFill>
                            <a:schemeClr val="dk1"/>
                          </a:solidFill>
                          <a:latin typeface="Calibri"/>
                          <a:ea typeface="Calibri"/>
                          <a:cs typeface="Calibri"/>
                          <a:sym typeface="Calibri"/>
                        </a:rPr>
                        <a:t> through taxation, imports &amp; savings.</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CIRCULAR FLOW OF INCOME EQUILIBRIUM</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INJECTIONS = WITHDRAWALS </a:t>
                      </a:r>
                      <a:endParaRPr sz="1000" dirty="0"/>
                    </a:p>
                  </a:txBody>
                  <a:tcPr marL="91450" marR="91450" marT="45725" marB="45725">
                    <a:solidFill>
                      <a:schemeClr val="lt1"/>
                    </a:solidFill>
                  </a:tcPr>
                </a:tc>
                <a:extLst>
                  <a:ext uri="{0D108BD9-81ED-4DB2-BD59-A6C34878D82A}">
                    <a16:rowId xmlns:a16="http://schemas.microsoft.com/office/drawing/2014/main" val="10004"/>
                  </a:ext>
                </a:extLst>
              </a:tr>
              <a:tr h="237950">
                <a:tc>
                  <a:txBody>
                    <a:bodyPr/>
                    <a:lstStyle/>
                    <a:p>
                      <a:pPr marL="0" marR="0" lvl="0" indent="0" algn="l" rtl="0">
                        <a:spcBef>
                          <a:spcPts val="0"/>
                        </a:spcBef>
                        <a:spcAft>
                          <a:spcPts val="0"/>
                        </a:spcAft>
                        <a:buNone/>
                      </a:pPr>
                      <a:r>
                        <a:rPr lang="en-GB" sz="1000" b="1">
                          <a:solidFill>
                            <a:schemeClr val="lt1"/>
                          </a:solidFill>
                        </a:rPr>
                        <a:t>IMPACT OF TRADE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The households of an open economy will spend some of their </a:t>
                      </a:r>
                      <a:r>
                        <a:rPr lang="en-GB" sz="1000" b="1" dirty="0">
                          <a:solidFill>
                            <a:schemeClr val="dk1"/>
                          </a:solidFill>
                          <a:latin typeface="Calibri"/>
                          <a:ea typeface="Calibri"/>
                          <a:cs typeface="Calibri"/>
                          <a:sym typeface="Calibri"/>
                        </a:rPr>
                        <a:t>income</a:t>
                      </a:r>
                      <a:r>
                        <a:rPr lang="en-GB" sz="1000" b="0" dirty="0">
                          <a:solidFill>
                            <a:schemeClr val="dk1"/>
                          </a:solidFill>
                          <a:latin typeface="Calibri"/>
                          <a:ea typeface="Calibri"/>
                          <a:cs typeface="Calibri"/>
                          <a:sym typeface="Calibri"/>
                        </a:rPr>
                        <a:t> on goods from abroad, called imports (M), and this is withdrawn from the </a:t>
                      </a:r>
                      <a:r>
                        <a:rPr lang="en-GB" sz="1000" b="1" dirty="0">
                          <a:solidFill>
                            <a:schemeClr val="dk1"/>
                          </a:solidFill>
                          <a:latin typeface="Calibri"/>
                          <a:ea typeface="Calibri"/>
                          <a:cs typeface="Calibri"/>
                          <a:sym typeface="Calibri"/>
                        </a:rPr>
                        <a:t>circular flow</a:t>
                      </a:r>
                      <a:r>
                        <a:rPr lang="en-GB" sz="1000" b="0" dirty="0">
                          <a:solidFill>
                            <a:schemeClr val="dk1"/>
                          </a:solidFill>
                          <a:latin typeface="Calibri"/>
                          <a:ea typeface="Calibri"/>
                          <a:cs typeface="Calibri"/>
                          <a:sym typeface="Calibri"/>
                        </a:rPr>
                        <a:t>.  Meanwhile exports (X) from abroad provide injections into the economy.  </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bl>
          </a:graphicData>
        </a:graphic>
      </p:graphicFrame>
      <p:pic>
        <p:nvPicPr>
          <p:cNvPr id="86" name="Shape 86"/>
          <p:cNvPicPr preferRelativeResize="0"/>
          <p:nvPr/>
        </p:nvPicPr>
        <p:blipFill rotWithShape="1">
          <a:blip r:embed="rId3">
            <a:alphaModFix/>
          </a:blip>
          <a:srcRect/>
          <a:stretch/>
        </p:blipFill>
        <p:spPr>
          <a:xfrm>
            <a:off x="1161826" y="2710927"/>
            <a:ext cx="3410174" cy="1590617"/>
          </a:xfrm>
          <a:prstGeom prst="rect">
            <a:avLst/>
          </a:prstGeom>
          <a:noFill/>
          <a:ln>
            <a:noFill/>
          </a:ln>
        </p:spPr>
      </p:pic>
      <p:graphicFrame>
        <p:nvGraphicFramePr>
          <p:cNvPr id="87" name="Shape 87"/>
          <p:cNvGraphicFramePr/>
          <p:nvPr/>
        </p:nvGraphicFramePr>
        <p:xfrm>
          <a:off x="-1" y="4301544"/>
          <a:ext cx="5679832" cy="2438450"/>
        </p:xfrm>
        <a:graphic>
          <a:graphicData uri="http://schemas.openxmlformats.org/drawingml/2006/table">
            <a:tbl>
              <a:tblPr firstRow="1" bandRow="1">
                <a:noFill/>
              </a:tblPr>
              <a:tblGrid>
                <a:gridCol w="1304485">
                  <a:extLst>
                    <a:ext uri="{9D8B030D-6E8A-4147-A177-3AD203B41FA5}">
                      <a16:colId xmlns:a16="http://schemas.microsoft.com/office/drawing/2014/main" val="20000"/>
                    </a:ext>
                  </a:extLst>
                </a:gridCol>
                <a:gridCol w="4375347">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4.2.2.2.</a:t>
                      </a:r>
                      <a:r>
                        <a:rPr lang="en-GB" sz="1000" b="1" baseline="0" dirty="0">
                          <a:solidFill>
                            <a:schemeClr val="bg1"/>
                          </a:solidFill>
                        </a:rPr>
                        <a:t> </a:t>
                      </a:r>
                      <a:r>
                        <a:rPr lang="en-GB" sz="1000" b="1" dirty="0">
                          <a:solidFill>
                            <a:schemeClr val="bg1"/>
                          </a:solidFill>
                        </a:rPr>
                        <a:t>AGGREGATE DEMAND</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4205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The total demand for goods &amp; services in an economy.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COMPONENTS</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Consumption (C)</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Investment (I)</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Government expenditure (G)</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Exports (X)</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Imports (M)</a:t>
                      </a:r>
                      <a:endParaRPr dirty="0"/>
                    </a:p>
                  </a:txBody>
                  <a:tcPr marL="91450" marR="91450" marT="45725" marB="45725">
                    <a:solidFill>
                      <a:schemeClr val="lt1"/>
                    </a:solidFill>
                  </a:tcPr>
                </a:tc>
                <a:extLst>
                  <a:ext uri="{0D108BD9-81ED-4DB2-BD59-A6C34878D82A}">
                    <a16:rowId xmlns:a16="http://schemas.microsoft.com/office/drawing/2014/main" val="10002"/>
                  </a:ext>
                </a:extLst>
              </a:tr>
              <a:tr h="2337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CALCULATION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dirty="0"/>
                        <a:t>AD = C + I + G + (X – M)</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874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lt1"/>
                          </a:solidFill>
                        </a:rPr>
                        <a:t>DOWNWARD SLOPING</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As prices fall, effective disposable income increases, proving wages remain constant</a:t>
                      </a:r>
                      <a:endParaRPr lang="en-GB" sz="1400" dirty="0"/>
                    </a:p>
                    <a:p>
                      <a:pPr marL="0" marR="0" lvl="0" indent="0" algn="l" rtl="0">
                        <a:lnSpc>
                          <a:spcPct val="100000"/>
                        </a:lnSpc>
                        <a:spcBef>
                          <a:spcPts val="0"/>
                        </a:spcBef>
                        <a:spcAft>
                          <a:spcPts val="0"/>
                        </a:spcAft>
                        <a:buClr>
                          <a:schemeClr val="dk1"/>
                        </a:buClr>
                        <a:buSzPts val="1000"/>
                        <a:buFont typeface="Calibri"/>
                        <a:buNone/>
                      </a:pPr>
                      <a:r>
                        <a:rPr lang="en-GB" sz="1000" dirty="0"/>
                        <a:t>If the UK has lower price levels, our exports will be more competitive &amp; thus AD will be higher</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If prices are low, interest rates will usually be lower &amp; this will increase AD.  </a:t>
                      </a:r>
                      <a:endParaRPr dirty="0"/>
                    </a:p>
                  </a:txBody>
                  <a:tcPr marL="91450" marR="91450" marT="45725" marB="45725">
                    <a:solidFill>
                      <a:schemeClr val="lt1"/>
                    </a:solidFill>
                  </a:tcPr>
                </a:tc>
                <a:extLst>
                  <a:ext uri="{0D108BD9-81ED-4DB2-BD59-A6C34878D82A}">
                    <a16:rowId xmlns:a16="http://schemas.microsoft.com/office/drawing/2014/main" val="10004"/>
                  </a:ext>
                </a:extLst>
              </a:tr>
            </a:tbl>
          </a:graphicData>
        </a:graphic>
      </p:graphicFrame>
      <p:graphicFrame>
        <p:nvGraphicFramePr>
          <p:cNvPr id="88" name="Shape 88"/>
          <p:cNvGraphicFramePr/>
          <p:nvPr/>
        </p:nvGraphicFramePr>
        <p:xfrm>
          <a:off x="5550950" y="0"/>
          <a:ext cx="6573642" cy="6600304"/>
        </p:xfrm>
        <a:graphic>
          <a:graphicData uri="http://schemas.openxmlformats.org/drawingml/2006/table">
            <a:tbl>
              <a:tblPr firstRow="1" bandRow="1">
                <a:noFill/>
              </a:tblPr>
              <a:tblGrid>
                <a:gridCol w="1344823">
                  <a:extLst>
                    <a:ext uri="{9D8B030D-6E8A-4147-A177-3AD203B41FA5}">
                      <a16:colId xmlns:a16="http://schemas.microsoft.com/office/drawing/2014/main" val="20000"/>
                    </a:ext>
                  </a:extLst>
                </a:gridCol>
                <a:gridCol w="5228819">
                  <a:extLst>
                    <a:ext uri="{9D8B030D-6E8A-4147-A177-3AD203B41FA5}">
                      <a16:colId xmlns:a16="http://schemas.microsoft.com/office/drawing/2014/main" val="20001"/>
                    </a:ext>
                  </a:extLst>
                </a:gridCol>
              </a:tblGrid>
              <a:tr h="237188">
                <a:tc gridSpan="2">
                  <a:txBody>
                    <a:bodyPr/>
                    <a:lstStyle/>
                    <a:p>
                      <a:pPr marL="0" marR="0" lvl="0" indent="0" algn="ctr" rtl="0">
                        <a:spcBef>
                          <a:spcPts val="0"/>
                        </a:spcBef>
                        <a:spcAft>
                          <a:spcPts val="0"/>
                        </a:spcAft>
                        <a:buNone/>
                      </a:pPr>
                      <a:r>
                        <a:rPr lang="en-GB" sz="1000" b="1" dirty="0">
                          <a:solidFill>
                            <a:schemeClr val="bg1"/>
                          </a:solidFill>
                        </a:rPr>
                        <a:t>4.2.2.3. AGGREGATE DEMAND: CONSUMPTION &amp; SAVING</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407483">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represent spending by households on consumer goods.  In the UK Consumption totalled 66% of total GDP in 2016.  It is the biggest component of UK AD.   In China, consumption represents 39% of GDP.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533660">
                <a:tc>
                  <a:txBody>
                    <a:bodyPr/>
                    <a:lstStyle/>
                    <a:p>
                      <a:pPr marL="0" marR="0" lvl="0" indent="0" algn="l" rtl="0">
                        <a:spcBef>
                          <a:spcPts val="0"/>
                        </a:spcBef>
                        <a:spcAft>
                          <a:spcPts val="0"/>
                        </a:spcAft>
                        <a:buNone/>
                      </a:pPr>
                      <a:r>
                        <a:rPr lang="en-GB" sz="1000" b="1" dirty="0">
                          <a:solidFill>
                            <a:schemeClr val="lt1"/>
                          </a:solidFill>
                        </a:rPr>
                        <a:t>MARGINAL PROPENSITY TO CONSUME (MPC)</a:t>
                      </a:r>
                      <a:endParaRPr sz="1000" b="1" dirty="0">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This measures the proportion of extra income spent on consumption.   </a:t>
                      </a:r>
                      <a:endParaRPr dirty="0"/>
                    </a:p>
                    <a:p>
                      <a:pPr marL="0" marR="0" lvl="0" indent="0" algn="l" rtl="0">
                        <a:lnSpc>
                          <a:spcPct val="100000"/>
                        </a:lnSpc>
                        <a:spcBef>
                          <a:spcPts val="0"/>
                        </a:spcBef>
                        <a:spcAft>
                          <a:spcPts val="0"/>
                        </a:spcAft>
                        <a:buClr>
                          <a:schemeClr val="dk1"/>
                        </a:buClr>
                        <a:buSzPts val="1000"/>
                        <a:buFont typeface="Calibri"/>
                        <a:buNone/>
                      </a:pPr>
                      <a:r>
                        <a:rPr lang="en-GB" sz="1000" b="1" dirty="0"/>
                        <a:t>MPC = ∆C / ∆Y</a:t>
                      </a:r>
                      <a:endParaRPr sz="1000" dirty="0"/>
                    </a:p>
                    <a:p>
                      <a:pPr marL="0" marR="0" lvl="0" indent="0" algn="l" rtl="0">
                        <a:lnSpc>
                          <a:spcPct val="100000"/>
                        </a:lnSpc>
                        <a:spcBef>
                          <a:spcPts val="0"/>
                        </a:spcBef>
                        <a:spcAft>
                          <a:spcPts val="0"/>
                        </a:spcAft>
                        <a:buClr>
                          <a:schemeClr val="dk1"/>
                        </a:buClr>
                        <a:buSzPts val="1000"/>
                        <a:buFont typeface="Calibri"/>
                        <a:buNone/>
                      </a:pPr>
                      <a:r>
                        <a:rPr lang="en-GB" sz="1000" dirty="0" err="1"/>
                        <a:t>E.g</a:t>
                      </a:r>
                      <a:r>
                        <a:rPr lang="en-GB" sz="1000" dirty="0"/>
                        <a:t> if a consumer has £100 disposable income &amp; spends £65 the MPC will be 60/100= 0.6</a:t>
                      </a:r>
                      <a:endParaRPr dirty="0"/>
                    </a:p>
                  </a:txBody>
                  <a:tcPr marL="91450" marR="91450" marT="45725" marB="45725">
                    <a:solidFill>
                      <a:schemeClr val="lt1"/>
                    </a:solidFill>
                  </a:tcPr>
                </a:tc>
                <a:extLst>
                  <a:ext uri="{0D108BD9-81ED-4DB2-BD59-A6C34878D82A}">
                    <a16:rowId xmlns:a16="http://schemas.microsoft.com/office/drawing/2014/main" val="10002"/>
                  </a:ext>
                </a:extLst>
              </a:tr>
              <a:tr h="216425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FACTORS DETERMINING CONSUMPTION </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Income levels.</a:t>
                      </a:r>
                      <a:r>
                        <a:rPr lang="en-GB" sz="1000" b="0" i="0" dirty="0">
                          <a:solidFill>
                            <a:schemeClr val="dk1"/>
                          </a:solidFill>
                          <a:latin typeface="Calibri"/>
                          <a:ea typeface="Calibri"/>
                          <a:cs typeface="Calibri"/>
                          <a:sym typeface="Calibri"/>
                        </a:rPr>
                        <a:t> When people are poor, any increase in income is likely to be spent to improve their living standards.  At higher income levels, people are likely to save the additional income.</a:t>
                      </a:r>
                      <a:endParaRPr sz="1000" b="0"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Interest rates</a:t>
                      </a:r>
                      <a:r>
                        <a:rPr lang="en-GB" sz="1000" b="0" i="0" dirty="0">
                          <a:solidFill>
                            <a:schemeClr val="dk1"/>
                          </a:solidFill>
                          <a:latin typeface="Calibri"/>
                          <a:ea typeface="Calibri"/>
                          <a:cs typeface="Calibri"/>
                          <a:sym typeface="Calibri"/>
                        </a:rPr>
                        <a:t>. A lower interest rate will encourage greater consumption rather than saving.  Yet, be aware that it may also reduce incomes earned from saving.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Consumer confidence</a:t>
                      </a:r>
                      <a:r>
                        <a:rPr lang="en-GB" sz="1000" b="0" i="0" dirty="0">
                          <a:solidFill>
                            <a:schemeClr val="dk1"/>
                          </a:solidFill>
                          <a:latin typeface="Calibri"/>
                          <a:ea typeface="Calibri"/>
                          <a:cs typeface="Calibri"/>
                          <a:sym typeface="Calibri"/>
                        </a:rPr>
                        <a:t>. When the economy is growing &amp; unemployment is low, people will be more likely to spend &amp; their MPC will be higher.  This could be reinforced with a positive ‘wealth effect’ at such times &amp; vice-versa.</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Temporary/permanent.</a:t>
                      </a:r>
                      <a:r>
                        <a:rPr lang="en-GB" sz="1000" b="0" i="0" dirty="0">
                          <a:solidFill>
                            <a:schemeClr val="dk1"/>
                          </a:solidFill>
                          <a:latin typeface="Calibri"/>
                          <a:ea typeface="Calibri"/>
                          <a:cs typeface="Calibri"/>
                          <a:sym typeface="Calibri"/>
                        </a:rPr>
                        <a:t> If people receive a bonus, then they may be more inclined to save this temporary rise in income. However, if they gain a permanent increase in income, they may have greater confidence to spend it.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Supply of credit.  </a:t>
                      </a:r>
                      <a:r>
                        <a:rPr lang="en-GB" sz="1000" b="0" i="0" dirty="0">
                          <a:solidFill>
                            <a:schemeClr val="dk1"/>
                          </a:solidFill>
                          <a:latin typeface="Calibri"/>
                          <a:ea typeface="Calibri"/>
                          <a:cs typeface="Calibri"/>
                          <a:sym typeface="Calibri"/>
                        </a:rPr>
                        <a:t>The ease of availability of car finance has raised consumption on new cars. </a:t>
                      </a:r>
                      <a:endParaRPr sz="1000" b="1"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Temporary/permanent income changes</a:t>
                      </a:r>
                      <a:r>
                        <a:rPr lang="en-GB" sz="1000" b="0" i="0" dirty="0">
                          <a:solidFill>
                            <a:schemeClr val="dk1"/>
                          </a:solidFill>
                          <a:latin typeface="Calibri"/>
                          <a:ea typeface="Calibri"/>
                          <a:cs typeface="Calibri"/>
                          <a:sym typeface="Calibri"/>
                        </a:rPr>
                        <a:t>.  A permanent increase in income often correlates with higher general spending.  Yet workers, may decide to save a sudden windfall from a bonus.  </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79621">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MPC &gt;1   ?</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This is possible when people borrow to supplement their disposable income.  </a:t>
                      </a:r>
                      <a:endParaRPr/>
                    </a:p>
                  </a:txBody>
                  <a:tcPr marL="91450" marR="91450" marT="45725" marB="45725">
                    <a:solidFill>
                      <a:schemeClr val="lt1"/>
                    </a:solidFill>
                  </a:tcPr>
                </a:tc>
                <a:extLst>
                  <a:ext uri="{0D108BD9-81ED-4DB2-BD59-A6C34878D82A}">
                    <a16:rowId xmlns:a16="http://schemas.microsoft.com/office/drawing/2014/main" val="10004"/>
                  </a:ext>
                </a:extLst>
              </a:tr>
              <a:tr h="830132">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WITHDRAWALS FROM GROSS INCOME</a:t>
                      </a:r>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Savings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Imports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Taxation</a:t>
                      </a:r>
                      <a:endParaRPr dirty="0"/>
                    </a:p>
                    <a:p>
                      <a:pPr marL="0" marR="0" lvl="0" indent="0" algn="l" rtl="0">
                        <a:lnSpc>
                          <a:spcPct val="100000"/>
                        </a:lnSpc>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These withdrawals reduce the size of the MPC &amp; are referred to as the marginal propensity to withdrawal (</a:t>
                      </a:r>
                      <a:r>
                        <a:rPr lang="en-GB" sz="1000" b="1" i="0" dirty="0">
                          <a:solidFill>
                            <a:schemeClr val="dk1"/>
                          </a:solidFill>
                          <a:latin typeface="Calibri"/>
                          <a:ea typeface="Calibri"/>
                          <a:cs typeface="Calibri"/>
                          <a:sym typeface="Calibri"/>
                        </a:rPr>
                        <a:t>MPW</a:t>
                      </a:r>
                      <a:r>
                        <a:rPr lang="en-GB" sz="1000" b="0" i="0" dirty="0">
                          <a:solidFill>
                            <a:schemeClr val="dk1"/>
                          </a:solidFill>
                          <a:latin typeface="Calibri"/>
                          <a:ea typeface="Calibri"/>
                          <a:cs typeface="Calibri"/>
                          <a:sym typeface="Calibri"/>
                        </a:rPr>
                        <a:t>).</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830132">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MPC &amp; THE MULTIPLIER</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multiplier means that an injection into the circular flow of income will be associated with a larger final increase in GDP.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initial injection will lead to further consumption spending as a result of the initial spending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MPC has a direct impact upon the size of the multiplier.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If the MPC is high; the higher the multiplier effect will be &amp; vice-versa.  </a:t>
                      </a:r>
                      <a:endParaRPr dirty="0"/>
                    </a:p>
                  </a:txBody>
                  <a:tcPr marL="91450" marR="91450" marT="45725" marB="45725">
                    <a:solidFill>
                      <a:schemeClr val="lt1"/>
                    </a:solidFill>
                  </a:tcPr>
                </a:tc>
                <a:extLst>
                  <a:ext uri="{0D108BD9-81ED-4DB2-BD59-A6C34878D82A}">
                    <a16:rowId xmlns:a16="http://schemas.microsoft.com/office/drawing/2014/main" val="10006"/>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MULTIPLIER CALCULATION</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dirty="0">
                          <a:solidFill>
                            <a:schemeClr val="dk1"/>
                          </a:solidFill>
                          <a:latin typeface="Calibri"/>
                          <a:ea typeface="Calibri"/>
                          <a:cs typeface="Calibri"/>
                          <a:sym typeface="Calibri"/>
                        </a:rPr>
                        <a:t>K = 1/ (1-MPC) = 1/ MPW (MPS+MPT+MPW)</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E.g.  1 / (1-0.6) = 2.5.  Every £1 will lead to £2.50 extra spending.</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FISCAL POLICY &amp; THE MULTIPLIER</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If the multiplier is small, fiscal policy will be less effective in increasing AD &amp; vice-versa.  </a:t>
                      </a:r>
                      <a:endParaRPr/>
                    </a:p>
                  </a:txBody>
                  <a:tcPr marL="91450" marR="91450" marT="45725" marB="45725">
                    <a:solidFill>
                      <a:schemeClr val="lt1"/>
                    </a:solidFill>
                  </a:tcPr>
                </a:tc>
                <a:extLst>
                  <a:ext uri="{0D108BD9-81ED-4DB2-BD59-A6C34878D82A}">
                    <a16:rowId xmlns:a16="http://schemas.microsoft.com/office/drawing/2014/main" val="10008"/>
                  </a:ext>
                </a:extLst>
              </a:tr>
              <a:tr h="385424">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MULTIPLIER &amp; CROWDING OUT</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Monetarists believe that higher government spending through borrowing ‘crowds out’ private investment by reducing access to finance &amp; increasing its cost.  Thus, AD will not increase. </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8644687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2"/>
        <p:cNvGrpSpPr/>
        <p:nvPr/>
      </p:nvGrpSpPr>
      <p:grpSpPr>
        <a:xfrm>
          <a:off x="0" y="0"/>
          <a:ext cx="0" cy="0"/>
          <a:chOff x="0" y="0"/>
          <a:chExt cx="0" cy="0"/>
        </a:xfrm>
      </p:grpSpPr>
      <p:graphicFrame>
        <p:nvGraphicFramePr>
          <p:cNvPr id="93" name="Shape 93"/>
          <p:cNvGraphicFramePr/>
          <p:nvPr/>
        </p:nvGraphicFramePr>
        <p:xfrm>
          <a:off x="80700" y="82338"/>
          <a:ext cx="6895650" cy="487700"/>
        </p:xfrm>
        <a:graphic>
          <a:graphicData uri="http://schemas.openxmlformats.org/drawingml/2006/table">
            <a:tbl>
              <a:tblPr firstRow="1" bandRow="1">
                <a:noFill/>
              </a:tblPr>
              <a:tblGrid>
                <a:gridCol w="6895650">
                  <a:extLst>
                    <a:ext uri="{9D8B030D-6E8A-4147-A177-3AD203B41FA5}">
                      <a16:colId xmlns:a16="http://schemas.microsoft.com/office/drawing/2014/main" val="20000"/>
                    </a:ext>
                  </a:extLst>
                </a:gridCol>
              </a:tblGrid>
              <a:tr h="187075">
                <a:tc>
                  <a:txBody>
                    <a:bodyPr/>
                    <a:lstStyle/>
                    <a:p>
                      <a:pPr marL="0" marR="0" lvl="0" indent="0" algn="ctr" rtl="0">
                        <a:spcBef>
                          <a:spcPts val="0"/>
                        </a:spcBef>
                        <a:spcAft>
                          <a:spcPts val="0"/>
                        </a:spcAft>
                        <a:buNone/>
                      </a:pPr>
                      <a:r>
                        <a:rPr lang="en-GB" sz="1000" b="1" dirty="0">
                          <a:solidFill>
                            <a:schemeClr val="bg1"/>
                          </a:solidFill>
                        </a:rPr>
                        <a:t>AVERAGE PROPENSITY TO CONSUME</a:t>
                      </a:r>
                      <a:endParaRPr sz="1000" b="1" dirty="0">
                        <a:solidFill>
                          <a:schemeClr val="bg1"/>
                        </a:solidFill>
                      </a:endParaRPr>
                    </a:p>
                  </a:txBody>
                  <a:tcPr marL="91450" marR="91450" marT="45725" marB="45725">
                    <a:solidFill>
                      <a:schemeClr val="dk1"/>
                    </a:solidFill>
                  </a:tcPr>
                </a:tc>
                <a:extLst>
                  <a:ext uri="{0D108BD9-81ED-4DB2-BD59-A6C34878D82A}">
                    <a16:rowId xmlns:a16="http://schemas.microsoft.com/office/drawing/2014/main" val="10000"/>
                  </a:ext>
                </a:extLst>
              </a:tr>
              <a:tr h="127000">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average propensity to consume = consumption / income.</a:t>
                      </a:r>
                      <a:endParaRPr sz="1000" dirty="0"/>
                    </a:p>
                  </a:txBody>
                  <a:tcPr marL="91450" marR="91450" marT="45725" marB="45725">
                    <a:solidFill>
                      <a:schemeClr val="bg1">
                        <a:lumMod val="95000"/>
                      </a:schemeClr>
                    </a:solidFill>
                  </a:tcPr>
                </a:tc>
                <a:extLst>
                  <a:ext uri="{0D108BD9-81ED-4DB2-BD59-A6C34878D82A}">
                    <a16:rowId xmlns:a16="http://schemas.microsoft.com/office/drawing/2014/main" val="10001"/>
                  </a:ext>
                </a:extLst>
              </a:tr>
            </a:tbl>
          </a:graphicData>
        </a:graphic>
      </p:graphicFrame>
      <p:pic>
        <p:nvPicPr>
          <p:cNvPr id="94" name="Shape 94"/>
          <p:cNvPicPr preferRelativeResize="0"/>
          <p:nvPr/>
        </p:nvPicPr>
        <p:blipFill rotWithShape="1">
          <a:blip r:embed="rId3">
            <a:alphaModFix/>
          </a:blip>
          <a:srcRect/>
          <a:stretch/>
        </p:blipFill>
        <p:spPr>
          <a:xfrm>
            <a:off x="7599248" y="0"/>
            <a:ext cx="3932950" cy="2043953"/>
          </a:xfrm>
          <a:prstGeom prst="rect">
            <a:avLst/>
          </a:prstGeom>
          <a:noFill/>
          <a:ln>
            <a:noFill/>
          </a:ln>
        </p:spPr>
      </p:pic>
      <p:pic>
        <p:nvPicPr>
          <p:cNvPr id="95" name="Shape 95"/>
          <p:cNvPicPr preferRelativeResize="0"/>
          <p:nvPr/>
        </p:nvPicPr>
        <p:blipFill rotWithShape="1">
          <a:blip r:embed="rId4">
            <a:alphaModFix/>
          </a:blip>
          <a:srcRect/>
          <a:stretch/>
        </p:blipFill>
        <p:spPr>
          <a:xfrm>
            <a:off x="7599248" y="2043953"/>
            <a:ext cx="4131241" cy="2786231"/>
          </a:xfrm>
          <a:prstGeom prst="rect">
            <a:avLst/>
          </a:prstGeom>
          <a:noFill/>
          <a:ln>
            <a:noFill/>
          </a:ln>
        </p:spPr>
      </p:pic>
      <p:graphicFrame>
        <p:nvGraphicFramePr>
          <p:cNvPr id="96" name="Shape 96"/>
          <p:cNvGraphicFramePr/>
          <p:nvPr/>
        </p:nvGraphicFramePr>
        <p:xfrm>
          <a:off x="53800" y="570038"/>
          <a:ext cx="6924675" cy="3200450"/>
        </p:xfrm>
        <a:graphic>
          <a:graphicData uri="http://schemas.openxmlformats.org/drawingml/2006/table">
            <a:tbl>
              <a:tblPr firstRow="1" bandRow="1">
                <a:noFill/>
              </a:tblPr>
              <a:tblGrid>
                <a:gridCol w="1584450">
                  <a:extLst>
                    <a:ext uri="{9D8B030D-6E8A-4147-A177-3AD203B41FA5}">
                      <a16:colId xmlns:a16="http://schemas.microsoft.com/office/drawing/2014/main" val="20000"/>
                    </a:ext>
                  </a:extLst>
                </a:gridCol>
                <a:gridCol w="534022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INVESTMENT</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Investment refers to capital expenditure.  That is expenditure in capital goods which can create output.  </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If investment increases AD will increase.  In addition, the LRAS of the economy may improve due to the increase in capital goods.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INVESTMENT &amp; THE MULTIPLIER EFFECT</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When there is spare capacity in the economy, increased investment will lead to deeper impacts throughout the economy.  This will cause higher output and increased income which will lead to greater consumption and another increase in AD.  If the </a:t>
                      </a:r>
                      <a:r>
                        <a:rPr lang="en-GB" sz="1000" b="1" i="0" dirty="0">
                          <a:solidFill>
                            <a:schemeClr val="dk1"/>
                          </a:solidFill>
                          <a:latin typeface="Calibri"/>
                          <a:ea typeface="Calibri"/>
                          <a:cs typeface="Calibri"/>
                          <a:sym typeface="Calibri"/>
                        </a:rPr>
                        <a:t>MPC</a:t>
                      </a:r>
                      <a:r>
                        <a:rPr lang="en-GB" sz="1000" b="0" i="0" dirty="0">
                          <a:solidFill>
                            <a:schemeClr val="dk1"/>
                          </a:solidFill>
                          <a:latin typeface="Calibri"/>
                          <a:ea typeface="Calibri"/>
                          <a:cs typeface="Calibri"/>
                          <a:sym typeface="Calibri"/>
                        </a:rPr>
                        <a:t> &amp; therefore the </a:t>
                      </a:r>
                      <a:r>
                        <a:rPr lang="en-GB" sz="1000" b="1" i="0" dirty="0">
                          <a:solidFill>
                            <a:schemeClr val="dk1"/>
                          </a:solidFill>
                          <a:latin typeface="Calibri"/>
                          <a:ea typeface="Calibri"/>
                          <a:cs typeface="Calibri"/>
                          <a:sym typeface="Calibri"/>
                        </a:rPr>
                        <a:t>multiplier </a:t>
                      </a:r>
                      <a:r>
                        <a:rPr lang="en-GB" sz="1000" b="0" i="0" dirty="0">
                          <a:solidFill>
                            <a:schemeClr val="dk1"/>
                          </a:solidFill>
                          <a:latin typeface="Calibri"/>
                          <a:ea typeface="Calibri"/>
                          <a:cs typeface="Calibri"/>
                          <a:sym typeface="Calibri"/>
                        </a:rPr>
                        <a:t>is high, the increase in AD will be even greater.</a:t>
                      </a:r>
                      <a:endParaRPr sz="1000" b="1"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INVESTMENT &amp; THE LRAS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Investment in capital goods improves the productive capacity of the economy leading to a higher level of output &amp; lower price level.  A more sustainable level of growth. </a:t>
                      </a:r>
                      <a:endParaRPr sz="1000"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rises &amp; falls with the business cycle</a:t>
                      </a:r>
                      <a:r>
                        <a:rPr lang="en-GB" sz="1000" b="0" i="0" dirty="0">
                          <a:solidFill>
                            <a:schemeClr val="dk1"/>
                          </a:solidFill>
                          <a:latin typeface="Calibri"/>
                          <a:ea typeface="Calibri"/>
                          <a:cs typeface="Calibri"/>
                          <a:sym typeface="Calibri"/>
                        </a:rPr>
                        <a:t>.  </a:t>
                      </a:r>
                      <a:endParaRPr dirty="0"/>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 the UK investment is only around 15% of AD.  </a:t>
                      </a:r>
                      <a:r>
                        <a:rPr lang="en-GB" sz="1000" b="0" i="0" dirty="0">
                          <a:solidFill>
                            <a:schemeClr val="dk1"/>
                          </a:solidFill>
                          <a:latin typeface="Calibri"/>
                          <a:ea typeface="Calibri"/>
                          <a:cs typeface="Calibri"/>
                          <a:sym typeface="Calibri"/>
                        </a:rPr>
                        <a:t>This partly explains the poor productivity gains seen in the UK in recent times.  This could be improved with subsidies &amp; tax breaks.  </a:t>
                      </a:r>
                      <a:endParaRPr sz="1000" b="1"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involves opportunity cost.  </a:t>
                      </a:r>
                      <a:r>
                        <a:rPr lang="en-GB" sz="1000" b="0" i="0" dirty="0">
                          <a:solidFill>
                            <a:schemeClr val="dk1"/>
                          </a:solidFill>
                          <a:latin typeface="Calibri"/>
                          <a:ea typeface="Calibri"/>
                          <a:cs typeface="Calibri"/>
                          <a:sym typeface="Calibri"/>
                        </a:rPr>
                        <a:t>Money spent on investment may means lower dividend payments to shareholders &amp; this may reduce consumption.  Yet, in the longer term the economy may benefit. </a:t>
                      </a:r>
                      <a:endParaRPr sz="1000" b="1"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Investment decisions &amp; motives can be questionable.  </a:t>
                      </a:r>
                      <a:r>
                        <a:rPr lang="en-GB" sz="1000" b="0" i="0" dirty="0">
                          <a:solidFill>
                            <a:schemeClr val="dk1"/>
                          </a:solidFill>
                          <a:latin typeface="Calibri"/>
                          <a:ea typeface="Calibri"/>
                          <a:cs typeface="Calibri"/>
                          <a:sym typeface="Calibri"/>
                        </a:rPr>
                        <a:t>For example, HS2 is a highly expensive, highly questionable government infrastructure project.  Private sector investment may be far more efficient. </a:t>
                      </a:r>
                      <a:endParaRPr sz="1000" b="1"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4"/>
                  </a:ext>
                </a:extLst>
              </a:tr>
            </a:tbl>
          </a:graphicData>
        </a:graphic>
      </p:graphicFrame>
      <p:pic>
        <p:nvPicPr>
          <p:cNvPr id="97" name="Shape 97"/>
          <p:cNvPicPr preferRelativeResize="0"/>
          <p:nvPr/>
        </p:nvPicPr>
        <p:blipFill rotWithShape="1">
          <a:blip r:embed="rId5">
            <a:alphaModFix/>
          </a:blip>
          <a:srcRect/>
          <a:stretch/>
        </p:blipFill>
        <p:spPr>
          <a:xfrm>
            <a:off x="7035503" y="4830184"/>
            <a:ext cx="5156498" cy="2027816"/>
          </a:xfrm>
          <a:prstGeom prst="rect">
            <a:avLst/>
          </a:prstGeom>
          <a:noFill/>
          <a:ln>
            <a:noFill/>
          </a:ln>
        </p:spPr>
      </p:pic>
      <p:graphicFrame>
        <p:nvGraphicFramePr>
          <p:cNvPr id="98" name="Shape 98"/>
          <p:cNvGraphicFramePr/>
          <p:nvPr/>
        </p:nvGraphicFramePr>
        <p:xfrm>
          <a:off x="53800" y="3901400"/>
          <a:ext cx="6922550" cy="2804200"/>
        </p:xfrm>
        <a:graphic>
          <a:graphicData uri="http://schemas.openxmlformats.org/drawingml/2006/table">
            <a:tbl>
              <a:tblPr firstRow="1" bandRow="1">
                <a:noFill/>
              </a:tblPr>
              <a:tblGrid>
                <a:gridCol w="1291423">
                  <a:extLst>
                    <a:ext uri="{9D8B030D-6E8A-4147-A177-3AD203B41FA5}">
                      <a16:colId xmlns:a16="http://schemas.microsoft.com/office/drawing/2014/main" val="20000"/>
                    </a:ext>
                  </a:extLst>
                </a:gridCol>
                <a:gridCol w="5631127">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THE ACCELERATOR EFFECT &amp; INVESTMENT</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The accelerator effect states that investment levels are related the rate of change of GDP.  Thus, an increase in the rate of economic growth will cause a correspondingly larger increase in the level of investment. But, a fall in the rate of economic growth will cause a fall in investment levels.</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26525">
                <a:tc>
                  <a:txBody>
                    <a:bodyPr/>
                    <a:lstStyle/>
                    <a:p>
                      <a:pPr marL="0" marR="0" lvl="0" indent="0" algn="l" rtl="0">
                        <a:spcBef>
                          <a:spcPts val="0"/>
                        </a:spcBef>
                        <a:spcAft>
                          <a:spcPts val="0"/>
                        </a:spcAft>
                        <a:buNone/>
                      </a:pPr>
                      <a:r>
                        <a:rPr lang="en-GB" sz="1000" b="1">
                          <a:solidFill>
                            <a:schemeClr val="lt1"/>
                          </a:solidFill>
                        </a:rPr>
                        <a:t>WHY DOES THE ACCELERRATOR EFFECT OCCUR?</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When firms enjoy increases in demand, they may soon reach full capacity.  If they anticipate this demand to continue to increase.  They will need to expand their capacity or productivity they will need to invest.  Businesses can benefit from greater expansion through financial &amp; technological economies of scale.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a:solidFill>
                            <a:schemeClr val="lt1"/>
                          </a:solidFill>
                        </a:rPr>
                        <a:t>OTHER CONSIDERATIONS FOR THE ACCELERATOR EFFECT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in the UK has slumped despite increasing GDP.</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If GDP falls, or there is a great deal of uncertainty, investment will fall considerably.  </a:t>
                      </a:r>
                      <a:endParaRPr sz="10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While GDP may be increasing it could be doing so at a slower rate &amp; this may lead to falling investment.</a:t>
                      </a:r>
                      <a:endParaRPr sz="10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decisions also involve a time lag between decision, financing &amp; implementation</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Investment levels will depend upon business confidence which will depend upon the political &amp; economic climate.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Accelerator Coefficient. </a:t>
                      </a:r>
                      <a:r>
                        <a:rPr lang="en-GB" sz="1000" b="0" i="0" dirty="0">
                          <a:solidFill>
                            <a:schemeClr val="dk1"/>
                          </a:solidFill>
                          <a:latin typeface="Calibri"/>
                          <a:ea typeface="Calibri"/>
                          <a:cs typeface="Calibri"/>
                          <a:sym typeface="Calibri"/>
                        </a:rPr>
                        <a:t> Represents the level of induced investment as a proportion of the rise in National income.  Accelerator coefficient = Investment/change in income.</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062320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02"/>
        <p:cNvGrpSpPr/>
        <p:nvPr/>
      </p:nvGrpSpPr>
      <p:grpSpPr>
        <a:xfrm>
          <a:off x="0" y="0"/>
          <a:ext cx="0" cy="0"/>
          <a:chOff x="0" y="0"/>
          <a:chExt cx="0" cy="0"/>
        </a:xfrm>
      </p:grpSpPr>
      <p:graphicFrame>
        <p:nvGraphicFramePr>
          <p:cNvPr id="103" name="Shape 103"/>
          <p:cNvGraphicFramePr/>
          <p:nvPr/>
        </p:nvGraphicFramePr>
        <p:xfrm>
          <a:off x="86062" y="63613"/>
          <a:ext cx="6525752" cy="6614250"/>
        </p:xfrm>
        <a:graphic>
          <a:graphicData uri="http://schemas.openxmlformats.org/drawingml/2006/table">
            <a:tbl>
              <a:tblPr firstRow="1" bandRow="1">
                <a:noFill/>
              </a:tblPr>
              <a:tblGrid>
                <a:gridCol w="1351676">
                  <a:extLst>
                    <a:ext uri="{9D8B030D-6E8A-4147-A177-3AD203B41FA5}">
                      <a16:colId xmlns:a16="http://schemas.microsoft.com/office/drawing/2014/main" val="20000"/>
                    </a:ext>
                  </a:extLst>
                </a:gridCol>
                <a:gridCol w="5174076">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GOVERNMENT EXPENDITURE</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An increase in government expenditure can increase national output. </a:t>
                      </a:r>
                      <a:endParaRPr sz="1000" dirty="0"/>
                    </a:p>
                  </a:txBody>
                  <a:tcPr marL="91450" marR="91450" marT="45725" marB="45725">
                    <a:solidFill>
                      <a:schemeClr val="bg1">
                        <a:lumMod val="95000"/>
                      </a:schemeClr>
                    </a:solidFill>
                  </a:tcPr>
                </a:tc>
                <a:tc hMerge="1">
                  <a:txBody>
                    <a:bodyPr/>
                    <a:lstStyle/>
                    <a:p>
                      <a:endParaRPr lang="en-US"/>
                    </a:p>
                  </a:txBody>
                  <a:tcPr/>
                </a:tc>
                <a:extLst>
                  <a:ext uri="{0D108BD9-81ED-4DB2-BD59-A6C34878D82A}">
                    <a16:rowId xmlns:a16="http://schemas.microsoft.com/office/drawing/2014/main" val="10001"/>
                  </a:ext>
                </a:extLst>
              </a:tr>
              <a:tr h="226525">
                <a:tc>
                  <a:txBody>
                    <a:bodyPr/>
                    <a:lstStyle/>
                    <a:p>
                      <a:pPr marL="0" marR="0" lvl="0" indent="0" algn="l" rtl="0">
                        <a:spcBef>
                          <a:spcPts val="0"/>
                        </a:spcBef>
                        <a:spcAft>
                          <a:spcPts val="0"/>
                        </a:spcAft>
                        <a:buNone/>
                      </a:pPr>
                      <a:r>
                        <a:rPr lang="en-GB" sz="1000" b="1">
                          <a:solidFill>
                            <a:schemeClr val="lt1"/>
                          </a:solidFill>
                        </a:rPr>
                        <a:t>CATEGORIES OF GOVERNMENT EXPENDITURE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Current expenditure – expenditure on goods &amp; services to directly satisfy individual or collective needs.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Capital expenditure – Government spending to generate future benefits through infrastructure investment &amp; research spending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Transfer payments – This represents transfers on money through welfare &amp; pension payments.</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REASONS FOR GOVERNMENT EXPENDITURE</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correct market failure through missing markets in public &amp; merit goods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implement supply side policies which potentially improve the long term productivity of an economy</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inject money into the macro economy to increase AD.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correct market failures through negative externalities.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subsidise the agriculture industry which is subjected to volatile prices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To redistribute income more equally. </a:t>
                      </a:r>
                      <a:endParaRPr sz="1000" b="0" i="0" dirty="0">
                        <a:solidFill>
                          <a:schemeClr val="dk1"/>
                        </a:solidFill>
                        <a:latin typeface="Calibri"/>
                        <a:ea typeface="Calibri"/>
                        <a:cs typeface="Calibri"/>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GOVERNMENT EXPENDITURE &amp; THE MULTIPLIER</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 fiscal multiplier occurs when an increase in an injection generates a far greater increase in government economic output.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The greater the multiplier, the greater the final increase in output will be &amp; vice versa.</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This means fiscal expenditure will be most effective when the economy has a high multiplier.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4"/>
                  </a:ext>
                </a:extLst>
              </a:tr>
              <a:tr h="375125">
                <a:tc>
                  <a:txBody>
                    <a:bodyPr/>
                    <a:lstStyle/>
                    <a:p>
                      <a:pPr marL="0" marR="0" lvl="0" indent="0" algn="l" rtl="0">
                        <a:spcBef>
                          <a:spcPts val="0"/>
                        </a:spcBef>
                        <a:spcAft>
                          <a:spcPts val="0"/>
                        </a:spcAft>
                        <a:buNone/>
                      </a:pPr>
                      <a:r>
                        <a:rPr lang="en-GB" sz="1000" b="1">
                          <a:solidFill>
                            <a:schemeClr val="lt1"/>
                          </a:solidFill>
                        </a:rPr>
                        <a:t>FISCAL REVENUES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The government receives income through taxation.  This includes direct taxation placed on income &amp; company profits together with indirect taxation placed on goods and services e.g. Road tax, VAT, fuel duty &amp; sin taxes.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5"/>
                  </a:ext>
                </a:extLst>
              </a:tr>
              <a:tr h="292250">
                <a:tc>
                  <a:txBody>
                    <a:bodyPr/>
                    <a:lstStyle/>
                    <a:p>
                      <a:pPr marL="0" marR="0" lvl="0" indent="0" algn="l" rtl="0">
                        <a:spcBef>
                          <a:spcPts val="0"/>
                        </a:spcBef>
                        <a:spcAft>
                          <a:spcPts val="0"/>
                        </a:spcAft>
                        <a:buNone/>
                      </a:pPr>
                      <a:r>
                        <a:rPr lang="en-GB" sz="1000" b="1">
                          <a:solidFill>
                            <a:schemeClr val="lt1"/>
                          </a:solidFill>
                        </a:rPr>
                        <a:t>THE FISCAL BUDGET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Tax revenue – Government expenditure</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6"/>
                  </a:ext>
                </a:extLst>
              </a:tr>
              <a:tr h="292250">
                <a:tc>
                  <a:txBody>
                    <a:bodyPr/>
                    <a:lstStyle/>
                    <a:p>
                      <a:pPr marL="0" marR="0" lvl="0" indent="0" algn="l" rtl="0">
                        <a:spcBef>
                          <a:spcPts val="0"/>
                        </a:spcBef>
                        <a:spcAft>
                          <a:spcPts val="0"/>
                        </a:spcAft>
                        <a:buNone/>
                      </a:pPr>
                      <a:r>
                        <a:rPr lang="en-GB" sz="1000" b="1">
                          <a:solidFill>
                            <a:schemeClr val="lt1"/>
                          </a:solidFill>
                        </a:rPr>
                        <a:t>CROWDING IN &amp; OUT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i="0" dirty="0">
                          <a:solidFill>
                            <a:schemeClr val="dk1"/>
                          </a:solidFill>
                          <a:latin typeface="Calibri"/>
                          <a:ea typeface="Calibri"/>
                          <a:cs typeface="Calibri"/>
                          <a:sym typeface="Calibri"/>
                        </a:rPr>
                        <a:t>Monetarists</a:t>
                      </a:r>
                      <a:r>
                        <a:rPr lang="en-GB" sz="1000" b="0" i="0" dirty="0">
                          <a:solidFill>
                            <a:schemeClr val="dk1"/>
                          </a:solidFill>
                          <a:latin typeface="Calibri"/>
                          <a:ea typeface="Calibri"/>
                          <a:cs typeface="Calibri"/>
                          <a:sym typeface="Calibri"/>
                        </a:rPr>
                        <a:t> believe the fiscal multiplier will be limited by the crowding out effect.  E.g. Higher government spending will increase the cost of borrowing through higher bond yields, this will lead to higher borrowing costs for private firms &amp; a decline in private sector investment.  Thus AD may fail to increase at all.</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But </a:t>
                      </a:r>
                      <a:r>
                        <a:rPr lang="en-GB" sz="1000" b="1" i="0" dirty="0">
                          <a:solidFill>
                            <a:schemeClr val="dk1"/>
                          </a:solidFill>
                          <a:latin typeface="Calibri"/>
                          <a:ea typeface="Calibri"/>
                          <a:cs typeface="Calibri"/>
                          <a:sym typeface="Calibri"/>
                        </a:rPr>
                        <a:t>Keynesians</a:t>
                      </a:r>
                      <a:r>
                        <a:rPr lang="en-GB" sz="1000" b="0" i="0" dirty="0">
                          <a:solidFill>
                            <a:schemeClr val="dk1"/>
                          </a:solidFill>
                          <a:latin typeface="Calibri"/>
                          <a:ea typeface="Calibri"/>
                          <a:cs typeface="Calibri"/>
                          <a:sym typeface="Calibri"/>
                        </a:rPr>
                        <a:t> argue that the private sector typically has a surplus of non-productive savings, thus there will be a positive multiplier effect.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Crowding in occurs where a reduction in government spending reduces bond yields &amp; borrowing costs prompting private sector investment.</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7"/>
                  </a:ext>
                </a:extLst>
              </a:tr>
              <a:tr h="375125">
                <a:tc>
                  <a:txBody>
                    <a:bodyPr/>
                    <a:lstStyle/>
                    <a:p>
                      <a:pPr marL="0" marR="0" lvl="0" indent="0" algn="l" rtl="0">
                        <a:spcBef>
                          <a:spcPts val="0"/>
                        </a:spcBef>
                        <a:spcAft>
                          <a:spcPts val="0"/>
                        </a:spcAft>
                        <a:buNone/>
                      </a:pPr>
                      <a:r>
                        <a:rPr lang="en-GB" sz="1000" b="1">
                          <a:solidFill>
                            <a:schemeClr val="lt1"/>
                          </a:solidFill>
                        </a:rPr>
                        <a:t>EVALUATION </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How high is the MPC and therefore the multiplier? Thus how effective will expenditure be?</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government spending crowd out the private sector?</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capital expenditure be effective in raising the productive capacity of the economy?</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What impact will this spending have on the fiscal deficit? &amp; therefore borrowing costs.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Will fiscal austerity “crowd in” private sector investment?</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What are the potential time lags of taxation &amp; expenditure – velocity of circulation?</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8"/>
                  </a:ext>
                </a:extLst>
              </a:tr>
            </a:tbl>
          </a:graphicData>
        </a:graphic>
      </p:graphicFrame>
      <p:pic>
        <p:nvPicPr>
          <p:cNvPr id="104" name="Shape 104"/>
          <p:cNvPicPr preferRelativeResize="0"/>
          <p:nvPr/>
        </p:nvPicPr>
        <p:blipFill rotWithShape="1">
          <a:blip r:embed="rId3">
            <a:alphaModFix/>
          </a:blip>
          <a:srcRect/>
          <a:stretch/>
        </p:blipFill>
        <p:spPr>
          <a:xfrm>
            <a:off x="6673362" y="107575"/>
            <a:ext cx="5396717" cy="3656479"/>
          </a:xfrm>
          <a:prstGeom prst="rect">
            <a:avLst/>
          </a:prstGeom>
          <a:noFill/>
          <a:ln>
            <a:noFill/>
          </a:ln>
        </p:spPr>
      </p:pic>
      <p:pic>
        <p:nvPicPr>
          <p:cNvPr id="105" name="Shape 105"/>
          <p:cNvPicPr preferRelativeResize="0"/>
          <p:nvPr/>
        </p:nvPicPr>
        <p:blipFill rotWithShape="1">
          <a:blip r:embed="rId4">
            <a:alphaModFix/>
          </a:blip>
          <a:srcRect/>
          <a:stretch/>
        </p:blipFill>
        <p:spPr>
          <a:xfrm>
            <a:off x="6673362" y="3894268"/>
            <a:ext cx="5396717" cy="2783595"/>
          </a:xfrm>
          <a:prstGeom prst="rect">
            <a:avLst/>
          </a:prstGeom>
          <a:noFill/>
          <a:ln>
            <a:noFill/>
          </a:ln>
        </p:spPr>
      </p:pic>
    </p:spTree>
    <p:extLst>
      <p:ext uri="{BB962C8B-B14F-4D97-AF65-F5344CB8AC3E}">
        <p14:creationId xmlns:p14="http://schemas.microsoft.com/office/powerpoint/2010/main" val="150303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09"/>
        <p:cNvGrpSpPr/>
        <p:nvPr/>
      </p:nvGrpSpPr>
      <p:grpSpPr>
        <a:xfrm>
          <a:off x="0" y="0"/>
          <a:ext cx="0" cy="0"/>
          <a:chOff x="0" y="0"/>
          <a:chExt cx="0" cy="0"/>
        </a:xfrm>
      </p:grpSpPr>
      <p:graphicFrame>
        <p:nvGraphicFramePr>
          <p:cNvPr id="110" name="Shape 110"/>
          <p:cNvGraphicFramePr/>
          <p:nvPr/>
        </p:nvGraphicFramePr>
        <p:xfrm>
          <a:off x="86061" y="32271"/>
          <a:ext cx="7381075" cy="3444300"/>
        </p:xfrm>
        <a:graphic>
          <a:graphicData uri="http://schemas.openxmlformats.org/drawingml/2006/table">
            <a:tbl>
              <a:tblPr firstRow="1" bandRow="1">
                <a:noFill/>
              </a:tblPr>
              <a:tblGrid>
                <a:gridCol w="1259000">
                  <a:extLst>
                    <a:ext uri="{9D8B030D-6E8A-4147-A177-3AD203B41FA5}">
                      <a16:colId xmlns:a16="http://schemas.microsoft.com/office/drawing/2014/main" val="20000"/>
                    </a:ext>
                  </a:extLst>
                </a:gridCol>
                <a:gridCol w="6122075">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AGGREGATE DEMAND: NET EXPORTS</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dirty="0"/>
                        <a:t>The net trade balance measures the total value of exported goods &amp; services minus the total value of imported products &amp; services. </a:t>
                      </a:r>
                      <a:endParaRPr sz="1000" dirty="0"/>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127000">
                <a:tc>
                  <a:txBody>
                    <a:bodyPr/>
                    <a:lstStyle/>
                    <a:p>
                      <a:pPr marL="0" marR="0" lvl="0" indent="0" algn="l" rtl="0">
                        <a:spcBef>
                          <a:spcPts val="0"/>
                        </a:spcBef>
                        <a:spcAft>
                          <a:spcPts val="0"/>
                        </a:spcAft>
                        <a:buNone/>
                      </a:pPr>
                      <a:r>
                        <a:rPr lang="en-GB" sz="1000" b="1">
                          <a:solidFill>
                            <a:schemeClr val="lt1"/>
                          </a:solidFill>
                        </a:rPr>
                        <a:t>TRADE SURPLUS &amp; DEFICIT</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A trade surplus means that X&gt;M – therefore aggregate demand (AD) will increase.</a:t>
                      </a:r>
                      <a:endParaRPr dirty="0"/>
                    </a:p>
                    <a:p>
                      <a:pPr marL="0" marR="0" lvl="0" indent="0" algn="l" rtl="0">
                        <a:spcBef>
                          <a:spcPts val="0"/>
                        </a:spcBef>
                        <a:spcAft>
                          <a:spcPts val="0"/>
                        </a:spcAft>
                        <a:buNone/>
                      </a:pPr>
                      <a:r>
                        <a:rPr lang="en-GB" sz="1000" dirty="0"/>
                        <a:t>A trade deficit means that M&gt;X – therefore AD will fall.   Thus, there is a net leakage from the circular flow of income.</a:t>
                      </a:r>
                      <a:endParaRPr dirty="0"/>
                    </a:p>
                    <a:p>
                      <a:pPr marL="0" marR="0" lvl="0" indent="0" algn="l" rtl="0">
                        <a:spcBef>
                          <a:spcPts val="0"/>
                        </a:spcBef>
                        <a:spcAft>
                          <a:spcPts val="0"/>
                        </a:spcAft>
                        <a:buNone/>
                      </a:pPr>
                      <a:r>
                        <a:rPr lang="en-GB" sz="1000" dirty="0"/>
                        <a:t>If X=M, then the trade balance is zero, external trade will have a neutral effect on AD.</a:t>
                      </a:r>
                      <a:endParaRPr dirty="0"/>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INCREASE EXPORTS TO IMPROVE TRADE BALANCE</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Make the UK economy more competitive. E.g. an increase in labour productivity or better university &amp; private sector links may improve innovation &amp; improve UK export competitiveness. (Supply side policies).</a:t>
                      </a:r>
                      <a:endParaRPr sz="1000" dirty="0"/>
                    </a:p>
                    <a:p>
                      <a:pPr marL="171450" marR="0" lvl="0" indent="-171450" algn="l" rtl="0">
                        <a:spcBef>
                          <a:spcPts val="0"/>
                        </a:spcBef>
                        <a:spcAft>
                          <a:spcPts val="0"/>
                        </a:spcAft>
                        <a:buClr>
                          <a:schemeClr val="dk1"/>
                        </a:buClr>
                        <a:buSzPts val="1000"/>
                        <a:buFont typeface="Arial"/>
                        <a:buChar char="•"/>
                      </a:pPr>
                      <a:r>
                        <a:rPr lang="en-GB" sz="1000" dirty="0"/>
                        <a:t>Increased economic growth in other countries, may lead to higher demand.</a:t>
                      </a:r>
                      <a:endParaRPr dirty="0"/>
                    </a:p>
                    <a:p>
                      <a:pPr marL="171450" marR="0" lvl="0" indent="-171450" algn="l" rtl="0">
                        <a:spcBef>
                          <a:spcPts val="0"/>
                        </a:spcBef>
                        <a:spcAft>
                          <a:spcPts val="0"/>
                        </a:spcAft>
                        <a:buClr>
                          <a:schemeClr val="dk1"/>
                        </a:buClr>
                        <a:buSzPts val="1000"/>
                        <a:buFont typeface="Arial"/>
                        <a:buChar char="•"/>
                      </a:pPr>
                      <a:r>
                        <a:rPr lang="en-GB" sz="1000" dirty="0"/>
                        <a:t>Lower value of Sterling, this makes exports cheaper</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26525">
                <a:tc>
                  <a:txBody>
                    <a:bodyPr/>
                    <a:lstStyle/>
                    <a:p>
                      <a:pPr marL="0" marR="0" lvl="0" indent="0" algn="l" rtl="0">
                        <a:spcBef>
                          <a:spcPts val="0"/>
                        </a:spcBef>
                        <a:spcAft>
                          <a:spcPts val="0"/>
                        </a:spcAft>
                        <a:buNone/>
                      </a:pPr>
                      <a:r>
                        <a:rPr lang="en-GB" sz="1000" b="1">
                          <a:solidFill>
                            <a:schemeClr val="lt1"/>
                          </a:solidFill>
                        </a:rPr>
                        <a:t>DECREASE IMPORTS TO IMPROVE TRADE BALANCE</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Make the UK more competitive, this makes goods from other countries appear less competitive.</a:t>
                      </a:r>
                      <a:endParaRPr dirty="0"/>
                    </a:p>
                    <a:p>
                      <a:pPr marL="171450" marR="0" lvl="0" indent="-171450" algn="l" rtl="0">
                        <a:spcBef>
                          <a:spcPts val="0"/>
                        </a:spcBef>
                        <a:spcAft>
                          <a:spcPts val="0"/>
                        </a:spcAft>
                        <a:buClr>
                          <a:schemeClr val="dk1"/>
                        </a:buClr>
                        <a:buSzPts val="1000"/>
                        <a:buFont typeface="Arial"/>
                        <a:buChar char="•"/>
                      </a:pPr>
                      <a:r>
                        <a:rPr lang="en-GB" sz="1000" dirty="0"/>
                        <a:t>Lower value of Sterling, this makes imports more expensive (Expenditure switching policies)</a:t>
                      </a:r>
                      <a:endParaRPr sz="1000" dirty="0"/>
                    </a:p>
                    <a:p>
                      <a:pPr marL="171450" marR="0" lvl="0" indent="-171450" algn="l" rtl="0">
                        <a:spcBef>
                          <a:spcPts val="0"/>
                        </a:spcBef>
                        <a:spcAft>
                          <a:spcPts val="0"/>
                        </a:spcAft>
                        <a:buClr>
                          <a:schemeClr val="dk1"/>
                        </a:buClr>
                        <a:buSzPts val="1000"/>
                        <a:buFont typeface="Arial"/>
                        <a:buChar char="•"/>
                      </a:pPr>
                      <a:r>
                        <a:rPr lang="en-GB" sz="1000" dirty="0"/>
                        <a:t>By undertaking contractionary monetary &amp; fiscal policy to lower GDP, therefore consumers will have less money to spend. (Expenditure reducing policies).</a:t>
                      </a:r>
                      <a:endParaRPr dirty="0"/>
                    </a:p>
                  </a:txBody>
                  <a:tcPr marL="91450" marR="91450" marT="45725" marB="45725">
                    <a:solidFill>
                      <a:schemeClr val="bg1">
                        <a:lumMod val="95000"/>
                      </a:schemeClr>
                    </a:solidFill>
                  </a:tcPr>
                </a:tc>
                <a:extLst>
                  <a:ext uri="{0D108BD9-81ED-4DB2-BD59-A6C34878D82A}">
                    <a16:rowId xmlns:a16="http://schemas.microsoft.com/office/drawing/2014/main" val="10004"/>
                  </a:ext>
                </a:extLst>
              </a:tr>
              <a:tr h="2265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How policies may conflict with other MACROECONOMIC OBJECTIVES –which objectives are of greatest importance?</a:t>
                      </a:r>
                      <a:endParaRPr sz="1000" b="0" i="0" dirty="0">
                        <a:solidFill>
                          <a:schemeClr val="dk1"/>
                        </a:solidFill>
                        <a:latin typeface="Calibri"/>
                        <a:ea typeface="Calibri"/>
                        <a:cs typeface="Calibri"/>
                        <a:sym typeface="Calibri"/>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J-CURVE, LERNER MARSHALL &amp; TIME LAGS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TIME LAGS of SUPPLY SIDE POLICIES–won’t help avoid an impending crisis. </a:t>
                      </a:r>
                      <a:endParaRPr dirty="0"/>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Does the TRADE BALANCE really matter? What’s the CAUSE? Are they just investing in capital goods?</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bl>
          </a:graphicData>
        </a:graphic>
      </p:graphicFrame>
      <p:pic>
        <p:nvPicPr>
          <p:cNvPr id="111" name="Shape 111"/>
          <p:cNvPicPr preferRelativeResize="0"/>
          <p:nvPr/>
        </p:nvPicPr>
        <p:blipFill rotWithShape="1">
          <a:blip r:embed="rId3">
            <a:alphaModFix/>
          </a:blip>
          <a:srcRect/>
          <a:stretch/>
        </p:blipFill>
        <p:spPr>
          <a:xfrm>
            <a:off x="7467153" y="1"/>
            <a:ext cx="4647179" cy="3515798"/>
          </a:xfrm>
          <a:prstGeom prst="rect">
            <a:avLst/>
          </a:prstGeom>
          <a:noFill/>
          <a:ln>
            <a:noFill/>
          </a:ln>
        </p:spPr>
      </p:pic>
      <p:pic>
        <p:nvPicPr>
          <p:cNvPr id="112" name="Shape 112"/>
          <p:cNvPicPr preferRelativeResize="0"/>
          <p:nvPr/>
        </p:nvPicPr>
        <p:blipFill rotWithShape="1">
          <a:blip r:embed="rId4">
            <a:alphaModFix/>
          </a:blip>
          <a:srcRect/>
          <a:stretch/>
        </p:blipFill>
        <p:spPr>
          <a:xfrm>
            <a:off x="7467153" y="3515799"/>
            <a:ext cx="4613685" cy="3342202"/>
          </a:xfrm>
          <a:prstGeom prst="rect">
            <a:avLst/>
          </a:prstGeom>
          <a:noFill/>
          <a:ln>
            <a:noFill/>
          </a:ln>
        </p:spPr>
      </p:pic>
    </p:spTree>
    <p:extLst>
      <p:ext uri="{BB962C8B-B14F-4D97-AF65-F5344CB8AC3E}">
        <p14:creationId xmlns:p14="http://schemas.microsoft.com/office/powerpoint/2010/main" val="38802012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17"/>
        <p:cNvGrpSpPr/>
        <p:nvPr/>
      </p:nvGrpSpPr>
      <p:grpSpPr>
        <a:xfrm>
          <a:off x="0" y="0"/>
          <a:ext cx="0" cy="0"/>
          <a:chOff x="0" y="0"/>
          <a:chExt cx="0" cy="0"/>
        </a:xfrm>
      </p:grpSpPr>
      <p:graphicFrame>
        <p:nvGraphicFramePr>
          <p:cNvPr id="118" name="Shape 118"/>
          <p:cNvGraphicFramePr/>
          <p:nvPr/>
        </p:nvGraphicFramePr>
        <p:xfrm>
          <a:off x="86060" y="75304"/>
          <a:ext cx="7153850" cy="4907350"/>
        </p:xfrm>
        <a:graphic>
          <a:graphicData uri="http://schemas.openxmlformats.org/drawingml/2006/table">
            <a:tbl>
              <a:tblPr firstRow="1" bandRow="1">
                <a:noFill/>
              </a:tblPr>
              <a:tblGrid>
                <a:gridCol w="1636900">
                  <a:extLst>
                    <a:ext uri="{9D8B030D-6E8A-4147-A177-3AD203B41FA5}">
                      <a16:colId xmlns:a16="http://schemas.microsoft.com/office/drawing/2014/main" val="20000"/>
                    </a:ext>
                  </a:extLst>
                </a:gridCol>
                <a:gridCol w="5516950">
                  <a:extLst>
                    <a:ext uri="{9D8B030D-6E8A-4147-A177-3AD203B41FA5}">
                      <a16:colId xmlns:a16="http://schemas.microsoft.com/office/drawing/2014/main" val="20001"/>
                    </a:ext>
                  </a:extLst>
                </a:gridCol>
              </a:tblGrid>
              <a:tr h="187075">
                <a:tc gridSpan="2">
                  <a:txBody>
                    <a:bodyPr/>
                    <a:lstStyle/>
                    <a:p>
                      <a:pPr marL="0" marR="0" lvl="0" indent="0" algn="ctr" rtl="0">
                        <a:spcBef>
                          <a:spcPts val="0"/>
                        </a:spcBef>
                        <a:spcAft>
                          <a:spcPts val="0"/>
                        </a:spcAft>
                        <a:buNone/>
                      </a:pPr>
                      <a:r>
                        <a:rPr lang="en-GB" sz="1000" b="1" dirty="0">
                          <a:solidFill>
                            <a:schemeClr val="bg1"/>
                          </a:solidFill>
                        </a:rPr>
                        <a:t>4.2.2.5</a:t>
                      </a:r>
                      <a:r>
                        <a:rPr lang="en-GB" sz="1000" b="1" baseline="0" dirty="0">
                          <a:solidFill>
                            <a:schemeClr val="bg1"/>
                          </a:solidFill>
                        </a:rPr>
                        <a:t> DETERMINANTS OF SRAS.  4.2.2.6. </a:t>
                      </a:r>
                      <a:r>
                        <a:rPr lang="en-GB" sz="1000" b="1" dirty="0">
                          <a:solidFill>
                            <a:schemeClr val="bg1"/>
                          </a:solidFill>
                        </a:rPr>
                        <a:t>DETERMINANTS OF LRAS</a:t>
                      </a:r>
                      <a:endParaRPr sz="1000" b="1" dirty="0">
                        <a:solidFill>
                          <a:schemeClr val="bg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27000">
                <a:tc gridSpan="2">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This is the total value of goods &amp; services produced in an economy.   The aggregate supply curve shows the level of output at different price levels. </a:t>
                      </a:r>
                      <a:endParaRPr sz="1000" b="0" i="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When the economy reaches its maximum level of capacity (full employment &amp; reflects the economy reaching the PPF boundary) the supply curve become perfectly inelastic.  In the short term, firms are unable to produce greater output even at higher prices.  </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LRAS curve and the PPF are therefore closely linked. </a:t>
                      </a:r>
                      <a:endParaRPr sz="1000" b="0" i="0" dirty="0">
                        <a:solidFill>
                          <a:schemeClr val="dk1"/>
                        </a:solidFill>
                        <a:latin typeface="Calibri"/>
                        <a:ea typeface="Calibri"/>
                        <a:cs typeface="Calibri"/>
                        <a:sym typeface="Calibri"/>
                      </a:endParaRPr>
                    </a:p>
                  </a:txBody>
                  <a:tcPr marL="91450" marR="91450" marT="45725" marB="45725">
                    <a:solidFill>
                      <a:schemeClr val="accent1">
                        <a:lumMod val="20000"/>
                        <a:lumOff val="80000"/>
                      </a:schemeClr>
                    </a:solidFill>
                  </a:tcPr>
                </a:tc>
                <a:tc hMerge="1">
                  <a:txBody>
                    <a:bodyPr/>
                    <a:lstStyle/>
                    <a:p>
                      <a:endParaRPr lang="en-US"/>
                    </a:p>
                  </a:txBody>
                  <a:tcPr/>
                </a:tc>
                <a:extLst>
                  <a:ext uri="{0D108BD9-81ED-4DB2-BD59-A6C34878D82A}">
                    <a16:rowId xmlns:a16="http://schemas.microsoft.com/office/drawing/2014/main" val="10001"/>
                  </a:ext>
                </a:extLst>
              </a:tr>
              <a:tr h="273700">
                <a:tc>
                  <a:txBody>
                    <a:bodyPr/>
                    <a:lstStyle/>
                    <a:p>
                      <a:pPr marL="0" marR="0" lvl="0" indent="0" algn="l" rtl="0">
                        <a:spcBef>
                          <a:spcPts val="0"/>
                        </a:spcBef>
                        <a:spcAft>
                          <a:spcPts val="0"/>
                        </a:spcAft>
                        <a:buNone/>
                      </a:pPr>
                      <a:r>
                        <a:rPr lang="en-GB" sz="1000" b="1">
                          <a:solidFill>
                            <a:schemeClr val="lt1"/>
                          </a:solidFill>
                        </a:rPr>
                        <a:t>FACTORS DETERMINING LRAS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Broadly speaking this concerns the quantity &amp; quality of the key factors of production:</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Land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Labour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Capital </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The Entrepreneur</a:t>
                      </a:r>
                      <a:endParaRPr dirty="0"/>
                    </a:p>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Together with the ability to generate technological gains through improved capital goods &amp; infrastructure</a:t>
                      </a:r>
                      <a:endParaRPr dirty="0"/>
                    </a:p>
                  </a:txBody>
                  <a:tcPr marL="91450" marR="91450" marT="45725" marB="45725">
                    <a:solidFill>
                      <a:schemeClr val="bg1">
                        <a:lumMod val="95000"/>
                      </a:schemeClr>
                    </a:solidFill>
                  </a:tcPr>
                </a:tc>
                <a:extLst>
                  <a:ext uri="{0D108BD9-81ED-4DB2-BD59-A6C34878D82A}">
                    <a16:rowId xmlns:a16="http://schemas.microsoft.com/office/drawing/2014/main" val="10002"/>
                  </a:ext>
                </a:extLst>
              </a:tr>
              <a:tr h="226525">
                <a:tc>
                  <a:txBody>
                    <a:bodyPr/>
                    <a:lstStyle/>
                    <a:p>
                      <a:pPr marL="0" marR="0" lvl="0" indent="0" algn="l" rtl="0">
                        <a:spcBef>
                          <a:spcPts val="0"/>
                        </a:spcBef>
                        <a:spcAft>
                          <a:spcPts val="0"/>
                        </a:spcAft>
                        <a:buNone/>
                      </a:pPr>
                      <a:r>
                        <a:rPr lang="en-GB" sz="1000" b="1">
                          <a:solidFill>
                            <a:schemeClr val="lt1"/>
                          </a:solidFill>
                        </a:rPr>
                        <a:t>SRAS CURVE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 the short-run, capital is fixed. Firms can alter variable factors of production, such as labour.</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SRAS is viewed as elastic, because in the short-run firms can increase output by getting workers to do overtime.</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a:solidFill>
                            <a:schemeClr val="lt1"/>
                          </a:solidFill>
                        </a:rPr>
                        <a:t>FACTORS INFLUENCING THE SRAS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Price of raw materials, e.g. oil, food, metals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Cost of labour, (wages, taxes, regulation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Levels of tax and subsidies</a:t>
                      </a:r>
                      <a:endParaRPr dirty="0"/>
                    </a:p>
                  </a:txBody>
                  <a:tcPr marL="91450" marR="91450" marT="45725" marB="45725">
                    <a:solidFill>
                      <a:schemeClr val="bg1">
                        <a:lumMod val="95000"/>
                      </a:schemeClr>
                    </a:solidFill>
                  </a:tcPr>
                </a:tc>
                <a:extLst>
                  <a:ext uri="{0D108BD9-81ED-4DB2-BD59-A6C34878D82A}">
                    <a16:rowId xmlns:a16="http://schemas.microsoft.com/office/drawing/2014/main" val="10004"/>
                  </a:ext>
                </a:extLst>
              </a:tr>
              <a:tr h="375125">
                <a:tc>
                  <a:txBody>
                    <a:bodyPr/>
                    <a:lstStyle/>
                    <a:p>
                      <a:pPr marL="0" marR="0" lvl="0" indent="0" algn="l" rtl="0">
                        <a:spcBef>
                          <a:spcPts val="0"/>
                        </a:spcBef>
                        <a:spcAft>
                          <a:spcPts val="0"/>
                        </a:spcAft>
                        <a:buNone/>
                      </a:pPr>
                      <a:r>
                        <a:rPr lang="en-GB" sz="1000" b="1">
                          <a:solidFill>
                            <a:schemeClr val="lt1"/>
                          </a:solidFill>
                        </a:rPr>
                        <a:t>CLASSICAL INTERPRETATION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classical view sees AS </a:t>
                      </a:r>
                      <a:r>
                        <a:rPr lang="en-GB" sz="1000" b="0" i="0" dirty="0" err="1">
                          <a:solidFill>
                            <a:schemeClr val="dk1"/>
                          </a:solidFill>
                          <a:latin typeface="Calibri"/>
                          <a:ea typeface="Calibri"/>
                          <a:cs typeface="Calibri"/>
                          <a:sym typeface="Calibri"/>
                        </a:rPr>
                        <a:t>as</a:t>
                      </a:r>
                      <a:r>
                        <a:rPr lang="en-GB" sz="1000" b="0" i="0" dirty="0">
                          <a:solidFill>
                            <a:schemeClr val="dk1"/>
                          </a:solidFill>
                          <a:latin typeface="Calibri"/>
                          <a:ea typeface="Calibri"/>
                          <a:cs typeface="Calibri"/>
                          <a:sym typeface="Calibri"/>
                        </a:rPr>
                        <a:t> inelastic in the long term.</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classical view sees wages and prices as flexible, therefore, in the long-term the economy will maintain full employment. Classical economist believe economic growth is influenced by long-term factors, such as capital and productivity.</a:t>
                      </a:r>
                      <a:endParaRPr dirty="0"/>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375125">
                <a:tc>
                  <a:txBody>
                    <a:bodyPr/>
                    <a:lstStyle/>
                    <a:p>
                      <a:pPr marL="0" marR="0" lvl="0" indent="0" algn="l" rtl="0">
                        <a:spcBef>
                          <a:spcPts val="0"/>
                        </a:spcBef>
                        <a:spcAft>
                          <a:spcPts val="0"/>
                        </a:spcAft>
                        <a:buNone/>
                      </a:pPr>
                      <a:r>
                        <a:rPr lang="en-GB" sz="1000" b="1">
                          <a:solidFill>
                            <a:schemeClr val="lt1"/>
                          </a:solidFill>
                        </a:rPr>
                        <a:t>KEYNESIAN INTERPRETATION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Keynesians believe the long run aggregate supply can be upwardly sloping and elastic.</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They argue that the economy can be below the full employment level, even in the long run. For example, in recession, there is excess saving, leading to a decline in aggregate demand.</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Keynesians also believe wages and prices can be sticky, and therefore, economies don’t automatically return to full employment equilibrium.</a:t>
                      </a:r>
                      <a:endParaRPr dirty="0"/>
                    </a:p>
                  </a:txBody>
                  <a:tcPr marL="91450" marR="91450" marT="45725" marB="45725">
                    <a:solidFill>
                      <a:schemeClr val="bg1">
                        <a:lumMod val="95000"/>
                      </a:schemeClr>
                    </a:solidFill>
                  </a:tcPr>
                </a:tc>
                <a:extLst>
                  <a:ext uri="{0D108BD9-81ED-4DB2-BD59-A6C34878D82A}">
                    <a16:rowId xmlns:a16="http://schemas.microsoft.com/office/drawing/2014/main" val="10006"/>
                  </a:ext>
                </a:extLst>
              </a:tr>
            </a:tbl>
          </a:graphicData>
        </a:graphic>
      </p:graphicFrame>
      <p:pic>
        <p:nvPicPr>
          <p:cNvPr id="2" name="Picture 1"/>
          <p:cNvPicPr>
            <a:picLocks noChangeAspect="1"/>
          </p:cNvPicPr>
          <p:nvPr/>
        </p:nvPicPr>
        <p:blipFill>
          <a:blip r:embed="rId3"/>
          <a:stretch>
            <a:fillRect/>
          </a:stretch>
        </p:blipFill>
        <p:spPr>
          <a:xfrm>
            <a:off x="7524416" y="3678621"/>
            <a:ext cx="4367541" cy="2930909"/>
          </a:xfrm>
          <a:prstGeom prst="rect">
            <a:avLst/>
          </a:prstGeom>
        </p:spPr>
      </p:pic>
      <p:pic>
        <p:nvPicPr>
          <p:cNvPr id="3" name="Picture 2"/>
          <p:cNvPicPr>
            <a:picLocks noChangeAspect="1"/>
          </p:cNvPicPr>
          <p:nvPr/>
        </p:nvPicPr>
        <p:blipFill>
          <a:blip r:embed="rId4"/>
          <a:stretch>
            <a:fillRect/>
          </a:stretch>
        </p:blipFill>
        <p:spPr>
          <a:xfrm>
            <a:off x="7524415" y="482162"/>
            <a:ext cx="3910839" cy="2931401"/>
          </a:xfrm>
          <a:prstGeom prst="rect">
            <a:avLst/>
          </a:prstGeom>
        </p:spPr>
      </p:pic>
    </p:spTree>
    <p:extLst>
      <p:ext uri="{BB962C8B-B14F-4D97-AF65-F5344CB8AC3E}">
        <p14:creationId xmlns:p14="http://schemas.microsoft.com/office/powerpoint/2010/main" val="2844791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nvGraphicFramePr>
        <p:xfrm>
          <a:off x="96715" y="62046"/>
          <a:ext cx="5169877" cy="4413239"/>
        </p:xfrm>
        <a:graphic>
          <a:graphicData uri="http://schemas.openxmlformats.org/drawingml/2006/table">
            <a:tbl>
              <a:tblPr firstRow="1" firstCol="1" bandRow="1">
                <a:noFill/>
              </a:tblPr>
              <a:tblGrid>
                <a:gridCol w="1397176">
                  <a:extLst>
                    <a:ext uri="{9D8B030D-6E8A-4147-A177-3AD203B41FA5}">
                      <a16:colId xmlns:a16="http://schemas.microsoft.com/office/drawing/2014/main" val="20000"/>
                    </a:ext>
                  </a:extLst>
                </a:gridCol>
                <a:gridCol w="3772701">
                  <a:extLst>
                    <a:ext uri="{9D8B030D-6E8A-4147-A177-3AD203B41FA5}">
                      <a16:colId xmlns:a16="http://schemas.microsoft.com/office/drawing/2014/main" val="20001"/>
                    </a:ext>
                  </a:extLst>
                </a:gridCol>
              </a:tblGrid>
              <a:tr h="209544">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4.2.3.</a:t>
                      </a:r>
                      <a:r>
                        <a:rPr lang="en-GB" sz="1200" b="1" u="none" strike="noStrike" cap="none" baseline="0" dirty="0">
                          <a:solidFill>
                            <a:schemeClr val="tx1"/>
                          </a:solidFill>
                          <a:latin typeface="Calibri"/>
                          <a:ea typeface="Calibri"/>
                          <a:cs typeface="Calibri"/>
                          <a:sym typeface="Calibri"/>
                        </a:rPr>
                        <a:t> ECONOMIC PERFORMANCE</a:t>
                      </a:r>
                      <a:endParaRPr sz="12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GB"/>
                    </a:p>
                  </a:txBody>
                  <a:tcPr/>
                </a:tc>
                <a:extLst>
                  <a:ext uri="{0D108BD9-81ED-4DB2-BD59-A6C34878D82A}">
                    <a16:rowId xmlns:a16="http://schemas.microsoft.com/office/drawing/2014/main" val="750676395"/>
                  </a:ext>
                </a:extLst>
              </a:tr>
              <a:tr h="209544">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4.2.3.1</a:t>
                      </a:r>
                      <a:r>
                        <a:rPr lang="en-GB" sz="1200" b="1" u="none" strike="noStrike" cap="none" baseline="0" dirty="0">
                          <a:solidFill>
                            <a:schemeClr val="tx1"/>
                          </a:solidFill>
                          <a:latin typeface="Calibri"/>
                          <a:ea typeface="Calibri"/>
                          <a:cs typeface="Calibri"/>
                          <a:sym typeface="Calibri"/>
                        </a:rPr>
                        <a:t> ECONOMIC GROWTH &amp; THE ECONOMIC CYCLE</a:t>
                      </a:r>
                      <a:endParaRPr sz="12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471301">
                <a:tc>
                  <a:txBody>
                    <a:bodyPr/>
                    <a:lstStyle/>
                    <a:p>
                      <a:pPr marL="0" marR="0" lvl="0" indent="0" algn="l" rtl="0">
                        <a:spcBef>
                          <a:spcPts val="0"/>
                        </a:spcBef>
                        <a:spcAft>
                          <a:spcPts val="0"/>
                        </a:spcAft>
                        <a:buNone/>
                      </a:pPr>
                      <a:r>
                        <a:rPr lang="en-GB" sz="1000" b="1" u="none" strike="noStrike" cap="none">
                          <a:solidFill>
                            <a:schemeClr val="tx1"/>
                          </a:solidFill>
                          <a:latin typeface="Calibri"/>
                          <a:ea typeface="Calibri"/>
                          <a:cs typeface="Calibri"/>
                          <a:sym typeface="Calibri"/>
                        </a:rPr>
                        <a:t>ECONOMIC GROWTH</a:t>
                      </a:r>
                      <a:endParaRPr sz="1000" b="1" u="none" strike="noStrike" cap="none">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i="1" u="none" strike="noStrike" cap="none" dirty="0">
                          <a:solidFill>
                            <a:schemeClr val="dk1"/>
                          </a:solidFill>
                        </a:rPr>
                        <a:t>In the </a:t>
                      </a:r>
                      <a:r>
                        <a:rPr lang="en-GB" sz="1000" b="1" i="1" u="none" strike="noStrike" cap="none" dirty="0">
                          <a:solidFill>
                            <a:schemeClr val="dk1"/>
                          </a:solidFill>
                        </a:rPr>
                        <a:t>short run, </a:t>
                      </a:r>
                      <a:r>
                        <a:rPr lang="en-GB" sz="1000" b="0" i="1" u="none" strike="noStrike" cap="none" dirty="0">
                          <a:solidFill>
                            <a:schemeClr val="dk1"/>
                          </a:solidFill>
                        </a:rPr>
                        <a:t>this is an increase in the country’s output.</a:t>
                      </a:r>
                      <a:endParaRPr dirty="0"/>
                    </a:p>
                    <a:p>
                      <a:pPr marL="0" marR="0" lvl="0" indent="0" algn="l" rtl="0">
                        <a:spcBef>
                          <a:spcPts val="0"/>
                        </a:spcBef>
                        <a:spcAft>
                          <a:spcPts val="0"/>
                        </a:spcAft>
                        <a:buNone/>
                      </a:pPr>
                      <a:r>
                        <a:rPr lang="en-GB" sz="1000" b="0" i="1" dirty="0">
                          <a:solidFill>
                            <a:schemeClr val="dk1"/>
                          </a:solidFill>
                        </a:rPr>
                        <a:t>In the </a:t>
                      </a:r>
                      <a:r>
                        <a:rPr lang="en-GB" sz="1000" b="1" i="1" dirty="0">
                          <a:solidFill>
                            <a:schemeClr val="dk1"/>
                          </a:solidFill>
                        </a:rPr>
                        <a:t>long run, </a:t>
                      </a:r>
                      <a:r>
                        <a:rPr lang="en-GB" sz="1000" b="0" i="1" dirty="0">
                          <a:solidFill>
                            <a:schemeClr val="dk1"/>
                          </a:solidFill>
                        </a:rPr>
                        <a:t>this is an increase in the country’s productive potential</a:t>
                      </a:r>
                      <a:r>
                        <a:rPr lang="en-GB" sz="1000" b="0" dirty="0">
                          <a:solidFill>
                            <a:schemeClr val="dk1"/>
                          </a:solidFill>
                        </a:rPr>
                        <a:t>. (Shift in LRAS.)</a:t>
                      </a:r>
                      <a:endParaRPr sz="1000" b="0" dirty="0">
                        <a:solidFill>
                          <a:schemeClr val="dk1"/>
                        </a:solidFill>
                      </a:endParaRPr>
                    </a:p>
                  </a:txBody>
                  <a:tcPr marL="68575" marR="68575" marT="0" marB="0">
                    <a:solidFill>
                      <a:srgbClr val="BBD6EE"/>
                    </a:solidFill>
                  </a:tcPr>
                </a:tc>
                <a:extLst>
                  <a:ext uri="{0D108BD9-81ED-4DB2-BD59-A6C34878D82A}">
                    <a16:rowId xmlns:a16="http://schemas.microsoft.com/office/drawing/2014/main" val="10001"/>
                  </a:ext>
                </a:extLst>
              </a:tr>
              <a:tr h="471301">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DETERMINANTS OF SHORT RUN GROWTH</a:t>
                      </a:r>
                      <a:endParaRPr sz="10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Lower</a:t>
                      </a:r>
                      <a:r>
                        <a:rPr lang="en-GB" sz="1000" b="0" baseline="0" dirty="0">
                          <a:solidFill>
                            <a:schemeClr val="dk1"/>
                          </a:solidFill>
                        </a:rPr>
                        <a:t> interest rates, increased debt, decreased taxation, higher consumer &amp; business confidence, higher government spending, weaker exchange rate. </a:t>
                      </a:r>
                      <a:endParaRPr sz="1000" b="0" dirty="0">
                        <a:solidFill>
                          <a:schemeClr val="dk1"/>
                        </a:solidFill>
                      </a:endParaRPr>
                    </a:p>
                  </a:txBody>
                  <a:tcPr marL="68575" marR="68575" marT="0" marB="0">
                    <a:solidFill>
                      <a:schemeClr val="bg1">
                        <a:lumMod val="95000"/>
                      </a:schemeClr>
                    </a:solidFill>
                  </a:tcPr>
                </a:tc>
                <a:extLst>
                  <a:ext uri="{0D108BD9-81ED-4DB2-BD59-A6C34878D82A}">
                    <a16:rowId xmlns:a16="http://schemas.microsoft.com/office/drawing/2014/main" val="1868708904"/>
                  </a:ext>
                </a:extLst>
              </a:tr>
              <a:tr h="360331">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DETERMINANTS</a:t>
                      </a:r>
                      <a:r>
                        <a:rPr lang="en-GB" sz="1000" b="1" u="none" strike="noStrike" cap="none" baseline="0" dirty="0">
                          <a:solidFill>
                            <a:schemeClr val="tx1"/>
                          </a:solidFill>
                          <a:latin typeface="Calibri"/>
                          <a:ea typeface="Calibri"/>
                          <a:cs typeface="Calibri"/>
                          <a:sym typeface="Calibri"/>
                        </a:rPr>
                        <a:t> OF LONG RUN GROWTH</a:t>
                      </a:r>
                      <a:endParaRPr sz="1000" b="1" u="none" strike="noStrike" cap="none"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Increased factor productivity, increased population, increased competition, improved infrastructure.</a:t>
                      </a:r>
                      <a:r>
                        <a:rPr lang="en-GB" sz="1000" b="0" baseline="0" dirty="0">
                          <a:solidFill>
                            <a:schemeClr val="dk1"/>
                          </a:solidFill>
                        </a:rPr>
                        <a:t> </a:t>
                      </a:r>
                      <a:endParaRPr sz="1000" b="0" dirty="0">
                        <a:solidFill>
                          <a:schemeClr val="dk1"/>
                        </a:solidFill>
                      </a:endParaRPr>
                    </a:p>
                  </a:txBody>
                  <a:tcPr marL="68575" marR="68575" marT="0" marB="0">
                    <a:solidFill>
                      <a:srgbClr val="BBD6EE"/>
                    </a:solidFill>
                  </a:tcPr>
                </a:tc>
                <a:extLst>
                  <a:ext uri="{0D108BD9-81ED-4DB2-BD59-A6C34878D82A}">
                    <a16:rowId xmlns:a16="http://schemas.microsoft.com/office/drawing/2014/main" val="3194259234"/>
                  </a:ext>
                </a:extLst>
              </a:tr>
              <a:tr h="183026">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ACTUAL GROWTH</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i="1">
                          <a:solidFill>
                            <a:schemeClr val="dk1"/>
                          </a:solidFill>
                          <a:latin typeface="Calibri"/>
                          <a:ea typeface="Calibri"/>
                          <a:cs typeface="Calibri"/>
                          <a:sym typeface="Calibri"/>
                        </a:rPr>
                        <a:t>An increase in real GDP</a:t>
                      </a:r>
                      <a:endParaRPr sz="1000" b="0" i="1">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POTENTIAL GROWTH</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solidFill>
                            <a:schemeClr val="dk1"/>
                          </a:solidFill>
                          <a:latin typeface="Calibri"/>
                          <a:ea typeface="Calibri"/>
                          <a:cs typeface="Calibri"/>
                          <a:sym typeface="Calibri"/>
                        </a:rPr>
                        <a:t>An increase in the productive potential/long term capacity of the economy. </a:t>
                      </a:r>
                      <a:r>
                        <a:rPr lang="en-GB" sz="1000" b="0" dirty="0">
                          <a:solidFill>
                            <a:schemeClr val="dk1"/>
                          </a:solidFill>
                          <a:latin typeface="Calibri"/>
                          <a:ea typeface="Calibri"/>
                          <a:cs typeface="Calibri"/>
                          <a:sym typeface="Calibri"/>
                        </a:rPr>
                        <a:t>. </a:t>
                      </a:r>
                      <a:endParaRPr sz="1000" b="0" dirty="0"/>
                    </a:p>
                  </a:txBody>
                  <a:tcPr marL="68575" marR="68575" marT="0" marB="0">
                    <a:solidFill>
                      <a:srgbClr val="BBD6EE"/>
                    </a:solidFill>
                  </a:tcPr>
                </a:tc>
                <a:extLst>
                  <a:ext uri="{0D108BD9-81ED-4DB2-BD59-A6C34878D82A}">
                    <a16:rowId xmlns:a16="http://schemas.microsoft.com/office/drawing/2014/main" val="10005"/>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t>The difference between the actual and potential output of an economy. </a:t>
                      </a:r>
                      <a:endParaRPr sz="1000" b="0" i="1" dirty="0"/>
                    </a:p>
                  </a:txBody>
                  <a:tcPr marL="68575" marR="68575" marT="0" marB="0">
                    <a:solidFill>
                      <a:srgbClr val="F2F2F2"/>
                    </a:solidFill>
                  </a:tcPr>
                </a:tc>
                <a:extLst>
                  <a:ext uri="{0D108BD9-81ED-4DB2-BD59-A6C34878D82A}">
                    <a16:rowId xmlns:a16="http://schemas.microsoft.com/office/drawing/2014/main" val="10006"/>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POSITIVE 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t>Where the actual output of an economy exceeds its potential</a:t>
                      </a:r>
                      <a:endParaRPr sz="1000" b="0" i="1" dirty="0"/>
                    </a:p>
                  </a:txBody>
                  <a:tcPr marL="68575" marR="68575" marT="0" marB="0">
                    <a:solidFill>
                      <a:srgbClr val="BBD6EE"/>
                    </a:solidFill>
                  </a:tcPr>
                </a:tc>
                <a:extLst>
                  <a:ext uri="{0D108BD9-81ED-4DB2-BD59-A6C34878D82A}">
                    <a16:rowId xmlns:a16="http://schemas.microsoft.com/office/drawing/2014/main" val="10007"/>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NEGATIVE OUTPUT GAP</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t>Where actual output is less than the potential of the economy</a:t>
                      </a:r>
                      <a:endParaRPr sz="1000" b="0" i="1"/>
                    </a:p>
                  </a:txBody>
                  <a:tcPr marL="68575" marR="68575" marT="0" marB="0">
                    <a:solidFill>
                      <a:srgbClr val="F2F2F2"/>
                    </a:solidFill>
                  </a:tcPr>
                </a:tc>
                <a:extLst>
                  <a:ext uri="{0D108BD9-81ED-4DB2-BD59-A6C34878D82A}">
                    <a16:rowId xmlns:a16="http://schemas.microsoft.com/office/drawing/2014/main" val="10008"/>
                  </a:ext>
                </a:extLst>
              </a:tr>
              <a:tr h="31420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TRADE/ECONOMIC CYCLE</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Fluctuations in the economic cycle over time</a:t>
                      </a:r>
                      <a:endParaRPr sz="1000" i="1"/>
                    </a:p>
                  </a:txBody>
                  <a:tcPr marL="68575" marR="68575" marT="0" marB="0">
                    <a:solidFill>
                      <a:srgbClr val="BBD6EE"/>
                    </a:solidFill>
                  </a:tcPr>
                </a:tc>
                <a:extLst>
                  <a:ext uri="{0D108BD9-81ED-4DB2-BD59-A6C34878D82A}">
                    <a16:rowId xmlns:a16="http://schemas.microsoft.com/office/drawing/2014/main" val="10009"/>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ECONOMIC BOOM</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dirty="0">
                          <a:solidFill>
                            <a:schemeClr val="dk1"/>
                          </a:solidFill>
                          <a:latin typeface="Calibri"/>
                          <a:ea typeface="Calibri"/>
                          <a:cs typeface="Calibri"/>
                          <a:sym typeface="Calibri"/>
                        </a:rPr>
                        <a:t>At the top of the economic cycle where output and growth are high</a:t>
                      </a:r>
                      <a:endParaRPr sz="1000" i="1" dirty="0"/>
                    </a:p>
                  </a:txBody>
                  <a:tcPr marL="68575" marR="68575" marT="0" marB="0">
                    <a:solidFill>
                      <a:srgbClr val="F2F2F2"/>
                    </a:solidFill>
                  </a:tcPr>
                </a:tc>
                <a:extLst>
                  <a:ext uri="{0D108BD9-81ED-4DB2-BD59-A6C34878D82A}">
                    <a16:rowId xmlns:a16="http://schemas.microsoft.com/office/drawing/2014/main" val="10010"/>
                  </a:ext>
                </a:extLst>
              </a:tr>
              <a:tr h="199622">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RECESSION</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Where economic growth is negative for two consecutive quarters. </a:t>
                      </a:r>
                      <a:endParaRPr/>
                    </a:p>
                  </a:txBody>
                  <a:tcPr marL="68575" marR="68575" marT="0" marB="0">
                    <a:solidFill>
                      <a:srgbClr val="BBD6EE"/>
                    </a:solidFill>
                  </a:tcPr>
                </a:tc>
                <a:extLst>
                  <a:ext uri="{0D108BD9-81ED-4DB2-BD59-A6C34878D82A}">
                    <a16:rowId xmlns:a16="http://schemas.microsoft.com/office/drawing/2014/main" val="10011"/>
                  </a:ext>
                </a:extLst>
              </a:tr>
              <a:tr h="32626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PRODUCTION POSSIBILITY FRONTIER</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Maximum level of output that an economy can achieve using its existing resources in full</a:t>
                      </a:r>
                      <a:endParaRPr sz="1000" i="1"/>
                    </a:p>
                  </a:txBody>
                  <a:tcPr marL="68575" marR="68575" marT="0" marB="0">
                    <a:solidFill>
                      <a:srgbClr val="F2F2F2"/>
                    </a:solidFill>
                  </a:tcPr>
                </a:tc>
                <a:extLst>
                  <a:ext uri="{0D108BD9-81ED-4DB2-BD59-A6C34878D82A}">
                    <a16:rowId xmlns:a16="http://schemas.microsoft.com/office/drawing/2014/main" val="10012"/>
                  </a:ext>
                </a:extLst>
              </a:tr>
              <a:tr h="326261">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SUSTAINABLE ECONOMIC GROWTH</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i="1" dirty="0"/>
                        <a:t>Maintaining growth over very long time periods, thereby limiting the effects of the economic cycle</a:t>
                      </a:r>
                      <a:endParaRPr sz="1000" i="1" dirty="0"/>
                    </a:p>
                  </a:txBody>
                  <a:tcPr marL="68575" marR="68575" marT="0" marB="0">
                    <a:solidFill>
                      <a:srgbClr val="BBD6EE"/>
                    </a:solidFill>
                  </a:tcPr>
                </a:tc>
                <a:extLst>
                  <a:ext uri="{0D108BD9-81ED-4DB2-BD59-A6C34878D82A}">
                    <a16:rowId xmlns:a16="http://schemas.microsoft.com/office/drawing/2014/main" val="10013"/>
                  </a:ext>
                </a:extLst>
              </a:tr>
            </a:tbl>
          </a:graphicData>
        </a:graphic>
      </p:graphicFrame>
      <p:graphicFrame>
        <p:nvGraphicFramePr>
          <p:cNvPr id="86" name="Shape 86"/>
          <p:cNvGraphicFramePr/>
          <p:nvPr/>
        </p:nvGraphicFramePr>
        <p:xfrm>
          <a:off x="5334280" y="3323445"/>
          <a:ext cx="6732457" cy="2438430"/>
        </p:xfrm>
        <a:graphic>
          <a:graphicData uri="http://schemas.openxmlformats.org/drawingml/2006/table">
            <a:tbl>
              <a:tblPr firstRow="1" bandRow="1">
                <a:noFill/>
              </a:tblPr>
              <a:tblGrid>
                <a:gridCol w="1035113">
                  <a:extLst>
                    <a:ext uri="{9D8B030D-6E8A-4147-A177-3AD203B41FA5}">
                      <a16:colId xmlns:a16="http://schemas.microsoft.com/office/drawing/2014/main" val="20000"/>
                    </a:ext>
                  </a:extLst>
                </a:gridCol>
                <a:gridCol w="5697344">
                  <a:extLst>
                    <a:ext uri="{9D8B030D-6E8A-4147-A177-3AD203B41FA5}">
                      <a16:colId xmlns:a16="http://schemas.microsoft.com/office/drawing/2014/main" val="20001"/>
                    </a:ext>
                  </a:extLst>
                </a:gridCol>
              </a:tblGrid>
              <a:tr h="260575">
                <a:tc gridSpan="2">
                  <a:txBody>
                    <a:bodyPr/>
                    <a:lstStyle/>
                    <a:p>
                      <a:pPr marL="0" marR="0" lvl="0" indent="0" algn="ctr" rtl="0">
                        <a:spcBef>
                          <a:spcPts val="0"/>
                        </a:spcBef>
                        <a:spcAft>
                          <a:spcPts val="0"/>
                        </a:spcAft>
                        <a:buNone/>
                      </a:pPr>
                      <a:r>
                        <a:rPr lang="en-GB" sz="1200" b="1" dirty="0">
                          <a:solidFill>
                            <a:schemeClr val="tx1"/>
                          </a:solidFill>
                        </a:rPr>
                        <a:t>ANALYSIS OF ECONOMIC GROWTH</a:t>
                      </a:r>
                      <a:endParaRPr sz="12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2850">
                <a:tc>
                  <a:txBody>
                    <a:bodyPr/>
                    <a:lstStyle/>
                    <a:p>
                      <a:pPr marL="0" marR="0" lvl="0" indent="0" algn="l" rtl="0">
                        <a:lnSpc>
                          <a:spcPct val="100000"/>
                        </a:lnSpc>
                        <a:spcBef>
                          <a:spcPts val="0"/>
                        </a:spcBef>
                        <a:spcAft>
                          <a:spcPts val="0"/>
                        </a:spcAft>
                        <a:buClr>
                          <a:schemeClr val="lt1"/>
                        </a:buClr>
                        <a:buSzPts val="1000"/>
                        <a:buFont typeface="Arial"/>
                        <a:buNone/>
                      </a:pPr>
                      <a:r>
                        <a:rPr lang="en-GB" sz="1000" b="1">
                          <a:solidFill>
                            <a:schemeClr val="tx1"/>
                          </a:solidFill>
                          <a:latin typeface="Calibri"/>
                          <a:ea typeface="Calibri"/>
                          <a:cs typeface="Calibri"/>
                          <a:sym typeface="Calibri"/>
                        </a:rPr>
                        <a:t>BENEFITS</a:t>
                      </a:r>
                      <a:endParaRPr>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Living standards rise, output increases, lower unemployment which may reduce inequality.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Fiscal dividend through the fiscal stabilisers of lower government spending &amp; higher tax revenues,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exports can rise,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Positive accelerator effect where higher growth leads to higher investment.  May attract inward FDI.</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0" dirty="0">
                          <a:solidFill>
                            <a:schemeClr val="dk1"/>
                          </a:solidFill>
                          <a:latin typeface="Calibri"/>
                          <a:ea typeface="Calibri"/>
                          <a:cs typeface="Calibri"/>
                          <a:sym typeface="Calibri"/>
                        </a:rPr>
                        <a:t>Development occurs where investment in public &amp; quasi public goods improves.  This may give rise to increasing health standards &amp; higher life expectancy.</a:t>
                      </a:r>
                      <a:endParaRPr dirty="0"/>
                    </a:p>
                  </a:txBody>
                  <a:tcPr marL="91450" marR="91450" marT="45725" marB="45725">
                    <a:solidFill>
                      <a:srgbClr val="F2F2F2"/>
                    </a:solidFill>
                  </a:tcPr>
                </a:tc>
                <a:extLst>
                  <a:ext uri="{0D108BD9-81ED-4DB2-BD59-A6C34878D82A}">
                    <a16:rowId xmlns:a16="http://schemas.microsoft.com/office/drawing/2014/main" val="10001"/>
                  </a:ext>
                </a:extLst>
              </a:tr>
              <a:tr h="272850">
                <a:tc>
                  <a:txBody>
                    <a:bodyPr/>
                    <a:lstStyle/>
                    <a:p>
                      <a:pPr marL="0" marR="0" lvl="0" indent="0" algn="l" rtl="0">
                        <a:lnSpc>
                          <a:spcPct val="100000"/>
                        </a:lnSpc>
                        <a:spcBef>
                          <a:spcPts val="0"/>
                        </a:spcBef>
                        <a:spcAft>
                          <a:spcPts val="0"/>
                        </a:spcAft>
                        <a:buClr>
                          <a:schemeClr val="lt1"/>
                        </a:buClr>
                        <a:buSzPts val="1000"/>
                        <a:buFont typeface="Arial"/>
                        <a:buNone/>
                      </a:pPr>
                      <a:r>
                        <a:rPr lang="en-GB" sz="1000" b="1" dirty="0">
                          <a:solidFill>
                            <a:schemeClr val="tx1"/>
                          </a:solidFill>
                          <a:latin typeface="Calibri"/>
                          <a:ea typeface="Calibri"/>
                          <a:cs typeface="Calibri"/>
                          <a:sym typeface="Calibri"/>
                        </a:rPr>
                        <a:t>COSTS</a:t>
                      </a:r>
                      <a:endParaRPr dirty="0">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t>Inflation occurs as demand pull pressures rise &amp; this gives rise to cost push pressures as wage demands increase.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Imports may rise as consumption increases due to positive consumer confidence &amp; possible wealth effects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t>Inequality may increase as asset owners benefits from higher asset prices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t>Negative externalities may occur through pollution &amp; depletion of natural resources, boom may be unsustainable.</a:t>
                      </a:r>
                      <a:endParaRPr sz="1000" dirty="0"/>
                    </a:p>
                  </a:txBody>
                  <a:tcPr marL="91450" marR="91450" marT="45725" marB="45725">
                    <a:solidFill>
                      <a:srgbClr val="BBD6EE"/>
                    </a:solidFill>
                  </a:tcPr>
                </a:tc>
                <a:extLst>
                  <a:ext uri="{0D108BD9-81ED-4DB2-BD59-A6C34878D82A}">
                    <a16:rowId xmlns:a16="http://schemas.microsoft.com/office/drawing/2014/main" val="10002"/>
                  </a:ext>
                </a:extLst>
              </a:tr>
            </a:tbl>
          </a:graphicData>
        </a:graphic>
      </p:graphicFrame>
      <p:pic>
        <p:nvPicPr>
          <p:cNvPr id="87" name="Shape 87" descr="Image result for economic cycle"/>
          <p:cNvPicPr preferRelativeResize="0"/>
          <p:nvPr/>
        </p:nvPicPr>
        <p:blipFill rotWithShape="1">
          <a:blip r:embed="rId3">
            <a:alphaModFix/>
          </a:blip>
          <a:srcRect/>
          <a:stretch/>
        </p:blipFill>
        <p:spPr>
          <a:xfrm>
            <a:off x="457922" y="4751384"/>
            <a:ext cx="3287295" cy="1834055"/>
          </a:xfrm>
          <a:prstGeom prst="rect">
            <a:avLst/>
          </a:prstGeom>
          <a:noFill/>
          <a:ln>
            <a:noFill/>
          </a:ln>
        </p:spPr>
      </p:pic>
      <p:graphicFrame>
        <p:nvGraphicFramePr>
          <p:cNvPr id="88" name="Shape 88"/>
          <p:cNvGraphicFramePr/>
          <p:nvPr/>
        </p:nvGraphicFramePr>
        <p:xfrm>
          <a:off x="5334281" y="62045"/>
          <a:ext cx="6732457" cy="3261400"/>
        </p:xfrm>
        <a:graphic>
          <a:graphicData uri="http://schemas.openxmlformats.org/drawingml/2006/table">
            <a:tbl>
              <a:tblPr firstRow="1" bandRow="1">
                <a:noFill/>
              </a:tblPr>
              <a:tblGrid>
                <a:gridCol w="1040152">
                  <a:extLst>
                    <a:ext uri="{9D8B030D-6E8A-4147-A177-3AD203B41FA5}">
                      <a16:colId xmlns:a16="http://schemas.microsoft.com/office/drawing/2014/main" val="20000"/>
                    </a:ext>
                  </a:extLst>
                </a:gridCol>
                <a:gridCol w="5692305">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CAUSES OF ECONOMIC GROWTH</a:t>
                      </a:r>
                      <a:endParaRPr sz="10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dirty="0">
                          <a:solidFill>
                            <a:schemeClr val="tx1"/>
                          </a:solidFill>
                        </a:rPr>
                        <a:t>1. INCREASED AGGREGATE DEMAND </a:t>
                      </a:r>
                      <a:endParaRPr sz="1000" b="1" dirty="0">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a:t>Lower interest rates,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labour productivity which will increase wages</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government spending</a:t>
                      </a:r>
                      <a:endParaRPr sz="1000"/>
                    </a:p>
                    <a:p>
                      <a:pPr marL="171450" marR="0" lvl="0" indent="-171450" algn="l" rtl="0">
                        <a:lnSpc>
                          <a:spcPct val="100000"/>
                        </a:lnSpc>
                        <a:spcBef>
                          <a:spcPts val="0"/>
                        </a:spcBef>
                        <a:spcAft>
                          <a:spcPts val="0"/>
                        </a:spcAft>
                        <a:buClr>
                          <a:schemeClr val="dk1"/>
                        </a:buClr>
                        <a:buSzPts val="1000"/>
                        <a:buFont typeface="Arial"/>
                        <a:buChar char="•"/>
                      </a:pPr>
                      <a:r>
                        <a:rPr lang="en-GB" sz="1000"/>
                        <a:t>A depreciation of the currency may boost export earnings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consumer confidence may lead to more consumption &amp; borrowing </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Lower taxation, which will increase disposable income</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asset prices will give rise to a positive wealth effect &amp; increased consumer &amp; business confidence</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Financial stability will encourage more lending &amp; borrowing .  </a:t>
                      </a:r>
                      <a:endParaRPr sz="1000"/>
                    </a:p>
                  </a:txBody>
                  <a:tcPr marL="91450" marR="91450" marT="45725" marB="45725"/>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dirty="0">
                          <a:solidFill>
                            <a:schemeClr val="tx1"/>
                          </a:solidFill>
                        </a:rPr>
                        <a:t>2. INCREASED AGGREGATE SUPPLY</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a:t>Investment in capital goods which increase productivity, </a:t>
                      </a:r>
                      <a:endParaRPr/>
                    </a:p>
                    <a:p>
                      <a:pPr marL="171450" marR="0" lvl="0" indent="-171450" algn="l" rtl="0">
                        <a:spcBef>
                          <a:spcPts val="0"/>
                        </a:spcBef>
                        <a:spcAft>
                          <a:spcPts val="0"/>
                        </a:spcAft>
                        <a:buClr>
                          <a:schemeClr val="dk1"/>
                        </a:buClr>
                        <a:buSzPts val="1000"/>
                        <a:buFont typeface="Arial"/>
                        <a:buChar char="•"/>
                      </a:pPr>
                      <a:r>
                        <a:rPr lang="en-GB" sz="1000"/>
                        <a:t>Improved education will improve labour productivity in the long run</a:t>
                      </a:r>
                      <a:endParaRPr/>
                    </a:p>
                    <a:p>
                      <a:pPr marL="171450" marR="0" lvl="0" indent="-171450" algn="l" rtl="0">
                        <a:spcBef>
                          <a:spcPts val="0"/>
                        </a:spcBef>
                        <a:spcAft>
                          <a:spcPts val="0"/>
                        </a:spcAft>
                        <a:buClr>
                          <a:schemeClr val="dk1"/>
                        </a:buClr>
                        <a:buSzPts val="1000"/>
                        <a:buFont typeface="Arial"/>
                        <a:buChar char="•"/>
                      </a:pPr>
                      <a:r>
                        <a:rPr lang="en-GB" sz="1000"/>
                        <a:t>A larger working population through immigration </a:t>
                      </a:r>
                      <a:endParaRPr/>
                    </a:p>
                    <a:p>
                      <a:pPr marL="171450" marR="0" lvl="0" indent="-171450" algn="l" rtl="0">
                        <a:spcBef>
                          <a:spcPts val="0"/>
                        </a:spcBef>
                        <a:spcAft>
                          <a:spcPts val="0"/>
                        </a:spcAft>
                        <a:buClr>
                          <a:schemeClr val="dk1"/>
                        </a:buClr>
                        <a:buSzPts val="1000"/>
                        <a:buFont typeface="Arial"/>
                        <a:buChar char="•"/>
                      </a:pPr>
                      <a:r>
                        <a:rPr lang="en-GB" sz="1000"/>
                        <a:t>Improved technology which will boost productivity &amp; reduce supply costs</a:t>
                      </a:r>
                      <a:endParaRPr/>
                    </a:p>
                    <a:p>
                      <a:pPr marL="171450" marR="0" lvl="0" indent="-171450" algn="l" rtl="0">
                        <a:spcBef>
                          <a:spcPts val="0"/>
                        </a:spcBef>
                        <a:spcAft>
                          <a:spcPts val="0"/>
                        </a:spcAft>
                        <a:buClr>
                          <a:schemeClr val="dk1"/>
                        </a:buClr>
                        <a:buSzPts val="1000"/>
                        <a:buFont typeface="Arial"/>
                        <a:buChar char="•"/>
                      </a:pPr>
                      <a:r>
                        <a:rPr lang="en-GB" sz="1000"/>
                        <a:t>Technological improvements. </a:t>
                      </a:r>
                      <a:endParaRPr sz="1000"/>
                    </a:p>
                  </a:txBody>
                  <a:tcPr marL="91450" marR="91450" marT="45725" marB="45725">
                    <a:solidFill>
                      <a:srgbClr val="F2F2F2"/>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dirty="0">
                          <a:solidFill>
                            <a:schemeClr val="tx1"/>
                          </a:solidFill>
                        </a:rPr>
                        <a:t>3. Other factors: </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An environment of low inflation which helps to foster business &amp; consumer confidence.  Meanwhile exports will be maintained at a competitive level. </a:t>
                      </a:r>
                      <a:endParaRPr dirty="0"/>
                    </a:p>
                    <a:p>
                      <a:pPr marL="171450" marR="0" lvl="0" indent="-171450" algn="l" rtl="0">
                        <a:spcBef>
                          <a:spcPts val="0"/>
                        </a:spcBef>
                        <a:spcAft>
                          <a:spcPts val="0"/>
                        </a:spcAft>
                        <a:buClr>
                          <a:schemeClr val="dk1"/>
                        </a:buClr>
                        <a:buSzPts val="1000"/>
                        <a:buFont typeface="Arial"/>
                        <a:buChar char="•"/>
                      </a:pPr>
                      <a:r>
                        <a:rPr lang="en-GB" sz="1000" dirty="0"/>
                        <a:t>A stable political &amp; economic climate which promotes low inflation, certainty of business &amp; consumer confidence which may give rise to inward investment. </a:t>
                      </a:r>
                      <a:endParaRPr sz="1000" dirty="0"/>
                    </a:p>
                  </a:txBody>
                  <a:tcPr marL="91450" marR="91450" marT="45725" marB="45725"/>
                </a:tc>
                <a:extLst>
                  <a:ext uri="{0D108BD9-81ED-4DB2-BD59-A6C34878D82A}">
                    <a16:rowId xmlns:a16="http://schemas.microsoft.com/office/drawing/2014/main" val="10003"/>
                  </a:ext>
                </a:extLst>
              </a:tr>
            </a:tbl>
          </a:graphicData>
        </a:graphic>
      </p:graphicFrame>
      <p:graphicFrame>
        <p:nvGraphicFramePr>
          <p:cNvPr id="89" name="Shape 89"/>
          <p:cNvGraphicFramePr/>
          <p:nvPr/>
        </p:nvGraphicFramePr>
        <p:xfrm>
          <a:off x="3905688" y="5798537"/>
          <a:ext cx="8161050" cy="975380"/>
        </p:xfrm>
        <a:graphic>
          <a:graphicData uri="http://schemas.openxmlformats.org/drawingml/2006/table">
            <a:tbl>
              <a:tblPr firstRow="1" bandRow="1">
                <a:noFill/>
              </a:tblPr>
              <a:tblGrid>
                <a:gridCol w="8161050">
                  <a:extLst>
                    <a:ext uri="{9D8B030D-6E8A-4147-A177-3AD203B41FA5}">
                      <a16:colId xmlns:a16="http://schemas.microsoft.com/office/drawing/2014/main" val="20000"/>
                    </a:ext>
                  </a:extLst>
                </a:gridCol>
              </a:tblGrid>
              <a:tr h="152400">
                <a:tc>
                  <a:txBody>
                    <a:bodyPr/>
                    <a:lstStyle/>
                    <a:p>
                      <a:pPr marL="0" marR="0" lvl="0" indent="0" algn="ctr" rtl="0">
                        <a:spcBef>
                          <a:spcPts val="0"/>
                        </a:spcBef>
                        <a:spcAft>
                          <a:spcPts val="0"/>
                        </a:spcAft>
                        <a:buNone/>
                      </a:pPr>
                      <a:r>
                        <a:rPr lang="en-GB" sz="1200" b="1" dirty="0"/>
                        <a:t>THE CONCEPT OF </a:t>
                      </a:r>
                      <a:r>
                        <a:rPr lang="en-GB" sz="1200" b="1" dirty="0">
                          <a:solidFill>
                            <a:schemeClr val="tx1"/>
                          </a:solidFill>
                        </a:rPr>
                        <a:t>SUSTAINABLE</a:t>
                      </a:r>
                      <a:r>
                        <a:rPr lang="en-GB" sz="1200" b="1" dirty="0"/>
                        <a:t> ECONOMIC GROWTH &amp; ITS DESIRABILITY</a:t>
                      </a:r>
                      <a:endParaRPr sz="1200" b="1" dirty="0"/>
                    </a:p>
                  </a:txBody>
                  <a:tcPr marL="91450" marR="91450" marT="45725" marB="45725">
                    <a:solidFill>
                      <a:schemeClr val="bg1"/>
                    </a:solidFill>
                  </a:tcPr>
                </a:tc>
                <a:extLst>
                  <a:ext uri="{0D108BD9-81ED-4DB2-BD59-A6C34878D82A}">
                    <a16:rowId xmlns:a16="http://schemas.microsoft.com/office/drawing/2014/main" val="10000"/>
                  </a:ext>
                </a:extLst>
              </a:tr>
              <a:tr h="273700">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 the 19</a:t>
                      </a:r>
                      <a:r>
                        <a:rPr lang="en-GB" sz="1000" baseline="30000" dirty="0"/>
                        <a:t>th</a:t>
                      </a:r>
                      <a:r>
                        <a:rPr lang="en-GB" sz="1000" dirty="0"/>
                        <a:t> Century Malthus believed that rising population &amp; finite resources would lead to huge shortages.</a:t>
                      </a:r>
                      <a:endParaRPr dirty="0"/>
                    </a:p>
                    <a:p>
                      <a:pPr marL="0" marR="0" lvl="0" indent="0" algn="l" rtl="0">
                        <a:lnSpc>
                          <a:spcPct val="100000"/>
                        </a:lnSpc>
                        <a:spcBef>
                          <a:spcPts val="0"/>
                        </a:spcBef>
                        <a:spcAft>
                          <a:spcPts val="0"/>
                        </a:spcAft>
                        <a:buClr>
                          <a:schemeClr val="dk1"/>
                        </a:buClr>
                        <a:buSzPts val="1000"/>
                        <a:buFont typeface="Calibri"/>
                        <a:buNone/>
                      </a:pPr>
                      <a:r>
                        <a:rPr lang="en-GB" sz="1000" dirty="0"/>
                        <a:t>However, he failed to predict huge gains in productivity.  At the time, Agricultural sectors represented the biggest employers in an economy.  Now they represent a few %.  Hence, greater economic efficiency can lead to far higher productivity gains.  Yet, economic growth does clearly bring negative externalities &amp; complete resource depletion which may have implications future generations.  </a:t>
                      </a:r>
                      <a:endParaRPr dirty="0"/>
                    </a:p>
                  </a:txBody>
                  <a:tcPr marL="91450" marR="91450" marT="45725" marB="45725">
                    <a:solidFill>
                      <a:schemeClr val="lt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395286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83"/>
        <p:cNvGrpSpPr/>
        <p:nvPr/>
      </p:nvGrpSpPr>
      <p:grpSpPr>
        <a:xfrm>
          <a:off x="0" y="0"/>
          <a:ext cx="0" cy="0"/>
          <a:chOff x="0" y="0"/>
          <a:chExt cx="0" cy="0"/>
        </a:xfrm>
      </p:grpSpPr>
      <p:sp>
        <p:nvSpPr>
          <p:cNvPr id="84" name="Shape 84"/>
          <p:cNvSpPr txBox="1"/>
          <p:nvPr/>
        </p:nvSpPr>
        <p:spPr>
          <a:xfrm>
            <a:off x="3556000" y="0"/>
            <a:ext cx="4483100"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b="1" u="sng" dirty="0">
                <a:solidFill>
                  <a:schemeClr val="dk1"/>
                </a:solidFill>
                <a:latin typeface="Calibri"/>
                <a:ea typeface="Calibri"/>
                <a:cs typeface="Calibri"/>
                <a:sym typeface="Calibri"/>
              </a:rPr>
              <a:t>4.2.3.2</a:t>
            </a:r>
            <a:r>
              <a:rPr lang="en-GB" sz="1400" b="1" i="0" u="sng" strike="noStrike" cap="none" dirty="0">
                <a:solidFill>
                  <a:schemeClr val="dk1"/>
                </a:solidFill>
                <a:latin typeface="Calibri"/>
                <a:ea typeface="Calibri"/>
                <a:cs typeface="Calibri"/>
                <a:sym typeface="Calibri"/>
              </a:rPr>
              <a:t>. EMPLOYMENT &amp; UNEMPLOYMENT</a:t>
            </a:r>
            <a:endParaRPr sz="1400" b="1" i="0" u="sng" strike="noStrike" cap="none" dirty="0">
              <a:solidFill>
                <a:schemeClr val="dk1"/>
              </a:solidFill>
              <a:latin typeface="Calibri"/>
              <a:ea typeface="Calibri"/>
              <a:cs typeface="Calibri"/>
              <a:sym typeface="Calibri"/>
            </a:endParaRPr>
          </a:p>
        </p:txBody>
      </p:sp>
      <p:graphicFrame>
        <p:nvGraphicFramePr>
          <p:cNvPr id="85" name="Shape 85"/>
          <p:cNvGraphicFramePr/>
          <p:nvPr/>
        </p:nvGraphicFramePr>
        <p:xfrm>
          <a:off x="6248412" y="3275954"/>
          <a:ext cx="5846223" cy="3322350"/>
        </p:xfrm>
        <a:graphic>
          <a:graphicData uri="http://schemas.openxmlformats.org/drawingml/2006/table">
            <a:tbl>
              <a:tblPr firstRow="1" bandRow="1">
                <a:noFill/>
              </a:tblPr>
              <a:tblGrid>
                <a:gridCol w="1053506">
                  <a:extLst>
                    <a:ext uri="{9D8B030D-6E8A-4147-A177-3AD203B41FA5}">
                      <a16:colId xmlns:a16="http://schemas.microsoft.com/office/drawing/2014/main" val="20000"/>
                    </a:ext>
                  </a:extLst>
                </a:gridCol>
                <a:gridCol w="4792717">
                  <a:extLst>
                    <a:ext uri="{9D8B030D-6E8A-4147-A177-3AD203B41FA5}">
                      <a16:colId xmlns:a16="http://schemas.microsoft.com/office/drawing/2014/main" val="20001"/>
                    </a:ext>
                  </a:extLst>
                </a:gridCol>
              </a:tblGrid>
              <a:tr h="154800">
                <a:tc gridSpan="2">
                  <a:txBody>
                    <a:bodyPr/>
                    <a:lstStyle/>
                    <a:p>
                      <a:pPr marL="0" marR="0" lvl="0" indent="0" algn="ctr" rtl="0">
                        <a:spcBef>
                          <a:spcPts val="0"/>
                        </a:spcBef>
                        <a:spcAft>
                          <a:spcPts val="0"/>
                        </a:spcAft>
                        <a:buNone/>
                      </a:pPr>
                      <a:r>
                        <a:rPr lang="en-GB" sz="1000" b="1" u="none" strike="noStrike" cap="none" dirty="0">
                          <a:latin typeface="Calibri" panose="020F0502020204030204" pitchFamily="34" charset="0"/>
                          <a:cs typeface="Calibri" panose="020F0502020204030204" pitchFamily="34" charset="0"/>
                        </a:rPr>
                        <a:t>YOUTH UNEMPLOYMENT</a:t>
                      </a:r>
                      <a:endParaRPr sz="1000" b="1" u="none" strike="noStrike" cap="none" dirty="0">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86300">
                <a:tc gridSpan="2">
                  <a:txBody>
                    <a:bodyPr/>
                    <a:lstStyle/>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Cyclical unemployment </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Financial crisis/ recession</a:t>
                      </a:r>
                      <a:endParaRPr sz="1000" b="0" u="none" strike="noStrike" cap="none"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Lack of enterprise experience/ entrepreneurial talent</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Real wage unemployment</a:t>
                      </a:r>
                      <a:endParaRPr dirty="0"/>
                    </a:p>
                    <a:p>
                      <a:pPr marL="171450" marR="0" lvl="0" indent="-171450" algn="l" rtl="0">
                        <a:spcBef>
                          <a:spcPts val="0"/>
                        </a:spcBef>
                        <a:spcAft>
                          <a:spcPts val="0"/>
                        </a:spcAft>
                        <a:buClr>
                          <a:schemeClr val="dk1"/>
                        </a:buClr>
                        <a:buSzPts val="1000"/>
                        <a:buFont typeface="Arial"/>
                        <a:buChar char="•"/>
                      </a:pPr>
                      <a:r>
                        <a:rPr lang="en-GB" sz="1000" b="0" u="none" strike="noStrike" cap="none" dirty="0">
                          <a:solidFill>
                            <a:schemeClr val="dk1"/>
                          </a:solidFill>
                          <a:latin typeface="Calibri"/>
                          <a:ea typeface="Calibri"/>
                          <a:cs typeface="Calibri"/>
                          <a:sym typeface="Calibri"/>
                        </a:rPr>
                        <a:t>Lack of graduate jobs or alternatively a lack of qualifications</a:t>
                      </a:r>
                      <a:endParaRPr dirty="0"/>
                    </a:p>
                    <a:p>
                      <a:pPr marL="171450" marR="0" lvl="0" indent="-171450" algn="l" rtl="0">
                        <a:spcBef>
                          <a:spcPts val="0"/>
                        </a:spcBef>
                        <a:spcAft>
                          <a:spcPts val="0"/>
                        </a:spcAft>
                        <a:buClr>
                          <a:schemeClr val="dk1"/>
                        </a:buClr>
                        <a:buSzPts val="1000"/>
                        <a:buFont typeface="Arial"/>
                        <a:buChar char="•"/>
                      </a:pPr>
                      <a:r>
                        <a:rPr lang="en-GB" sz="1000" b="1" i="0" u="none" strike="noStrike" cap="none" dirty="0">
                          <a:solidFill>
                            <a:schemeClr val="dk1"/>
                          </a:solidFill>
                          <a:latin typeface="Calibri"/>
                          <a:ea typeface="Calibri"/>
                          <a:cs typeface="Calibri"/>
                          <a:sym typeface="Calibri"/>
                        </a:rPr>
                        <a:t>Hysteresis</a:t>
                      </a:r>
                      <a:r>
                        <a:rPr lang="en-GB" sz="1000" b="0" i="0" u="none" strike="noStrike" cap="none" dirty="0">
                          <a:solidFill>
                            <a:schemeClr val="dk1"/>
                          </a:solidFill>
                          <a:latin typeface="Calibri"/>
                          <a:ea typeface="Calibri"/>
                          <a:cs typeface="Calibri"/>
                          <a:sym typeface="Calibri"/>
                        </a:rPr>
                        <a:t> represents the concept that previous unemployment trends may lead to future unemployment.  If people are unemployed, their lack of experience, skill &amp; knowledge development makes it more likely that they will fail to find a job later.  This downward spiral may mean people become demotivated and fail to undertake further training.</a:t>
                      </a:r>
                      <a:endParaRPr sz="1000" b="0" i="0" u="none" strike="noStrike" cap="none"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446975">
                <a:tc>
                  <a:txBody>
                    <a:bodyPr/>
                    <a:lstStyle/>
                    <a:p>
                      <a:pPr marL="0" marR="0" lvl="0" indent="0" algn="l" rtl="0">
                        <a:spcBef>
                          <a:spcPts val="0"/>
                        </a:spcBef>
                        <a:spcAft>
                          <a:spcPts val="0"/>
                        </a:spcAft>
                        <a:buNone/>
                      </a:pPr>
                      <a:r>
                        <a:rPr lang="en-GB" sz="1000" b="1" u="none" strike="noStrike" cap="none" dirty="0">
                          <a:solidFill>
                            <a:schemeClr val="tx1"/>
                          </a:solidFill>
                        </a:rPr>
                        <a:t>EVALUATION of concept as a whole </a:t>
                      </a:r>
                      <a:endParaRPr sz="1000" b="1" dirty="0">
                        <a:solidFill>
                          <a:schemeClr val="tx1"/>
                        </a:solidFill>
                      </a:endParaRPr>
                    </a:p>
                  </a:txBody>
                  <a:tcPr marL="91450" marR="91450" marT="45725" marB="45725">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Types of unemployment are important but there will be some ‘generic’ problems consequently the size of unemployment might be the important factor.</a:t>
                      </a:r>
                      <a:endParaRPr sz="1000" i="0"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Should policies be aimed at looking to reduce/eradicate unemployment or at looking to deal with the problems caused by the unemployment?</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How much influence can a government have on unemployment, especially in a global economy, and hence how should this affect its approach?</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The whole issue of ‘do unemployment figures represent the true case?’ – e.g. unemployment vs underemployment and the issue of full-time vs part-time jobs.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Are there possible problems from making unemployment too ‘tolerable’? - ‘make work pay’ etc.</a:t>
                      </a:r>
                      <a:endParaRPr sz="1000" dirty="0"/>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86" name="Shape 86"/>
          <p:cNvGraphicFramePr/>
          <p:nvPr/>
        </p:nvGraphicFramePr>
        <p:xfrm>
          <a:off x="75304" y="234977"/>
          <a:ext cx="6079311" cy="6379758"/>
        </p:xfrm>
        <a:graphic>
          <a:graphicData uri="http://schemas.openxmlformats.org/drawingml/2006/table">
            <a:tbl>
              <a:tblPr firstRow="1" firstCol="1" bandRow="1">
                <a:noFill/>
              </a:tblPr>
              <a:tblGrid>
                <a:gridCol w="1231363">
                  <a:extLst>
                    <a:ext uri="{9D8B030D-6E8A-4147-A177-3AD203B41FA5}">
                      <a16:colId xmlns:a16="http://schemas.microsoft.com/office/drawing/2014/main" val="20000"/>
                    </a:ext>
                  </a:extLst>
                </a:gridCol>
                <a:gridCol w="4847948">
                  <a:extLst>
                    <a:ext uri="{9D8B030D-6E8A-4147-A177-3AD203B41FA5}">
                      <a16:colId xmlns:a16="http://schemas.microsoft.com/office/drawing/2014/main" val="20001"/>
                    </a:ext>
                  </a:extLst>
                </a:gridCol>
              </a:tblGrid>
              <a:tr h="239808">
                <a:tc gridSpan="2">
                  <a:txBody>
                    <a:bodyPr/>
                    <a:lstStyle/>
                    <a:p>
                      <a:pPr marL="0" marR="0" lvl="0" indent="0" algn="ctr" rtl="0">
                        <a:spcBef>
                          <a:spcPts val="0"/>
                        </a:spcBef>
                        <a:spcAft>
                          <a:spcPts val="0"/>
                        </a:spcAft>
                        <a:buNone/>
                      </a:pPr>
                      <a:r>
                        <a:rPr lang="en-GB" sz="1000" b="1" dirty="0">
                          <a:solidFill>
                            <a:schemeClr val="tx1"/>
                          </a:solidFill>
                          <a:latin typeface="Calibri"/>
                          <a:ea typeface="Calibri"/>
                          <a:cs typeface="Calibri"/>
                          <a:sym typeface="Calibri"/>
                        </a:rPr>
                        <a:t>UNEMPLOYMENT</a:t>
                      </a:r>
                      <a:endParaRPr sz="1000" b="1" dirty="0">
                        <a:solidFill>
                          <a:schemeClr val="tx1"/>
                        </a:solidFill>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18822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CLAIMANT COUNT</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panose="020F0502020204030204" pitchFamily="34" charset="0"/>
                          <a:ea typeface="Calibri"/>
                          <a:cs typeface="Calibri" panose="020F0502020204030204" pitchFamily="34" charset="0"/>
                          <a:sym typeface="Calibri"/>
                        </a:rPr>
                        <a:t>The </a:t>
                      </a:r>
                      <a:r>
                        <a:rPr lang="en-GB" sz="1000" b="1" i="0">
                          <a:solidFill>
                            <a:schemeClr val="dk1"/>
                          </a:solidFill>
                          <a:latin typeface="Calibri" panose="020F0502020204030204" pitchFamily="34" charset="0"/>
                          <a:ea typeface="Calibri"/>
                          <a:cs typeface="Calibri" panose="020F0502020204030204" pitchFamily="34" charset="0"/>
                          <a:sym typeface="Calibri"/>
                        </a:rPr>
                        <a:t>claimant count</a:t>
                      </a:r>
                      <a:r>
                        <a:rPr lang="en-GB" sz="1000" b="0" i="0">
                          <a:solidFill>
                            <a:schemeClr val="dk1"/>
                          </a:solidFill>
                          <a:latin typeface="Calibri" panose="020F0502020204030204" pitchFamily="34" charset="0"/>
                          <a:ea typeface="Calibri"/>
                          <a:cs typeface="Calibri" panose="020F0502020204030204" pitchFamily="34" charset="0"/>
                          <a:sym typeface="Calibri"/>
                        </a:rPr>
                        <a:t> records the number of people receiving </a:t>
                      </a:r>
                      <a:r>
                        <a:rPr lang="en-GB" sz="1000" b="1" i="0">
                          <a:solidFill>
                            <a:schemeClr val="dk1"/>
                          </a:solidFill>
                          <a:latin typeface="Calibri" panose="020F0502020204030204" pitchFamily="34" charset="0"/>
                          <a:ea typeface="Calibri"/>
                          <a:cs typeface="Calibri" panose="020F0502020204030204" pitchFamily="34" charset="0"/>
                          <a:sym typeface="Calibri"/>
                        </a:rPr>
                        <a:t>unemployment</a:t>
                      </a:r>
                      <a:r>
                        <a:rPr lang="en-GB" sz="1000" b="0" i="0">
                          <a:solidFill>
                            <a:schemeClr val="dk1"/>
                          </a:solidFill>
                          <a:latin typeface="Calibri" panose="020F0502020204030204" pitchFamily="34" charset="0"/>
                          <a:ea typeface="Calibri"/>
                          <a:cs typeface="Calibri" panose="020F0502020204030204" pitchFamily="34" charset="0"/>
                          <a:sym typeface="Calibri"/>
                        </a:rPr>
                        <a:t> benefits from the government.</a:t>
                      </a:r>
                      <a:endParaRPr sz="1000">
                        <a:solidFill>
                          <a:schemeClr val="dk1"/>
                        </a:solidFill>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316175">
                <a:tc>
                  <a:txBody>
                    <a:bodyPr/>
                    <a:lstStyle/>
                    <a:p>
                      <a:pPr marL="0" marR="0" lvl="0" indent="0" algn="l" rtl="0">
                        <a:lnSpc>
                          <a:spcPct val="100000"/>
                        </a:lnSpc>
                        <a:spcBef>
                          <a:spcPts val="0"/>
                        </a:spcBef>
                        <a:spcAft>
                          <a:spcPts val="0"/>
                        </a:spcAft>
                        <a:buClr>
                          <a:schemeClr val="dk1"/>
                        </a:buClr>
                        <a:buSzPts val="1000"/>
                        <a:buFont typeface="Calibri"/>
                        <a:buNone/>
                      </a:pPr>
                      <a:r>
                        <a:rPr lang="en-GB" sz="1000" b="1">
                          <a:solidFill>
                            <a:schemeClr val="tx1"/>
                          </a:solidFill>
                        </a:rPr>
                        <a:t>ILO/ IFS MEASURE UNEMPLOYMENT</a:t>
                      </a:r>
                      <a:endParaRPr sz="1000" b="1">
                        <a:solidFill>
                          <a:schemeClr val="tx1"/>
                        </a:solidFill>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panose="020F0502020204030204" pitchFamily="34" charset="0"/>
                          <a:ea typeface="Calibri"/>
                          <a:cs typeface="Calibri" panose="020F0502020204030204" pitchFamily="34" charset="0"/>
                          <a:sym typeface="Calibri"/>
                        </a:rPr>
                        <a:t>The International Labour Organisation (</a:t>
                      </a:r>
                      <a:r>
                        <a:rPr lang="en-GB" sz="1000" b="1" i="0">
                          <a:solidFill>
                            <a:schemeClr val="dk1"/>
                          </a:solidFill>
                          <a:latin typeface="Calibri" panose="020F0502020204030204" pitchFamily="34" charset="0"/>
                          <a:ea typeface="Calibri"/>
                          <a:cs typeface="Calibri" panose="020F0502020204030204" pitchFamily="34" charset="0"/>
                          <a:sym typeface="Calibri"/>
                        </a:rPr>
                        <a:t>ILO</a:t>
                      </a:r>
                      <a:r>
                        <a:rPr lang="en-GB" sz="1000" b="0" i="0">
                          <a:solidFill>
                            <a:schemeClr val="dk1"/>
                          </a:solidFill>
                          <a:latin typeface="Calibri" panose="020F0502020204030204" pitchFamily="34" charset="0"/>
                          <a:ea typeface="Calibri"/>
                          <a:cs typeface="Calibri" panose="020F0502020204030204" pitchFamily="34" charset="0"/>
                          <a:sym typeface="Calibri"/>
                        </a:rPr>
                        <a:t>). The labour force survey is undertaken by the International Labour Organisation (</a:t>
                      </a:r>
                      <a:r>
                        <a:rPr lang="en-GB" sz="1000" b="1" i="0">
                          <a:solidFill>
                            <a:schemeClr val="dk1"/>
                          </a:solidFill>
                          <a:latin typeface="Calibri" panose="020F0502020204030204" pitchFamily="34" charset="0"/>
                          <a:ea typeface="Calibri"/>
                          <a:cs typeface="Calibri" panose="020F0502020204030204" pitchFamily="34" charset="0"/>
                          <a:sym typeface="Calibri"/>
                        </a:rPr>
                        <a:t>ILO</a:t>
                      </a:r>
                      <a:r>
                        <a:rPr lang="en-GB" sz="1000" b="0" i="0">
                          <a:solidFill>
                            <a:schemeClr val="dk1"/>
                          </a:solidFill>
                          <a:latin typeface="Calibri" panose="020F0502020204030204" pitchFamily="34" charset="0"/>
                          <a:ea typeface="Calibri"/>
                          <a:cs typeface="Calibri" panose="020F0502020204030204" pitchFamily="34" charset="0"/>
                          <a:sym typeface="Calibri"/>
                        </a:rPr>
                        <a:t>) and is a more direct assessment of </a:t>
                      </a:r>
                      <a:r>
                        <a:rPr lang="en-GB" sz="1000" b="1" i="0">
                          <a:solidFill>
                            <a:schemeClr val="dk1"/>
                          </a:solidFill>
                          <a:latin typeface="Calibri" panose="020F0502020204030204" pitchFamily="34" charset="0"/>
                          <a:ea typeface="Calibri"/>
                          <a:cs typeface="Calibri" panose="020F0502020204030204" pitchFamily="34" charset="0"/>
                          <a:sym typeface="Calibri"/>
                        </a:rPr>
                        <a:t>unemployment</a:t>
                      </a:r>
                      <a:r>
                        <a:rPr lang="en-GB" sz="1000" b="0" i="0">
                          <a:solidFill>
                            <a:schemeClr val="dk1"/>
                          </a:solidFill>
                          <a:latin typeface="Calibri" panose="020F0502020204030204" pitchFamily="34" charset="0"/>
                          <a:ea typeface="Calibri"/>
                          <a:cs typeface="Calibri" panose="020F0502020204030204" pitchFamily="34" charset="0"/>
                          <a:sym typeface="Calibri"/>
                        </a:rPr>
                        <a:t>, rather than those who claim benefit.</a:t>
                      </a:r>
                      <a:endParaRPr sz="1000" b="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2"/>
                  </a:ext>
                </a:extLst>
              </a:tr>
              <a:tr h="1942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UNEMPLOYMENT RATE %</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This is the % of people in the labour force without a job but  registered as being willing and available for work</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56467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DEMAND SIDE CAUSES </a:t>
                      </a:r>
                      <a:endParaRPr sz="1000" b="1">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Global recession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Negative multiplier effect</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Financial crisis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High interest rates.</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4"/>
                  </a:ext>
                </a:extLst>
              </a:tr>
              <a:tr h="7058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SUPPLY SIDE CAUSES</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Structural causes – mismatch of skills for key job roles</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Geographical immobility</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Real wage unemployment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Technological change</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Frictional – search based unemployment</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5"/>
                  </a:ext>
                </a:extLst>
              </a:tr>
              <a:tr h="149475">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COSTS OF UNEMPLOYMENT</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income for unemployed</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Less tax revenue &amp; higher government borrowing</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Higher levels of government spending </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human capital</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Inefficient use of resources</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Opportunity cost</a:t>
                      </a:r>
                      <a:endParaRPr sz="10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000"/>
                        <a:buFont typeface="Arial"/>
                        <a:buChar char="•"/>
                      </a:pPr>
                      <a:r>
                        <a:rPr lang="en-GB" sz="1000" dirty="0">
                          <a:latin typeface="Calibri" panose="020F0502020204030204" pitchFamily="34" charset="0"/>
                          <a:cs typeface="Calibri" panose="020F0502020204030204" pitchFamily="34" charset="0"/>
                        </a:rPr>
                        <a:t>Loss of cultural identity/ social &amp; mental health problems. </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06"/>
                  </a:ext>
                </a:extLst>
              </a:tr>
              <a:tr h="156125">
                <a:tc gridSpan="2">
                  <a:txBody>
                    <a:bodyPr/>
                    <a:lstStyle/>
                    <a:p>
                      <a:pPr marL="0" marR="0" lvl="0" indent="0" algn="ctr" rtl="0">
                        <a:spcBef>
                          <a:spcPts val="0"/>
                        </a:spcBef>
                        <a:spcAft>
                          <a:spcPts val="0"/>
                        </a:spcAft>
                        <a:buNone/>
                      </a:pPr>
                      <a:r>
                        <a:rPr lang="en-GB" sz="1000" b="1">
                          <a:solidFill>
                            <a:schemeClr val="tx1"/>
                          </a:solidFill>
                          <a:latin typeface="Calibri" panose="020F0502020204030204" pitchFamily="34" charset="0"/>
                          <a:ea typeface="Calibri"/>
                          <a:cs typeface="Calibri" panose="020F0502020204030204" pitchFamily="34" charset="0"/>
                          <a:sym typeface="Calibri"/>
                        </a:rPr>
                        <a:t>TYPES OF UNEMPLOYMENT</a:t>
                      </a:r>
                      <a:endParaRPr sz="1000" b="1">
                        <a:solidFill>
                          <a:schemeClr val="tx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7"/>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STRUCTURAL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b="0">
                          <a:solidFill>
                            <a:schemeClr val="dk1"/>
                          </a:solidFill>
                          <a:latin typeface="Calibri" panose="020F0502020204030204" pitchFamily="34" charset="0"/>
                          <a:ea typeface="Calibri"/>
                          <a:cs typeface="Calibri" panose="020F0502020204030204" pitchFamily="34" charset="0"/>
                          <a:sym typeface="Calibri"/>
                        </a:rPr>
                        <a:t>Occurs due to a changing nature of the structure of the economy. Globalisation has accelerated this process due to the offshoring of manufacturing.</a:t>
                      </a:r>
                      <a:endParaRPr sz="1000" b="0">
                        <a:solidFill>
                          <a:schemeClr val="dk1"/>
                        </a:solidFill>
                        <a:latin typeface="Calibri" panose="020F0502020204030204" pitchFamily="34" charset="0"/>
                        <a:ea typeface="Calibri"/>
                        <a:cs typeface="Calibri" panose="020F0502020204030204" pitchFamily="34" charset="0"/>
                        <a:sym typeface="Calibri"/>
                      </a:endParaRPr>
                    </a:p>
                  </a:txBody>
                  <a:tcPr marL="68575" marR="68575" marT="0" marB="0">
                    <a:solidFill>
                      <a:srgbClr val="F2F2F2"/>
                    </a:solidFill>
                  </a:tcPr>
                </a:tc>
                <a:extLst>
                  <a:ext uri="{0D108BD9-81ED-4DB2-BD59-A6C34878D82A}">
                    <a16:rowId xmlns:a16="http://schemas.microsoft.com/office/drawing/2014/main" val="10008"/>
                  </a:ext>
                </a:extLst>
              </a:tr>
              <a:tr h="164425">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CYCLICAL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When there is a recession or a steep slowdown in growth.</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09"/>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FRICTIONAL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Occurs when people are moving between jobs. Also known as ‘search’ unemployment.</a:t>
                      </a:r>
                      <a:endParaRPr sz="1000" dirty="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10"/>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TECHNOLOGICAL</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Occurs due to capital goods replacing workers. </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11"/>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REAL WAGE</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Where the available supply of workers is greater than the demand. This could be due to a living wage which is set too high. </a:t>
                      </a:r>
                      <a:endParaRPr sz="1000">
                        <a:latin typeface="Calibri" panose="020F0502020204030204" pitchFamily="34" charset="0"/>
                        <a:cs typeface="Calibri" panose="020F0502020204030204" pitchFamily="34" charset="0"/>
                      </a:endParaRPr>
                    </a:p>
                  </a:txBody>
                  <a:tcPr marL="68575" marR="68575" marT="0" marB="0">
                    <a:solidFill>
                      <a:srgbClr val="F2F2F2"/>
                    </a:solidFill>
                  </a:tcPr>
                </a:tc>
                <a:extLst>
                  <a:ext uri="{0D108BD9-81ED-4DB2-BD59-A6C34878D82A}">
                    <a16:rowId xmlns:a16="http://schemas.microsoft.com/office/drawing/2014/main" val="10012"/>
                  </a:ext>
                </a:extLst>
              </a:tr>
              <a:tr h="1594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VOLUNTARY</a:t>
                      </a:r>
                      <a:endParaRPr sz="1000" b="1">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People choosing to stay on benefits, rather than work.</a:t>
                      </a:r>
                      <a:endParaRPr sz="1000">
                        <a:latin typeface="Calibri" panose="020F0502020204030204" pitchFamily="34" charset="0"/>
                        <a:cs typeface="Calibri" panose="020F0502020204030204" pitchFamily="34" charset="0"/>
                      </a:endParaRPr>
                    </a:p>
                  </a:txBody>
                  <a:tcPr marL="68575" marR="68575" marT="0" marB="0">
                    <a:solidFill>
                      <a:srgbClr val="DDEAF6"/>
                    </a:solidFill>
                  </a:tcPr>
                </a:tc>
                <a:extLst>
                  <a:ext uri="{0D108BD9-81ED-4DB2-BD59-A6C34878D82A}">
                    <a16:rowId xmlns:a16="http://schemas.microsoft.com/office/drawing/2014/main" val="10013"/>
                  </a:ext>
                </a:extLst>
              </a:tr>
              <a:tr h="159450">
                <a:tc gridSpan="2">
                  <a:txBody>
                    <a:bodyPr/>
                    <a:lstStyle/>
                    <a:p>
                      <a:pPr marL="0" marR="0" lvl="0" indent="0" algn="ctr" rtl="0">
                        <a:spcBef>
                          <a:spcPts val="0"/>
                        </a:spcBef>
                        <a:spcAft>
                          <a:spcPts val="0"/>
                        </a:spcAft>
                        <a:buNone/>
                      </a:pPr>
                      <a:r>
                        <a:rPr lang="en-GB" sz="1000" b="1">
                          <a:solidFill>
                            <a:schemeClr val="tx1"/>
                          </a:solidFill>
                          <a:latin typeface="Calibri" panose="020F0502020204030204" pitchFamily="34" charset="0"/>
                          <a:ea typeface="Calibri"/>
                          <a:cs typeface="Calibri" panose="020F0502020204030204" pitchFamily="34" charset="0"/>
                          <a:sym typeface="Calibri"/>
                        </a:rPr>
                        <a:t>POLICY RESPONSES TO UNEMPLOYMENT</a:t>
                      </a:r>
                      <a:endParaRPr sz="1000" b="1">
                        <a:solidFill>
                          <a:schemeClr val="tx1"/>
                        </a:solidFill>
                        <a:latin typeface="Calibri" panose="020F0502020204030204" pitchFamily="34" charset="0"/>
                        <a:ea typeface="Calibri"/>
                        <a:cs typeface="Calibri" panose="020F0502020204030204" pitchFamily="34" charset="0"/>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14"/>
                  </a:ext>
                </a:extLst>
              </a:tr>
              <a:tr h="28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Expansionary Monetary Policy</a:t>
                      </a:r>
                      <a:endParaRPr b="1">
                        <a:solidFill>
                          <a:schemeClr val="tx1"/>
                        </a:solidFill>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Reducing interest rates to stimulate demand through higher consumption &amp; business investment. Promotes borrowing &amp; further spending &amp; investment, while reducing saving. </a:t>
                      </a:r>
                      <a:endParaRPr sz="1000"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Paradox of thrift – may not stimulate consumption. </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2"/>
                    </a:solidFill>
                  </a:tcPr>
                </a:tc>
                <a:extLst>
                  <a:ext uri="{0D108BD9-81ED-4DB2-BD59-A6C34878D82A}">
                    <a16:rowId xmlns:a16="http://schemas.microsoft.com/office/drawing/2014/main" val="10015"/>
                  </a:ext>
                </a:extLst>
              </a:tr>
              <a:tr h="2823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Expansionary Fiscal Policy </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a:latin typeface="Calibri" panose="020F0502020204030204" pitchFamily="34" charset="0"/>
                          <a:cs typeface="Calibri" panose="020F0502020204030204" pitchFamily="34" charset="0"/>
                        </a:rPr>
                        <a:t>Reducing taxation to stimulate demand through higher consumption &amp; business investment. Increased government spending.  Yet we have a persistent fiscal deficit.</a:t>
                      </a:r>
                      <a:endParaRPr sz="100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extLst>
                  <a:ext uri="{0D108BD9-81ED-4DB2-BD59-A6C34878D82A}">
                    <a16:rowId xmlns:a16="http://schemas.microsoft.com/office/drawing/2014/main" val="10016"/>
                  </a:ext>
                </a:extLst>
              </a:tr>
              <a:tr h="1594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Supply side policies</a:t>
                      </a:r>
                      <a:endParaRPr sz="1000" b="1" dirty="0">
                        <a:solidFill>
                          <a:schemeClr val="tx1"/>
                        </a:solidFill>
                        <a:latin typeface="Calibri"/>
                        <a:ea typeface="Calibri"/>
                        <a:cs typeface="Calibri"/>
                        <a:sym typeface="Calibri"/>
                      </a:endParaRPr>
                    </a:p>
                  </a:txBody>
                  <a:tcPr marL="68575" marR="68575" marT="0" marB="0">
                    <a:lnR w="12700" cap="flat" cmpd="sng" algn="ctr">
                      <a:solidFill>
                        <a:schemeClr val="tx1"/>
                      </a:solidFill>
                      <a:prstDash val="solid"/>
                      <a:round/>
                      <a:headEnd type="none" w="med" len="med"/>
                      <a:tailEnd type="none" w="med" len="med"/>
                    </a:lnR>
                    <a:solidFill>
                      <a:schemeClr val="bg1"/>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To improve training &amp; education to upgrade skills of the workforce.  Promote business start-ups. But these costly &amp; may not work.</a:t>
                      </a:r>
                      <a:endParaRPr sz="1000" dirty="0">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2"/>
                    </a:solidFill>
                  </a:tcPr>
                </a:tc>
                <a:extLst>
                  <a:ext uri="{0D108BD9-81ED-4DB2-BD59-A6C34878D82A}">
                    <a16:rowId xmlns:a16="http://schemas.microsoft.com/office/drawing/2014/main" val="10017"/>
                  </a:ext>
                </a:extLst>
              </a:tr>
            </a:tbl>
          </a:graphicData>
        </a:graphic>
      </p:graphicFrame>
      <p:graphicFrame>
        <p:nvGraphicFramePr>
          <p:cNvPr id="87" name="Shape 87"/>
          <p:cNvGraphicFramePr/>
          <p:nvPr/>
        </p:nvGraphicFramePr>
        <p:xfrm>
          <a:off x="6248411" y="234977"/>
          <a:ext cx="5846224" cy="3017550"/>
        </p:xfrm>
        <a:graphic>
          <a:graphicData uri="http://schemas.openxmlformats.org/drawingml/2006/table">
            <a:tbl>
              <a:tblPr firstRow="1" bandRow="1">
                <a:noFill/>
              </a:tblPr>
              <a:tblGrid>
                <a:gridCol w="1325389">
                  <a:extLst>
                    <a:ext uri="{9D8B030D-6E8A-4147-A177-3AD203B41FA5}">
                      <a16:colId xmlns:a16="http://schemas.microsoft.com/office/drawing/2014/main" val="20000"/>
                    </a:ext>
                  </a:extLst>
                </a:gridCol>
                <a:gridCol w="4520835">
                  <a:extLst>
                    <a:ext uri="{9D8B030D-6E8A-4147-A177-3AD203B41FA5}">
                      <a16:colId xmlns:a16="http://schemas.microsoft.com/office/drawing/2014/main" val="20001"/>
                    </a:ext>
                  </a:extLst>
                </a:gridCol>
              </a:tblGrid>
              <a:tr h="195800">
                <a:tc gridSpan="2">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NATURAL RATE OF UNEMPLOYMENT</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86300">
                <a:tc gridSpan="2">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This occurs when the labour market is in equilibrium yet unemployment persists.  This natural rate occurs due to a combination of structural, frictional &amp; even voluntary unemployment.  Consequently there will always be a gap between the total labour force available &amp; the market equilibrium. </a:t>
                      </a:r>
                      <a:endParaRPr sz="1000" b="0" i="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EAF6"/>
                    </a:solidFill>
                  </a:tcPr>
                </a:tc>
                <a:tc hMerge="1">
                  <a:txBody>
                    <a:bodyPr/>
                    <a:lstStyle/>
                    <a:p>
                      <a:endParaRPr lang="en-US"/>
                    </a:p>
                  </a:txBody>
                  <a:tcPr/>
                </a:tc>
                <a:extLst>
                  <a:ext uri="{0D108BD9-81ED-4DB2-BD59-A6C34878D82A}">
                    <a16:rowId xmlns:a16="http://schemas.microsoft.com/office/drawing/2014/main" val="10001"/>
                  </a:ext>
                </a:extLst>
              </a:tr>
              <a:tr h="446975">
                <a:tc>
                  <a:txBody>
                    <a:bodyPr/>
                    <a:lstStyle/>
                    <a:p>
                      <a:pPr marL="0" marR="0" lvl="0" indent="0" algn="l" rtl="0">
                        <a:spcBef>
                          <a:spcPts val="0"/>
                        </a:spcBef>
                        <a:spcAft>
                          <a:spcPts val="0"/>
                        </a:spcAft>
                        <a:buNone/>
                      </a:pPr>
                      <a:r>
                        <a:rPr lang="en-GB" sz="1000" b="1" dirty="0">
                          <a:solidFill>
                            <a:schemeClr val="tx1"/>
                          </a:solidFill>
                        </a:rPr>
                        <a:t>MONETARIST</a:t>
                      </a:r>
                      <a:r>
                        <a:rPr lang="en-GB" sz="1000" b="1" dirty="0">
                          <a:solidFill>
                            <a:schemeClr val="lt1"/>
                          </a:solidFill>
                        </a:rPr>
                        <a:t> </a:t>
                      </a:r>
                      <a:r>
                        <a:rPr lang="en-GB" sz="1000" b="1" dirty="0">
                          <a:solidFill>
                            <a:schemeClr val="tx1"/>
                          </a:solidFill>
                        </a:rPr>
                        <a:t>INTERPRETATION</a:t>
                      </a:r>
                      <a:endParaRPr sz="1000" b="1" dirty="0">
                        <a:solidFill>
                          <a:schemeClr val="tx1"/>
                        </a:solidFill>
                      </a:endParaRPr>
                    </a:p>
                  </a:txBody>
                  <a:tcPr marL="91450" marR="91450" marT="45725" marB="45725">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We can view the natural rate using a monetarists interpretation of the Phillips curve.  Here, monetarists believe that the LRAS is inelastic, meaning that further AD increases give rise to only temporary increases in output.  Wages rise to help generate higher output &amp; this gives rise to higher inflation.  As workers adapt their expectations, they realise that the wage increase is nominal &amp; not real.  Consequently, the supply of labour falls &amp; unemployment returns to its natural rate.  Monetarists believe that it is only possible to reduce unemployment by increasing the rate of inflation.  Thus, the natural rate is known as the NAIRU – Non-Accelerating Inflationary Rate of Unemployment.  NAIRU refers to a specific level of unemployment that is evident in an economy that does not cause inflation to rise up</a:t>
                      </a:r>
                      <a:endParaRPr sz="1000" b="0" i="0" dirty="0">
                        <a:solidFill>
                          <a:schemeClr val="dk1"/>
                        </a:solidFill>
                        <a:latin typeface="Calibri"/>
                        <a:ea typeface="Calibri"/>
                        <a:cs typeface="Calibri"/>
                        <a:sym typeface="Calibri"/>
                      </a:endParaRPr>
                    </a:p>
                    <a:p>
                      <a:pPr marL="0" marR="0" lvl="0" indent="0" algn="l" rtl="0">
                        <a:spcBef>
                          <a:spcPts val="0"/>
                        </a:spcBef>
                        <a:spcAft>
                          <a:spcPts val="0"/>
                        </a:spcAft>
                        <a:buNone/>
                      </a:pPr>
                      <a:br>
                        <a:rPr lang="en-GB" sz="1000" b="0" i="0" dirty="0">
                          <a:solidFill>
                            <a:schemeClr val="dk1"/>
                          </a:solidFill>
                          <a:latin typeface="Calibri"/>
                          <a:ea typeface="Calibri"/>
                          <a:cs typeface="Calibri"/>
                          <a:sym typeface="Calibri"/>
                        </a:rPr>
                      </a:br>
                      <a:r>
                        <a:rPr lang="en-GB" sz="1000" b="0" i="0" dirty="0">
                          <a:solidFill>
                            <a:schemeClr val="dk1"/>
                          </a:solidFill>
                          <a:latin typeface="Calibri"/>
                          <a:ea typeface="Calibri"/>
                          <a:cs typeface="Calibri"/>
                          <a:sym typeface="Calibri"/>
                        </a:rPr>
                        <a:t>Yet monetarists, assume workers fail to predict inflationary changes instead they have adaptive expectations. </a:t>
                      </a:r>
                      <a:endParaRPr sz="1000" b="0" i="0" dirty="0">
                        <a:solidFill>
                          <a:schemeClr val="dk1"/>
                        </a:solidFill>
                        <a:latin typeface="Calibri"/>
                        <a:ea typeface="Calibri"/>
                        <a:cs typeface="Calibri"/>
                        <a:sym typeface="Calibri"/>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636523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nvGraphicFramePr>
        <p:xfrm>
          <a:off x="188593" y="316616"/>
          <a:ext cx="5897165" cy="4485989"/>
        </p:xfrm>
        <a:graphic>
          <a:graphicData uri="http://schemas.openxmlformats.org/drawingml/2006/table">
            <a:tbl>
              <a:tblPr firstRow="1" firstCol="1" bandRow="1">
                <a:noFill/>
              </a:tblPr>
              <a:tblGrid>
                <a:gridCol w="1593726">
                  <a:extLst>
                    <a:ext uri="{9D8B030D-6E8A-4147-A177-3AD203B41FA5}">
                      <a16:colId xmlns:a16="http://schemas.microsoft.com/office/drawing/2014/main" val="20000"/>
                    </a:ext>
                  </a:extLst>
                </a:gridCol>
                <a:gridCol w="4303439">
                  <a:extLst>
                    <a:ext uri="{9D8B030D-6E8A-4147-A177-3AD203B41FA5}">
                      <a16:colId xmlns:a16="http://schemas.microsoft.com/office/drawing/2014/main" val="20001"/>
                    </a:ext>
                  </a:extLst>
                </a:gridCol>
              </a:tblGrid>
              <a:tr h="228507">
                <a:tc gridSpan="2">
                  <a:txBody>
                    <a:bodyPr/>
                    <a:lstStyle/>
                    <a:p>
                      <a:pPr marL="0" marR="0" lvl="0" indent="0" algn="ctr" rtl="0">
                        <a:spcBef>
                          <a:spcPts val="0"/>
                        </a:spcBef>
                        <a:spcAft>
                          <a:spcPts val="0"/>
                        </a:spcAft>
                        <a:buNone/>
                      </a:pPr>
                      <a:r>
                        <a:rPr lang="en-GB" sz="1200" b="1" u="none" dirty="0">
                          <a:solidFill>
                            <a:schemeClr val="dk1"/>
                          </a:solidFill>
                          <a:latin typeface="Calibri"/>
                          <a:ea typeface="Calibri"/>
                          <a:cs typeface="Calibri"/>
                          <a:sym typeface="Calibri"/>
                        </a:rPr>
                        <a:t>4.2.3.3</a:t>
                      </a:r>
                      <a:r>
                        <a:rPr lang="en-GB" sz="1200" b="1" i="0" u="none" strike="noStrike" cap="none" dirty="0">
                          <a:solidFill>
                            <a:schemeClr val="dk1"/>
                          </a:solidFill>
                          <a:latin typeface="Calibri"/>
                          <a:ea typeface="Calibri"/>
                          <a:cs typeface="Calibri"/>
                          <a:sym typeface="Calibri"/>
                        </a:rPr>
                        <a:t>. INFLATION &amp; DEFLATION</a:t>
                      </a:r>
                    </a:p>
                  </a:txBody>
                  <a:tcPr marL="68575" marR="68575" marT="0" marB="0">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4071994536"/>
                  </a:ext>
                </a:extLst>
              </a:tr>
              <a:tr h="253832">
                <a:tc gridSpan="2">
                  <a:txBody>
                    <a:bodyPr/>
                    <a:lstStyle/>
                    <a:p>
                      <a:pPr marL="0" marR="0" lvl="0" indent="0" algn="ctr" rtl="0">
                        <a:spcBef>
                          <a:spcPts val="0"/>
                        </a:spcBef>
                        <a:spcAft>
                          <a:spcPts val="0"/>
                        </a:spcAft>
                        <a:buNone/>
                      </a:pPr>
                      <a:r>
                        <a:rPr lang="en-GB" sz="1200" b="1" u="none" strike="noStrike" cap="none" dirty="0">
                          <a:solidFill>
                            <a:schemeClr val="tx1"/>
                          </a:solidFill>
                          <a:latin typeface="Calibri"/>
                          <a:ea typeface="Calibri"/>
                          <a:cs typeface="Calibri"/>
                          <a:sym typeface="Calibri"/>
                        </a:rPr>
                        <a:t>KEY DEFINITIONS</a:t>
                      </a:r>
                      <a:endParaRPr sz="1200" b="1" u="none" strike="noStrike" cap="none" dirty="0">
                        <a:solidFill>
                          <a:schemeClr val="tx1"/>
                        </a:solidFill>
                        <a:latin typeface="Calibri"/>
                        <a:ea typeface="Calibri"/>
                        <a:cs typeface="Calibri"/>
                        <a:sym typeface="Calibri"/>
                      </a:endParaRPr>
                    </a:p>
                  </a:txBody>
                  <a:tcPr marL="68575" marR="68575"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u="none" strike="noStrike" cap="none" dirty="0">
                          <a:solidFill>
                            <a:schemeClr val="tx1"/>
                          </a:solidFill>
                          <a:latin typeface="Calibri"/>
                          <a:ea typeface="Calibri"/>
                          <a:cs typeface="Calibri"/>
                          <a:sym typeface="Calibri"/>
                        </a:rPr>
                        <a:t>CONSUMER PRICE INDEX (CPI)</a:t>
                      </a:r>
                      <a:endParaRPr sz="1000" b="1" u="none" strike="noStrike" cap="none"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u="none" strike="noStrike" cap="none">
                          <a:solidFill>
                            <a:schemeClr val="dk1"/>
                          </a:solidFill>
                          <a:latin typeface="Calibri"/>
                          <a:ea typeface="Calibri"/>
                          <a:cs typeface="Calibri"/>
                          <a:sym typeface="Calibri"/>
                        </a:rPr>
                        <a:t>Measures changes in the price level of a weighted average of prices of a basket of consumer goods and services purchased by households.  It leaves the costs of your home out of the basket.</a:t>
                      </a:r>
                      <a:endParaRPr sz="1000" b="0">
                        <a:solidFill>
                          <a:schemeClr val="dk1"/>
                        </a:solidFill>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RETAIL PRICE INDEX (RPI)</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 measure of inflation published by the Office for National Statistics monthly. It measures the change in the cost of a representative sample of retail goods and services.  It includes housing costs such as mortgage payments, rents &amp; council tax.</a:t>
                      </a:r>
                      <a:endParaRPr sz="1000" b="0" dirty="0">
                        <a:solidFill>
                          <a:schemeClr val="dk1"/>
                        </a:solidFill>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2"/>
                  </a:ext>
                </a:extLst>
              </a:tr>
              <a:tr h="21860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INDEX NUMBERS </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An economic data figure reflecting price or quantity compared with a base value. The base will equal 100 and the</a:t>
                      </a:r>
                      <a:r>
                        <a:rPr lang="en-GB" sz="1000" b="1" i="0" dirty="0">
                          <a:solidFill>
                            <a:schemeClr val="dk1"/>
                          </a:solidFill>
                          <a:latin typeface="Calibri"/>
                          <a:ea typeface="Calibri"/>
                          <a:cs typeface="Calibri"/>
                          <a:sym typeface="Calibri"/>
                        </a:rPr>
                        <a:t> index number</a:t>
                      </a:r>
                      <a:r>
                        <a:rPr lang="en-GB" sz="1000" b="0" i="0" dirty="0">
                          <a:solidFill>
                            <a:schemeClr val="dk1"/>
                          </a:solidFill>
                          <a:latin typeface="Calibri"/>
                          <a:ea typeface="Calibri"/>
                          <a:cs typeface="Calibri"/>
                          <a:sym typeface="Calibri"/>
                        </a:rPr>
                        <a:t> is usually expressed as 100 times the ratio to the base value.</a:t>
                      </a:r>
                      <a:endParaRPr sz="1000" b="0" dirty="0">
                        <a:solidFill>
                          <a:schemeClr val="dk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3"/>
                  </a:ext>
                </a:extLst>
              </a:tr>
              <a:tr h="21860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THE BASKET OF GOODS</a:t>
                      </a:r>
                      <a:endParaRPr sz="1000" b="1" dirty="0">
                        <a:solidFill>
                          <a:schemeClr val="tx1"/>
                        </a:solidFill>
                        <a:latin typeface="Calibri"/>
                        <a:ea typeface="Calibri"/>
                        <a:cs typeface="Calibri"/>
                        <a:sym typeface="Calibri"/>
                      </a:endParaRPr>
                    </a:p>
                    <a:p>
                      <a:pPr marL="0" marR="0" lvl="0" indent="0" algn="l" rtl="0">
                        <a:spcBef>
                          <a:spcPts val="0"/>
                        </a:spcBef>
                        <a:spcAft>
                          <a:spcPts val="0"/>
                        </a:spcAft>
                        <a:buNone/>
                      </a:pP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just" rtl="0">
                        <a:spcBef>
                          <a:spcPts val="0"/>
                        </a:spcBef>
                        <a:spcAft>
                          <a:spcPts val="0"/>
                        </a:spcAft>
                        <a:buNone/>
                      </a:pPr>
                      <a:r>
                        <a:rPr lang="en-GB" sz="1000" b="0" i="0" dirty="0">
                          <a:solidFill>
                            <a:schemeClr val="dk1"/>
                          </a:solidFill>
                          <a:latin typeface="Calibri"/>
                          <a:ea typeface="Calibri"/>
                          <a:cs typeface="Calibri"/>
                          <a:sym typeface="Calibri"/>
                        </a:rPr>
                        <a:t>A relatively fixed set of consumer products and services valued on an annual basis and used to track inflation in a specific market or country. The </a:t>
                      </a:r>
                      <a:r>
                        <a:rPr lang="en-GB" sz="1000" b="1" i="0" dirty="0">
                          <a:solidFill>
                            <a:schemeClr val="dk1"/>
                          </a:solidFill>
                          <a:latin typeface="Calibri"/>
                          <a:ea typeface="Calibri"/>
                          <a:cs typeface="Calibri"/>
                          <a:sym typeface="Calibri"/>
                        </a:rPr>
                        <a:t>goods</a:t>
                      </a:r>
                      <a:r>
                        <a:rPr lang="en-GB" sz="1000" b="0" i="0" dirty="0">
                          <a:solidFill>
                            <a:schemeClr val="dk1"/>
                          </a:solidFill>
                          <a:latin typeface="Calibri"/>
                          <a:ea typeface="Calibri"/>
                          <a:cs typeface="Calibri"/>
                          <a:sym typeface="Calibri"/>
                        </a:rPr>
                        <a:t> in the </a:t>
                      </a:r>
                      <a:r>
                        <a:rPr lang="en-GB" sz="1000" b="1" i="0" dirty="0">
                          <a:solidFill>
                            <a:schemeClr val="dk1"/>
                          </a:solidFill>
                          <a:latin typeface="Calibri"/>
                          <a:ea typeface="Calibri"/>
                          <a:cs typeface="Calibri"/>
                          <a:sym typeface="Calibri"/>
                        </a:rPr>
                        <a:t>basket</a:t>
                      </a:r>
                      <a:r>
                        <a:rPr lang="en-GB" sz="1000" b="0" i="0" dirty="0">
                          <a:solidFill>
                            <a:schemeClr val="dk1"/>
                          </a:solidFill>
                          <a:latin typeface="Calibri"/>
                          <a:ea typeface="Calibri"/>
                          <a:cs typeface="Calibri"/>
                          <a:sym typeface="Calibri"/>
                        </a:rPr>
                        <a:t> are often adjusted periodically to account for changes in consumer habits</a:t>
                      </a:r>
                      <a:endParaRPr sz="1000" b="0" dirty="0">
                        <a:solidFill>
                          <a:schemeClr val="dk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4"/>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INFLATION</a:t>
                      </a:r>
                      <a:endParaRPr b="1">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The general rise in prices</a:t>
                      </a:r>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5"/>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CORE INFLATION </a:t>
                      </a:r>
                      <a:endParaRPr sz="1000" b="1">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Excludes certain items that have volatile prices e.g. oil, gas. </a:t>
                      </a:r>
                      <a:endParaRPr/>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6"/>
                  </a:ext>
                </a:extLst>
              </a:tr>
              <a:tr h="152350">
                <a:tc>
                  <a:txBody>
                    <a:bodyPr/>
                    <a:lstStyle/>
                    <a:p>
                      <a:pPr marL="0" marR="0" lvl="0" indent="0" algn="l" rtl="0">
                        <a:spcBef>
                          <a:spcPts val="0"/>
                        </a:spcBef>
                        <a:spcAft>
                          <a:spcPts val="0"/>
                        </a:spcAft>
                        <a:buNone/>
                      </a:pPr>
                      <a:r>
                        <a:rPr lang="en-GB" sz="1000" b="1">
                          <a:solidFill>
                            <a:schemeClr val="tx1"/>
                          </a:solidFill>
                          <a:latin typeface="Calibri"/>
                          <a:ea typeface="Calibri"/>
                          <a:cs typeface="Calibri"/>
                          <a:sym typeface="Calibri"/>
                        </a:rPr>
                        <a:t>DEFLATION</a:t>
                      </a:r>
                      <a:endParaRPr b="1">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Reduction in the general level of prices.</a:t>
                      </a:r>
                      <a:endParaRPr/>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7"/>
                  </a:ext>
                </a:extLst>
              </a:tr>
              <a:tr h="1523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HYPER INFLATION </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Very high &amp; accelerating rates of inflation where domestic currency becomes worthless. </a:t>
                      </a:r>
                      <a:endParaRPr sz="1000" b="0" dirty="0"/>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08"/>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DEMAND-PULL INFLATION</a:t>
                      </a:r>
                      <a:endParaRPr sz="1000" b="1" dirty="0">
                        <a:solidFill>
                          <a:schemeClr val="tx1"/>
                        </a:solidFill>
                        <a:latin typeface="Calibri"/>
                        <a:ea typeface="Calibri"/>
                        <a:cs typeface="Calibri"/>
                        <a:sym typeface="Calibri"/>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Occurs when aggregate demand increases at a faster rate than aggregate supply.  </a:t>
                      </a:r>
                      <a:endParaRPr sz="1000" b="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9"/>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COST-PUSH</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Inflation caused by rising input costs including staff wages &amp; raw material costs.  Causes a leftward shift in SRAS.</a:t>
                      </a:r>
                      <a:endParaRPr sz="1000"/>
                    </a:p>
                  </a:txBody>
                  <a:tcPr marL="68575" marR="68575" marT="0" marB="0">
                    <a:lnL w="12700" cap="flat" cmpd="sng" algn="ctr">
                      <a:solidFill>
                        <a:schemeClr val="tx1"/>
                      </a:solidFill>
                      <a:prstDash val="solid"/>
                      <a:round/>
                      <a:headEnd type="none" w="med" len="med"/>
                      <a:tailEnd type="none" w="med" len="med"/>
                    </a:lnL>
                    <a:solidFill>
                      <a:srgbClr val="F2F2F2"/>
                    </a:solidFill>
                  </a:tcPr>
                </a:tc>
                <a:extLst>
                  <a:ext uri="{0D108BD9-81ED-4DB2-BD59-A6C34878D82A}">
                    <a16:rowId xmlns:a16="http://schemas.microsoft.com/office/drawing/2014/main" val="10010"/>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STAGFLATION</a:t>
                      </a:r>
                      <a:endParaRPr b="1" dirty="0">
                        <a:solidFill>
                          <a:schemeClr val="tx1"/>
                        </a:solidFill>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A stagnant economy with rising prices, may be due to cost push factors in a slump</a:t>
                      </a:r>
                      <a:endParaRPr sz="1000" dirty="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11"/>
                  </a:ext>
                </a:extLst>
              </a:tr>
              <a:tr h="193650">
                <a:tc>
                  <a:txBody>
                    <a:bodyPr/>
                    <a:lstStyle/>
                    <a:p>
                      <a:pPr marL="0" marR="0" lvl="0" indent="0" algn="l"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DEFLATIONARY POLICIES</a:t>
                      </a:r>
                      <a:endParaRPr sz="1000" b="1" dirty="0">
                        <a:solidFill>
                          <a:schemeClr val="tx1"/>
                        </a:solidFill>
                        <a:latin typeface="Calibri" panose="020F0502020204030204" pitchFamily="34" charset="0"/>
                        <a:cs typeface="Calibri" panose="020F0502020204030204" pitchFamily="34" charset="0"/>
                      </a:endParaRPr>
                    </a:p>
                  </a:txBody>
                  <a:tcPr marL="68575" marR="685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Policies that may target a reduction in AD. </a:t>
                      </a:r>
                      <a:endParaRPr sz="1000" dirty="0"/>
                    </a:p>
                  </a:txBody>
                  <a:tcPr marL="68575" marR="68575" marT="0" marB="0">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2437756379"/>
                  </a:ext>
                </a:extLst>
              </a:tr>
            </a:tbl>
          </a:graphicData>
        </a:graphic>
      </p:graphicFrame>
      <p:pic>
        <p:nvPicPr>
          <p:cNvPr id="7" name="Shape 93" descr="Image result"/>
          <p:cNvPicPr preferRelativeResize="0"/>
          <p:nvPr/>
        </p:nvPicPr>
        <p:blipFill rotWithShape="1">
          <a:blip r:embed="rId3">
            <a:alphaModFix/>
          </a:blip>
          <a:srcRect/>
          <a:stretch/>
        </p:blipFill>
        <p:spPr>
          <a:xfrm>
            <a:off x="6719140" y="3838399"/>
            <a:ext cx="4550979" cy="2376578"/>
          </a:xfrm>
          <a:prstGeom prst="rect">
            <a:avLst/>
          </a:prstGeom>
          <a:noFill/>
          <a:ln>
            <a:noFill/>
          </a:ln>
        </p:spPr>
      </p:pic>
      <p:graphicFrame>
        <p:nvGraphicFramePr>
          <p:cNvPr id="6" name="Shape 87"/>
          <p:cNvGraphicFramePr/>
          <p:nvPr/>
        </p:nvGraphicFramePr>
        <p:xfrm>
          <a:off x="6159059" y="316616"/>
          <a:ext cx="5851233" cy="3230950"/>
        </p:xfrm>
        <a:graphic>
          <a:graphicData uri="http://schemas.openxmlformats.org/drawingml/2006/table">
            <a:tbl>
              <a:tblPr firstRow="1" bandRow="1">
                <a:noFill/>
              </a:tblPr>
              <a:tblGrid>
                <a:gridCol w="1575929">
                  <a:extLst>
                    <a:ext uri="{9D8B030D-6E8A-4147-A177-3AD203B41FA5}">
                      <a16:colId xmlns:a16="http://schemas.microsoft.com/office/drawing/2014/main" val="20000"/>
                    </a:ext>
                  </a:extLst>
                </a:gridCol>
                <a:gridCol w="4275304">
                  <a:extLst>
                    <a:ext uri="{9D8B030D-6E8A-4147-A177-3AD203B41FA5}">
                      <a16:colId xmlns:a16="http://schemas.microsoft.com/office/drawing/2014/main" val="20001"/>
                    </a:ext>
                  </a:extLst>
                </a:gridCol>
              </a:tblGrid>
              <a:tr h="193385">
                <a:tc gridSpan="2">
                  <a:txBody>
                    <a:bodyPr/>
                    <a:lstStyle/>
                    <a:p>
                      <a:pPr marL="0" marR="0" lvl="0" indent="0" algn="ctr" rtl="0">
                        <a:spcBef>
                          <a:spcPts val="0"/>
                        </a:spcBef>
                        <a:spcAft>
                          <a:spcPts val="0"/>
                        </a:spcAft>
                        <a:buNone/>
                      </a:pPr>
                      <a:r>
                        <a:rPr lang="en-GB" sz="1000" b="1" dirty="0">
                          <a:solidFill>
                            <a:schemeClr val="tx1"/>
                          </a:solidFill>
                          <a:latin typeface="Calibri" panose="020F0502020204030204" pitchFamily="34" charset="0"/>
                          <a:cs typeface="Calibri" panose="020F0502020204030204" pitchFamily="34" charset="0"/>
                        </a:rPr>
                        <a:t>IMPORTANCE</a:t>
                      </a:r>
                      <a:r>
                        <a:rPr lang="en-GB" sz="1000" b="1" baseline="0" dirty="0">
                          <a:solidFill>
                            <a:schemeClr val="tx1"/>
                          </a:solidFill>
                          <a:latin typeface="Calibri" panose="020F0502020204030204" pitchFamily="34" charset="0"/>
                          <a:cs typeface="Calibri" panose="020F0502020204030204" pitchFamily="34" charset="0"/>
                        </a:rPr>
                        <a:t> OF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GOVERNMENT’S NEED INFLATION</a:t>
                      </a:r>
                      <a:endParaRPr sz="1400"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spcBef>
                          <a:spcPts val="0"/>
                        </a:spcBef>
                        <a:spcAft>
                          <a:spcPts val="0"/>
                        </a:spcAft>
                        <a:buNone/>
                      </a:pPr>
                      <a:r>
                        <a:rPr lang="en-GB" sz="1000" dirty="0">
                          <a:solidFill>
                            <a:schemeClr val="dk1"/>
                          </a:solidFill>
                          <a:latin typeface="Calibri" panose="020F0502020204030204" pitchFamily="34" charset="0"/>
                          <a:ea typeface="Calibri"/>
                          <a:cs typeface="Calibri" panose="020F0502020204030204" pitchFamily="34" charset="0"/>
                          <a:sym typeface="Calibri"/>
                        </a:rPr>
                        <a:t>Due</a:t>
                      </a:r>
                      <a:r>
                        <a:rPr lang="en-GB" sz="1000" baseline="0" dirty="0">
                          <a:solidFill>
                            <a:schemeClr val="dk1"/>
                          </a:solidFill>
                          <a:latin typeface="Calibri" panose="020F0502020204030204" pitchFamily="34" charset="0"/>
                          <a:ea typeface="Calibri"/>
                          <a:cs typeface="Calibri" panose="020F0502020204030204" pitchFamily="34" charset="0"/>
                          <a:sym typeface="Calibri"/>
                        </a:rPr>
                        <a:t> to persistent budget deficits and rising national debts. Inflation reduces the real size of national debts. </a:t>
                      </a:r>
                      <a:endParaRPr sz="100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THE</a:t>
                      </a:r>
                      <a:r>
                        <a:rPr lang="en-GB" sz="1000" b="1" baseline="0" dirty="0">
                          <a:solidFill>
                            <a:schemeClr val="tx1"/>
                          </a:solidFill>
                          <a:latin typeface="Calibri" panose="020F0502020204030204" pitchFamily="34" charset="0"/>
                          <a:cs typeface="Calibri" panose="020F0502020204030204" pitchFamily="34" charset="0"/>
                        </a:rPr>
                        <a:t> ECONOMY NEEDS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solidFill>
                            <a:schemeClr val="dk1"/>
                          </a:solidFill>
                          <a:latin typeface="Calibri" panose="020F0502020204030204" pitchFamily="34" charset="0"/>
                          <a:ea typeface="Calibri"/>
                          <a:cs typeface="Calibri" panose="020F0502020204030204" pitchFamily="34" charset="0"/>
                          <a:sym typeface="Calibri"/>
                        </a:rPr>
                        <a:t>High private sector debt means r</a:t>
                      </a:r>
                      <a:endParaRPr sz="1000" b="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2"/>
                  </a:ext>
                </a:extLst>
              </a:tr>
              <a:tr h="58131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BUT</a:t>
                      </a:r>
                      <a:r>
                        <a:rPr lang="en-GB" sz="1000" b="1" baseline="0" dirty="0">
                          <a:solidFill>
                            <a:schemeClr val="tx1"/>
                          </a:solidFill>
                          <a:latin typeface="Calibri" panose="020F0502020204030204" pitchFamily="34" charset="0"/>
                          <a:cs typeface="Calibri" panose="020F0502020204030204" pitchFamily="34" charset="0"/>
                        </a:rPr>
                        <a:t> INFLATION CAUSES INEQUALITY</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Inflation is an effective tax which erodes the real value of</a:t>
                      </a:r>
                      <a:r>
                        <a:rPr lang="en-GB" sz="1000" b="0" baseline="0" dirty="0">
                          <a:latin typeface="Calibri" panose="020F0502020204030204" pitchFamily="34" charset="0"/>
                          <a:cs typeface="Calibri" panose="020F0502020204030204" pitchFamily="34" charset="0"/>
                        </a:rPr>
                        <a:t> currency. This has a disproportionate effect on the poor. Inflation steals the time people have put into earning that currency. </a:t>
                      </a:r>
                    </a:p>
                    <a:p>
                      <a:pPr marL="0" marR="0" lvl="0" indent="0" algn="l" rtl="0">
                        <a:lnSpc>
                          <a:spcPct val="100000"/>
                        </a:lnSpc>
                        <a:spcBef>
                          <a:spcPts val="0"/>
                        </a:spcBef>
                        <a:spcAft>
                          <a:spcPts val="0"/>
                        </a:spcAft>
                        <a:buClr>
                          <a:schemeClr val="dk1"/>
                        </a:buClr>
                        <a:buSzPts val="1000"/>
                        <a:buFont typeface="Calibri"/>
                        <a:buNone/>
                      </a:pPr>
                      <a:r>
                        <a:rPr lang="en-GB" sz="1000" b="0" baseline="0" dirty="0">
                          <a:latin typeface="Calibri" panose="020F0502020204030204" pitchFamily="34" charset="0"/>
                          <a:cs typeface="Calibri" panose="020F0502020204030204" pitchFamily="34" charset="0"/>
                        </a:rPr>
                        <a:t>This means that unearned income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DEFLATION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Can</a:t>
                      </a:r>
                      <a:r>
                        <a:rPr lang="en-GB" sz="1000" b="0" baseline="0" dirty="0">
                          <a:latin typeface="Calibri" panose="020F0502020204030204" pitchFamily="34" charset="0"/>
                          <a:cs typeface="Calibri" panose="020F0502020204030204" pitchFamily="34" charset="0"/>
                        </a:rPr>
                        <a:t> have some negative consequences but it does mean that people’s purchasing power rises. But in a debt based economic system, deflation increases the real size of debts.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0004"/>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COMMODITY PRICES &amp;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Commodities can have a dramatic impact upon inflation. This is particularly true</a:t>
                      </a:r>
                      <a:r>
                        <a:rPr lang="en-GB" sz="1000" b="0" baseline="0" dirty="0">
                          <a:latin typeface="Calibri" panose="020F0502020204030204" pitchFamily="34" charset="0"/>
                          <a:cs typeface="Calibri" panose="020F0502020204030204" pitchFamily="34" charset="0"/>
                        </a:rPr>
                        <a:t> of oil prices which can result in far greater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latin typeface="Calibri" panose="020F0502020204030204" pitchFamily="34" charset="0"/>
                          <a:cs typeface="Calibri" panose="020F0502020204030204" pitchFamily="34" charset="0"/>
                        </a:rPr>
                        <a:t>CHANGES</a:t>
                      </a:r>
                      <a:r>
                        <a:rPr lang="en-GB" sz="1000" b="1" baseline="0" dirty="0">
                          <a:solidFill>
                            <a:schemeClr val="tx1"/>
                          </a:solidFill>
                          <a:latin typeface="Calibri" panose="020F0502020204030204" pitchFamily="34" charset="0"/>
                          <a:cs typeface="Calibri" panose="020F0502020204030204" pitchFamily="34" charset="0"/>
                        </a:rPr>
                        <a:t> IN OTHER ECONOMIES CAN AFFECT UK INFLATION</a:t>
                      </a:r>
                      <a:endParaRPr sz="1000" b="1" dirty="0">
                        <a:solidFill>
                          <a:schemeClr val="tx1"/>
                        </a:solidFill>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latin typeface="Calibri" panose="020F0502020204030204" pitchFamily="34" charset="0"/>
                          <a:cs typeface="Calibri" panose="020F0502020204030204" pitchFamily="34" charset="0"/>
                        </a:rPr>
                        <a:t>Monetary</a:t>
                      </a:r>
                      <a:r>
                        <a:rPr lang="en-GB" sz="1000" b="0" baseline="0" dirty="0">
                          <a:latin typeface="Calibri" panose="020F0502020204030204" pitchFamily="34" charset="0"/>
                          <a:cs typeface="Calibri" panose="020F0502020204030204" pitchFamily="34" charset="0"/>
                        </a:rPr>
                        <a:t> policy decisions by the Federal Reserve or the ECB can have a dramatic impact upon CPI inflation in the UK. E.g. It may cause exchange rates to change and thus import &amp; export prices may fluctuate. </a:t>
                      </a:r>
                      <a:endParaRPr sz="1000" b="0" dirty="0">
                        <a:latin typeface="Calibri" panose="020F0502020204030204" pitchFamily="34" charset="0"/>
                        <a:cs typeface="Calibri" panose="020F0502020204030204" pitchFamily="34" charset="0"/>
                      </a:endParaRPr>
                    </a:p>
                  </a:txBody>
                  <a:tcPr marL="91450" marR="91450" marT="45725" marB="45725">
                    <a:lnL w="12700" cap="flat" cmpd="sng" algn="ctr">
                      <a:solidFill>
                        <a:schemeClr val="tx1"/>
                      </a:solidFill>
                      <a:prstDash val="solid"/>
                      <a:round/>
                      <a:headEnd type="none" w="med" len="med"/>
                      <a:tailEnd type="none" w="med" len="med"/>
                    </a:lnL>
                    <a:solidFill>
                      <a:schemeClr val="accent1">
                        <a:lumMod val="20000"/>
                        <a:lumOff val="80000"/>
                      </a:schemeClr>
                    </a:solidFill>
                  </a:tcPr>
                </a:tc>
                <a:extLst>
                  <a:ext uri="{0D108BD9-81ED-4DB2-BD59-A6C34878D82A}">
                    <a16:rowId xmlns:a16="http://schemas.microsoft.com/office/drawing/2014/main" val="1376621312"/>
                  </a:ext>
                </a:extLst>
              </a:tr>
            </a:tbl>
          </a:graphicData>
        </a:graphic>
      </p:graphicFrame>
    </p:spTree>
    <p:extLst>
      <p:ext uri="{BB962C8B-B14F-4D97-AF65-F5344CB8AC3E}">
        <p14:creationId xmlns:p14="http://schemas.microsoft.com/office/powerpoint/2010/main" val="42453272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2"/>
        <p:cNvGrpSpPr/>
        <p:nvPr/>
      </p:nvGrpSpPr>
      <p:grpSpPr>
        <a:xfrm>
          <a:off x="0" y="0"/>
          <a:ext cx="0" cy="0"/>
          <a:chOff x="0" y="0"/>
          <a:chExt cx="0" cy="0"/>
        </a:xfrm>
      </p:grpSpPr>
      <p:pic>
        <p:nvPicPr>
          <p:cNvPr id="94" name="Shape 94"/>
          <p:cNvPicPr preferRelativeResize="0"/>
          <p:nvPr/>
        </p:nvPicPr>
        <p:blipFill rotWithShape="1">
          <a:blip r:embed="rId3">
            <a:alphaModFix/>
          </a:blip>
          <a:srcRect/>
          <a:stretch/>
        </p:blipFill>
        <p:spPr>
          <a:xfrm>
            <a:off x="6984124" y="175998"/>
            <a:ext cx="4806950" cy="3234206"/>
          </a:xfrm>
          <a:prstGeom prst="rect">
            <a:avLst/>
          </a:prstGeom>
          <a:noFill/>
          <a:ln>
            <a:noFill/>
          </a:ln>
        </p:spPr>
      </p:pic>
      <p:pic>
        <p:nvPicPr>
          <p:cNvPr id="95" name="Shape 95"/>
          <p:cNvPicPr preferRelativeResize="0"/>
          <p:nvPr/>
        </p:nvPicPr>
        <p:blipFill rotWithShape="1">
          <a:blip r:embed="rId4">
            <a:alphaModFix/>
          </a:blip>
          <a:srcRect/>
          <a:stretch/>
        </p:blipFill>
        <p:spPr>
          <a:xfrm>
            <a:off x="7430815" y="3410204"/>
            <a:ext cx="4083706" cy="3354517"/>
          </a:xfrm>
          <a:prstGeom prst="rect">
            <a:avLst/>
          </a:prstGeom>
          <a:noFill/>
          <a:ln>
            <a:noFill/>
          </a:ln>
        </p:spPr>
      </p:pic>
      <p:graphicFrame>
        <p:nvGraphicFramePr>
          <p:cNvPr id="5" name="Shape 88"/>
          <p:cNvGraphicFramePr/>
          <p:nvPr/>
        </p:nvGraphicFramePr>
        <p:xfrm>
          <a:off x="150429" y="84058"/>
          <a:ext cx="6128975" cy="1599720"/>
        </p:xfrm>
        <a:graphic>
          <a:graphicData uri="http://schemas.openxmlformats.org/drawingml/2006/table">
            <a:tbl>
              <a:tblPr firstRow="1" bandRow="1">
                <a:noFill/>
              </a:tblPr>
              <a:tblGrid>
                <a:gridCol w="992775">
                  <a:extLst>
                    <a:ext uri="{9D8B030D-6E8A-4147-A177-3AD203B41FA5}">
                      <a16:colId xmlns:a16="http://schemas.microsoft.com/office/drawing/2014/main" val="20000"/>
                    </a:ext>
                  </a:extLst>
                </a:gridCol>
                <a:gridCol w="1458800">
                  <a:extLst>
                    <a:ext uri="{9D8B030D-6E8A-4147-A177-3AD203B41FA5}">
                      <a16:colId xmlns:a16="http://schemas.microsoft.com/office/drawing/2014/main" val="20001"/>
                    </a:ext>
                  </a:extLst>
                </a:gridCol>
                <a:gridCol w="1225800">
                  <a:extLst>
                    <a:ext uri="{9D8B030D-6E8A-4147-A177-3AD203B41FA5}">
                      <a16:colId xmlns:a16="http://schemas.microsoft.com/office/drawing/2014/main" val="20002"/>
                    </a:ext>
                  </a:extLst>
                </a:gridCol>
                <a:gridCol w="1225800">
                  <a:extLst>
                    <a:ext uri="{9D8B030D-6E8A-4147-A177-3AD203B41FA5}">
                      <a16:colId xmlns:a16="http://schemas.microsoft.com/office/drawing/2014/main" val="20003"/>
                    </a:ext>
                  </a:extLst>
                </a:gridCol>
                <a:gridCol w="1225800">
                  <a:extLst>
                    <a:ext uri="{9D8B030D-6E8A-4147-A177-3AD203B41FA5}">
                      <a16:colId xmlns:a16="http://schemas.microsoft.com/office/drawing/2014/main" val="20004"/>
                    </a:ext>
                  </a:extLst>
                </a:gridCol>
              </a:tblGrid>
              <a:tr h="258550">
                <a:tc gridSpan="5">
                  <a:txBody>
                    <a:bodyPr/>
                    <a:lstStyle/>
                    <a:p>
                      <a:pPr marL="0" marR="0" lvl="0" indent="0" algn="ctr" rtl="0">
                        <a:spcBef>
                          <a:spcPts val="0"/>
                        </a:spcBef>
                        <a:spcAft>
                          <a:spcPts val="0"/>
                        </a:spcAft>
                        <a:buNone/>
                      </a:pPr>
                      <a:r>
                        <a:rPr lang="en-GB" sz="1000" dirty="0"/>
                        <a:t>INDEX CALCULATION</a:t>
                      </a:r>
                      <a:endParaRPr sz="1000" dirty="0"/>
                    </a:p>
                  </a:txBody>
                  <a:tcPr marL="91450" marR="91450" marT="45725" marB="45725">
                    <a:lnL w="12700" cap="flat" cmpd="sng">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000" dirty="0"/>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pPr marL="0" marR="0" lvl="0" indent="0" algn="l" rtl="0">
                        <a:spcBef>
                          <a:spcPts val="0"/>
                        </a:spcBef>
                        <a:spcAft>
                          <a:spcPts val="0"/>
                        </a:spcAft>
                        <a:buNone/>
                      </a:pPr>
                      <a:endParaRPr sz="1200" dirty="0"/>
                    </a:p>
                  </a:txBody>
                  <a:tcPr marL="91450" marR="91450" marT="45725" marB="45725">
                    <a:lnL w="12700" cap="flat" cmpd="sng" algn="ctr">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258550">
                <a:tc>
                  <a:txBody>
                    <a:bodyPr/>
                    <a:lstStyle/>
                    <a:p>
                      <a:pPr marL="0" marR="0" lvl="0" indent="0" algn="l" rtl="0">
                        <a:spcBef>
                          <a:spcPts val="0"/>
                        </a:spcBef>
                        <a:spcAft>
                          <a:spcPts val="0"/>
                        </a:spcAft>
                        <a:buNone/>
                      </a:pPr>
                      <a:r>
                        <a:rPr lang="en-GB" sz="1000" dirty="0"/>
                        <a:t>ITEM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PRICE CHANGE %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INDEX no.</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Weight</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Product</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203200">
                <a:tc>
                  <a:txBody>
                    <a:bodyPr/>
                    <a:lstStyle/>
                    <a:p>
                      <a:pPr marL="0" marR="0" lvl="0" indent="0" algn="l" rtl="0">
                        <a:spcBef>
                          <a:spcPts val="0"/>
                        </a:spcBef>
                        <a:spcAft>
                          <a:spcPts val="0"/>
                        </a:spcAft>
                        <a:buNone/>
                      </a:pPr>
                      <a:r>
                        <a:rPr lang="en-GB" sz="1000"/>
                        <a:t>Bread </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+60%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160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80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12800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214625">
                <a:tc>
                  <a:txBody>
                    <a:bodyPr/>
                    <a:lstStyle/>
                    <a:p>
                      <a:pPr marL="0" marR="0" lvl="0" indent="0" algn="l" rtl="0">
                        <a:spcBef>
                          <a:spcPts val="0"/>
                        </a:spcBef>
                        <a:spcAft>
                          <a:spcPts val="0"/>
                        </a:spcAft>
                        <a:buNone/>
                      </a:pPr>
                      <a:r>
                        <a:rPr lang="en-GB" sz="1000" dirty="0"/>
                        <a:t>Butter</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dirty="0"/>
                        <a:t>110</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20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2200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137150">
                <a:tc>
                  <a:txBody>
                    <a:bodyPr/>
                    <a:lstStyle/>
                    <a:p>
                      <a:pPr marL="0" marR="0" lvl="0" indent="0" algn="l" rtl="0">
                        <a:spcBef>
                          <a:spcPts val="0"/>
                        </a:spcBef>
                        <a:spcAft>
                          <a:spcPts val="0"/>
                        </a:spcAft>
                        <a:buNone/>
                      </a:pP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000"/>
                        <a:t>100</a:t>
                      </a:r>
                      <a:endParaRPr sz="10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spcBef>
                          <a:spcPts val="0"/>
                        </a:spcBef>
                        <a:spcAft>
                          <a:spcPts val="0"/>
                        </a:spcAft>
                        <a:buNone/>
                      </a:pPr>
                      <a:r>
                        <a:rPr lang="en-GB" sz="1200"/>
                        <a:t>15000</a:t>
                      </a:r>
                      <a:endParaRPr sz="120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135000">
                <a:tc gridSpan="5">
                  <a:txBody>
                    <a:bodyPr/>
                    <a:lstStyle/>
                    <a:p>
                      <a:pPr marL="0" marR="0" lvl="0" indent="0" algn="l" rtl="0">
                        <a:spcBef>
                          <a:spcPts val="0"/>
                        </a:spcBef>
                        <a:spcAft>
                          <a:spcPts val="0"/>
                        </a:spcAft>
                        <a:buNone/>
                      </a:pPr>
                      <a:r>
                        <a:rPr lang="en-GB" sz="1000" dirty="0"/>
                        <a:t>Weighted index = 15,000/ 100 = 150.  50% increase in price. </a:t>
                      </a:r>
                      <a:endParaRPr sz="1000" dirty="0"/>
                    </a:p>
                  </a:txBody>
                  <a:tcPr marL="91450" marR="91450" marT="45725" marB="45725">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bl>
          </a:graphicData>
        </a:graphic>
      </p:graphicFrame>
      <p:graphicFrame>
        <p:nvGraphicFramePr>
          <p:cNvPr id="6" name="Shape 86"/>
          <p:cNvGraphicFramePr/>
          <p:nvPr/>
        </p:nvGraphicFramePr>
        <p:xfrm>
          <a:off x="150428" y="1735471"/>
          <a:ext cx="6865833" cy="5029250"/>
        </p:xfrm>
        <a:graphic>
          <a:graphicData uri="http://schemas.openxmlformats.org/drawingml/2006/table">
            <a:tbl>
              <a:tblPr firstRow="1" bandRow="1">
                <a:noFill/>
              </a:tblPr>
              <a:tblGrid>
                <a:gridCol w="1018612">
                  <a:extLst>
                    <a:ext uri="{9D8B030D-6E8A-4147-A177-3AD203B41FA5}">
                      <a16:colId xmlns:a16="http://schemas.microsoft.com/office/drawing/2014/main" val="20000"/>
                    </a:ext>
                  </a:extLst>
                </a:gridCol>
                <a:gridCol w="5847221">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CAUSES OF INFLATION</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a:solidFill>
                            <a:schemeClr val="tx1"/>
                          </a:solidFill>
                        </a:rPr>
                        <a:t>DEMAND-PULL </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a:t>Cut in interest rates – raising disposable income &amp; borrowing</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Increased money supply</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wages – which will give rise to further cost push pressures</a:t>
                      </a:r>
                      <a:endParaRPr/>
                    </a:p>
                    <a:p>
                      <a:pPr marL="171450" marR="0" lvl="0" indent="-171450" algn="l" rtl="0">
                        <a:lnSpc>
                          <a:spcPct val="100000"/>
                        </a:lnSpc>
                        <a:spcBef>
                          <a:spcPts val="0"/>
                        </a:spcBef>
                        <a:spcAft>
                          <a:spcPts val="0"/>
                        </a:spcAft>
                        <a:buClr>
                          <a:schemeClr val="dk1"/>
                        </a:buClr>
                        <a:buSzPts val="1000"/>
                        <a:buFont typeface="Arial"/>
                        <a:buChar char="•"/>
                      </a:pPr>
                      <a:r>
                        <a:rPr lang="en-GB" sz="1000"/>
                        <a:t>Higher government spending </a:t>
                      </a:r>
                      <a:endParaRPr sz="1000"/>
                    </a:p>
                  </a:txBody>
                  <a:tcPr marL="91450" marR="91450" marT="45725" marB="45725">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F2F2F2"/>
                    </a:solidFill>
                  </a:tcPr>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a:solidFill>
                            <a:schemeClr val="tx1"/>
                          </a:solidFill>
                        </a:rPr>
                        <a:t>COST-PUSH</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Higher wages – meaning that average total costs will rise</a:t>
                      </a:r>
                      <a:endParaRPr dirty="0"/>
                    </a:p>
                    <a:p>
                      <a:pPr marL="171450" marR="0" lvl="0" indent="-171450" algn="l" rtl="0">
                        <a:spcBef>
                          <a:spcPts val="0"/>
                        </a:spcBef>
                        <a:spcAft>
                          <a:spcPts val="0"/>
                        </a:spcAft>
                        <a:buClr>
                          <a:schemeClr val="dk1"/>
                        </a:buClr>
                        <a:buSzPts val="1000"/>
                        <a:buFont typeface="Arial"/>
                        <a:buChar char="•"/>
                      </a:pPr>
                      <a:r>
                        <a:rPr lang="en-GB" sz="1000" dirty="0"/>
                        <a:t>Depreciation in the exchange rate leading to W£IDEC</a:t>
                      </a:r>
                      <a:endParaRPr dirty="0"/>
                    </a:p>
                    <a:p>
                      <a:pPr marL="171450" marR="0" lvl="0" indent="-171450" algn="l" rtl="0">
                        <a:spcBef>
                          <a:spcPts val="0"/>
                        </a:spcBef>
                        <a:spcAft>
                          <a:spcPts val="0"/>
                        </a:spcAft>
                        <a:buClr>
                          <a:schemeClr val="dk1"/>
                        </a:buClr>
                        <a:buSzPts val="1000"/>
                        <a:buFont typeface="Arial"/>
                        <a:buChar char="•"/>
                      </a:pPr>
                      <a:r>
                        <a:rPr lang="en-GB" sz="1000" dirty="0"/>
                        <a:t>Increase in VAT </a:t>
                      </a:r>
                      <a:endParaRPr dirty="0"/>
                    </a:p>
                    <a:p>
                      <a:pPr marL="171450" marR="0" lvl="0" indent="-171450" algn="l" rtl="0">
                        <a:spcBef>
                          <a:spcPts val="0"/>
                        </a:spcBef>
                        <a:spcAft>
                          <a:spcPts val="0"/>
                        </a:spcAft>
                        <a:buClr>
                          <a:schemeClr val="dk1"/>
                        </a:buClr>
                        <a:buSzPts val="1000"/>
                        <a:buFont typeface="Arial"/>
                        <a:buChar char="•"/>
                      </a:pPr>
                      <a:r>
                        <a:rPr lang="en-GB" sz="1000" dirty="0"/>
                        <a:t>Inflation expectations which can become a self-fulfilling prophecy</a:t>
                      </a:r>
                      <a:endParaRPr dirty="0"/>
                    </a:p>
                    <a:p>
                      <a:pPr marL="171450" marR="0" lvl="0" indent="-171450" algn="l" rtl="0">
                        <a:spcBef>
                          <a:spcPts val="0"/>
                        </a:spcBef>
                        <a:spcAft>
                          <a:spcPts val="0"/>
                        </a:spcAft>
                        <a:buClr>
                          <a:schemeClr val="dk1"/>
                        </a:buClr>
                        <a:buSzPts val="1000"/>
                        <a:buFont typeface="Arial"/>
                        <a:buChar char="•"/>
                      </a:pPr>
                      <a:r>
                        <a:rPr lang="en-GB" sz="1000" dirty="0"/>
                        <a:t>Increased commodity prices – which means prices may be increased. </a:t>
                      </a:r>
                      <a:endParaRPr sz="1000"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2"/>
                  </a:ext>
                </a:extLst>
              </a:tr>
              <a:tr h="352250">
                <a:tc>
                  <a:txBody>
                    <a:bodyPr/>
                    <a:lstStyle/>
                    <a:p>
                      <a:pPr marL="0" marR="0" lvl="0" indent="0" algn="l" rtl="0">
                        <a:spcBef>
                          <a:spcPts val="0"/>
                        </a:spcBef>
                        <a:spcAft>
                          <a:spcPts val="0"/>
                        </a:spcAft>
                        <a:buNone/>
                      </a:pPr>
                      <a:r>
                        <a:rPr lang="en-GB" sz="1000" b="1">
                          <a:solidFill>
                            <a:schemeClr val="tx1"/>
                          </a:solidFill>
                        </a:rPr>
                        <a:t>EFFECTS</a:t>
                      </a:r>
                      <a:endParaRPr sz="1000" b="1">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Menu costs – costs incurred changing prices</a:t>
                      </a:r>
                      <a:endParaRPr dirty="0"/>
                    </a:p>
                    <a:p>
                      <a:pPr marL="171450" marR="0" lvl="0" indent="-171450" algn="l" rtl="0">
                        <a:spcBef>
                          <a:spcPts val="0"/>
                        </a:spcBef>
                        <a:spcAft>
                          <a:spcPts val="0"/>
                        </a:spcAft>
                        <a:buClr>
                          <a:schemeClr val="dk1"/>
                        </a:buClr>
                        <a:buSzPts val="1000"/>
                        <a:buFont typeface="Arial"/>
                        <a:buChar char="•"/>
                      </a:pPr>
                      <a:r>
                        <a:rPr lang="en-GB" sz="1000" dirty="0"/>
                        <a:t>Search (shoe leather) costs – switching costs</a:t>
                      </a:r>
                      <a:endParaRPr dirty="0"/>
                    </a:p>
                    <a:p>
                      <a:pPr marL="171450" marR="0" lvl="0" indent="-171450" algn="l" rtl="0">
                        <a:spcBef>
                          <a:spcPts val="0"/>
                        </a:spcBef>
                        <a:spcAft>
                          <a:spcPts val="0"/>
                        </a:spcAft>
                        <a:buClr>
                          <a:schemeClr val="dk1"/>
                        </a:buClr>
                        <a:buSzPts val="1000"/>
                        <a:buFont typeface="Arial"/>
                        <a:buChar char="•"/>
                      </a:pPr>
                      <a:r>
                        <a:rPr lang="en-GB" sz="1000" dirty="0"/>
                        <a:t>Reduced purchasing power of consumers as disposable incomes fall</a:t>
                      </a:r>
                      <a:endParaRPr dirty="0"/>
                    </a:p>
                    <a:p>
                      <a:pPr marL="171450" marR="0" lvl="0" indent="-171450" algn="l" rtl="0">
                        <a:spcBef>
                          <a:spcPts val="0"/>
                        </a:spcBef>
                        <a:spcAft>
                          <a:spcPts val="0"/>
                        </a:spcAft>
                        <a:buClr>
                          <a:schemeClr val="dk1"/>
                        </a:buClr>
                        <a:buSzPts val="1000"/>
                        <a:buFont typeface="Arial"/>
                        <a:buChar char="•"/>
                      </a:pPr>
                      <a:r>
                        <a:rPr lang="en-GB" sz="1000" dirty="0"/>
                        <a:t>Uncertainty &amp; lack of investment – due to </a:t>
                      </a:r>
                      <a:endParaRPr dirty="0"/>
                    </a:p>
                    <a:p>
                      <a:pPr marL="171450" marR="0" lvl="0" indent="-171450" algn="l" rtl="0">
                        <a:spcBef>
                          <a:spcPts val="0"/>
                        </a:spcBef>
                        <a:spcAft>
                          <a:spcPts val="0"/>
                        </a:spcAft>
                        <a:buClr>
                          <a:schemeClr val="dk1"/>
                        </a:buClr>
                        <a:buSzPts val="1000"/>
                        <a:buFont typeface="Arial"/>
                        <a:buChar char="•"/>
                      </a:pPr>
                      <a:r>
                        <a:rPr lang="en-GB" sz="1000" dirty="0"/>
                        <a:t>Psychological effects on consumers – inflation illusion (do people only consider nominal wealth &amp; income rather than real changes?)</a:t>
                      </a:r>
                      <a:endParaRPr dirty="0"/>
                    </a:p>
                    <a:p>
                      <a:pPr marL="171450" marR="0" lvl="0" indent="-171450" algn="l" rtl="0">
                        <a:spcBef>
                          <a:spcPts val="0"/>
                        </a:spcBef>
                        <a:spcAft>
                          <a:spcPts val="0"/>
                        </a:spcAft>
                        <a:buClr>
                          <a:schemeClr val="dk1"/>
                        </a:buClr>
                        <a:buSzPts val="1000"/>
                        <a:buFont typeface="Arial"/>
                        <a:buChar char="•"/>
                      </a:pPr>
                      <a:r>
                        <a:rPr lang="en-GB" sz="1000" dirty="0" err="1"/>
                        <a:t>Redistributional</a:t>
                      </a:r>
                      <a:r>
                        <a:rPr lang="en-GB" sz="1000" dirty="0"/>
                        <a:t> effects – borrowers benefit from inflation as the real value of debt falls &amp; lenders (savers) lose out as the real value of their loans or savings fall.  </a:t>
                      </a:r>
                      <a:endParaRPr dirty="0"/>
                    </a:p>
                    <a:p>
                      <a:pPr marL="171450" marR="0" lvl="0" indent="-171450" algn="l" rtl="0">
                        <a:spcBef>
                          <a:spcPts val="0"/>
                        </a:spcBef>
                        <a:spcAft>
                          <a:spcPts val="0"/>
                        </a:spcAft>
                        <a:buClr>
                          <a:schemeClr val="dk1"/>
                        </a:buClr>
                        <a:buSzPts val="1000"/>
                        <a:buFont typeface="Arial"/>
                        <a:buChar char="•"/>
                      </a:pPr>
                      <a:r>
                        <a:rPr lang="en-GB" sz="1000" dirty="0"/>
                        <a:t>Fiscal drag – as wages rise people are pushed into higher tax brackets on a progressive system.</a:t>
                      </a:r>
                      <a:endParaRPr dirty="0"/>
                    </a:p>
                    <a:p>
                      <a:pPr marL="171450" marR="0" lvl="0" indent="-171450" algn="l" rtl="0">
                        <a:spcBef>
                          <a:spcPts val="0"/>
                        </a:spcBef>
                        <a:spcAft>
                          <a:spcPts val="0"/>
                        </a:spcAft>
                        <a:buClr>
                          <a:schemeClr val="dk1"/>
                        </a:buClr>
                        <a:buSzPts val="1000"/>
                        <a:buFont typeface="Arial"/>
                        <a:buChar char="•"/>
                      </a:pPr>
                      <a:r>
                        <a:rPr lang="en-GB" sz="1000" dirty="0"/>
                        <a:t>Balance of payments effects – Imports may become more competitive due to domestic inflation &amp; exports will become less competitive in international markets.  The trade balance may then deteriorate, &amp; a depreciation of the exchange rate occurs.  </a:t>
                      </a:r>
                      <a:endParaRPr dirty="0"/>
                    </a:p>
                  </a:txBody>
                  <a:tcPr marL="91450" marR="91450" marT="45725" marB="45725">
                    <a:lnL w="12700" cap="flat" cmpd="sng" algn="ctr">
                      <a:solidFill>
                        <a:schemeClr val="tx1"/>
                      </a:solidFill>
                      <a:prstDash val="solid"/>
                      <a:round/>
                      <a:headEnd type="none" w="med" len="med"/>
                      <a:tailEnd type="none" w="med" len="med"/>
                    </a:lnL>
                    <a:solidFill>
                      <a:schemeClr val="lt1"/>
                    </a:solidFill>
                  </a:tcPr>
                </a:tc>
                <a:extLst>
                  <a:ext uri="{0D108BD9-81ED-4DB2-BD59-A6C34878D82A}">
                    <a16:rowId xmlns:a16="http://schemas.microsoft.com/office/drawing/2014/main" val="10003"/>
                  </a:ext>
                </a:extLst>
              </a:tr>
              <a:tr h="352250">
                <a:tc>
                  <a:txBody>
                    <a:bodyPr/>
                    <a:lstStyle/>
                    <a:p>
                      <a:pPr marL="0" marR="0" lvl="0" indent="0" algn="l" rtl="0">
                        <a:spcBef>
                          <a:spcPts val="0"/>
                        </a:spcBef>
                        <a:spcAft>
                          <a:spcPts val="0"/>
                        </a:spcAft>
                        <a:buNone/>
                      </a:pPr>
                      <a:r>
                        <a:rPr lang="en-GB" sz="1000" b="1" dirty="0">
                          <a:solidFill>
                            <a:schemeClr val="tx1"/>
                          </a:solidFill>
                        </a:rPr>
                        <a:t>EVALUATION </a:t>
                      </a:r>
                      <a:endParaRPr sz="1000" b="1" dirty="0">
                        <a:solidFill>
                          <a:schemeClr val="tx1"/>
                        </a:solidFill>
                      </a:endParaRPr>
                    </a:p>
                  </a:txBody>
                  <a:tcPr marL="91450" marR="91450"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If inflation is anticipated businesses &amp; consumers can plan for this so is this a problem if inflation is stable?</a:t>
                      </a:r>
                      <a:endParaRPr dirty="0"/>
                    </a:p>
                    <a:p>
                      <a:pPr marL="171450" marR="0" lvl="0" indent="-171450" algn="l" rtl="0">
                        <a:spcBef>
                          <a:spcPts val="0"/>
                        </a:spcBef>
                        <a:spcAft>
                          <a:spcPts val="0"/>
                        </a:spcAft>
                        <a:buClr>
                          <a:schemeClr val="dk1"/>
                        </a:buClr>
                        <a:buSzPts val="1000"/>
                        <a:buFont typeface="Arial"/>
                        <a:buChar char="•"/>
                      </a:pPr>
                      <a:r>
                        <a:rPr lang="en-GB" sz="1000" dirty="0"/>
                        <a:t>Can the inflation actually be controlled? In a globalised economy is this truly possible?</a:t>
                      </a:r>
                      <a:endParaRPr dirty="0"/>
                    </a:p>
                    <a:p>
                      <a:pPr marL="171450" marR="0" lvl="0" indent="-171450" algn="l" rtl="0">
                        <a:spcBef>
                          <a:spcPts val="0"/>
                        </a:spcBef>
                        <a:spcAft>
                          <a:spcPts val="0"/>
                        </a:spcAft>
                        <a:buClr>
                          <a:schemeClr val="dk1"/>
                        </a:buClr>
                        <a:buSzPts val="1000"/>
                        <a:buFont typeface="Arial"/>
                        <a:buChar char="•"/>
                      </a:pPr>
                      <a:r>
                        <a:rPr lang="en-GB" sz="1000" dirty="0"/>
                        <a:t>High demand pull inflation will bring higher employment levels &amp; perhaps higher firm profits.</a:t>
                      </a:r>
                      <a:endParaRPr dirty="0"/>
                    </a:p>
                    <a:p>
                      <a:pPr marL="171450" marR="0" lvl="0" indent="-171450" algn="l" rtl="0">
                        <a:spcBef>
                          <a:spcPts val="0"/>
                        </a:spcBef>
                        <a:spcAft>
                          <a:spcPts val="0"/>
                        </a:spcAft>
                        <a:buClr>
                          <a:schemeClr val="dk1"/>
                        </a:buClr>
                        <a:buSzPts val="1000"/>
                        <a:buFont typeface="Arial"/>
                        <a:buChar char="•"/>
                      </a:pPr>
                      <a:r>
                        <a:rPr lang="en-GB" sz="1000" dirty="0"/>
                        <a:t>Are real wages increasing?  If so, is there a problem?  </a:t>
                      </a:r>
                      <a:endParaRPr dirty="0"/>
                    </a:p>
                    <a:p>
                      <a:pPr marL="171450" marR="0" lvl="0" indent="-171450" algn="l" rtl="0">
                        <a:spcBef>
                          <a:spcPts val="0"/>
                        </a:spcBef>
                        <a:spcAft>
                          <a:spcPts val="0"/>
                        </a:spcAft>
                        <a:buClr>
                          <a:schemeClr val="dk1"/>
                        </a:buClr>
                        <a:buSzPts val="1000"/>
                        <a:buFont typeface="Arial"/>
                        <a:buChar char="•"/>
                      </a:pPr>
                      <a:r>
                        <a:rPr lang="en-GB" sz="1000" dirty="0"/>
                        <a:t>How severe are the effects of inflation?</a:t>
                      </a:r>
                      <a:endParaRPr dirty="0"/>
                    </a:p>
                    <a:p>
                      <a:pPr marL="171450" marR="0" lvl="0" indent="-171450" algn="l" rtl="0">
                        <a:spcBef>
                          <a:spcPts val="0"/>
                        </a:spcBef>
                        <a:spcAft>
                          <a:spcPts val="0"/>
                        </a:spcAft>
                        <a:buClr>
                          <a:schemeClr val="dk1"/>
                        </a:buClr>
                        <a:buSzPts val="1000"/>
                        <a:buFont typeface="Arial"/>
                        <a:buChar char="•"/>
                      </a:pPr>
                      <a:r>
                        <a:rPr lang="en-GB" sz="1000" dirty="0"/>
                        <a:t>How long is the anticipated duration?</a:t>
                      </a:r>
                      <a:endParaRPr dirty="0"/>
                    </a:p>
                    <a:p>
                      <a:pPr marL="171450" marR="0" lvl="0" indent="-171450" algn="l" rtl="0">
                        <a:spcBef>
                          <a:spcPts val="0"/>
                        </a:spcBef>
                        <a:spcAft>
                          <a:spcPts val="0"/>
                        </a:spcAft>
                        <a:buClr>
                          <a:schemeClr val="dk1"/>
                        </a:buClr>
                        <a:buSzPts val="1000"/>
                        <a:buFont typeface="Arial"/>
                        <a:buChar char="•"/>
                      </a:pPr>
                      <a:r>
                        <a:rPr lang="en-GB" sz="1000" dirty="0"/>
                        <a:t>Conflict with other macroeconomic objectives?</a:t>
                      </a:r>
                      <a:endParaRPr dirty="0"/>
                    </a:p>
                  </a:txBody>
                  <a:tcPr marL="91450" marR="91450" marT="45725" marB="45725">
                    <a:lnL w="12700" cap="flat" cmpd="sng" algn="ctr">
                      <a:solidFill>
                        <a:schemeClr val="tx1"/>
                      </a:solidFill>
                      <a:prstDash val="solid"/>
                      <a:round/>
                      <a:headEnd type="none" w="med" len="med"/>
                      <a:tailEnd type="none" w="med" len="med"/>
                    </a:lnL>
                    <a:solidFill>
                      <a:srgbClr val="DDEAF6"/>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997467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83"/>
        <p:cNvGrpSpPr/>
        <p:nvPr/>
      </p:nvGrpSpPr>
      <p:grpSpPr>
        <a:xfrm>
          <a:off x="0" y="0"/>
          <a:ext cx="0" cy="0"/>
          <a:chOff x="0" y="0"/>
          <a:chExt cx="0" cy="0"/>
        </a:xfrm>
      </p:grpSpPr>
      <p:graphicFrame>
        <p:nvGraphicFramePr>
          <p:cNvPr id="84" name="Shape 84"/>
          <p:cNvGraphicFramePr/>
          <p:nvPr/>
        </p:nvGraphicFramePr>
        <p:xfrm>
          <a:off x="52550" y="85270"/>
          <a:ext cx="7725104" cy="1736230"/>
        </p:xfrm>
        <a:graphic>
          <a:graphicData uri="http://schemas.openxmlformats.org/drawingml/2006/table">
            <a:tbl>
              <a:tblPr firstRow="1" bandRow="1">
                <a:noFill/>
              </a:tblPr>
              <a:tblGrid>
                <a:gridCol w="1360671">
                  <a:extLst>
                    <a:ext uri="{9D8B030D-6E8A-4147-A177-3AD203B41FA5}">
                      <a16:colId xmlns:a16="http://schemas.microsoft.com/office/drawing/2014/main" val="20000"/>
                    </a:ext>
                  </a:extLst>
                </a:gridCol>
                <a:gridCol w="6364433">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100" b="1" dirty="0">
                          <a:solidFill>
                            <a:schemeClr val="bg1"/>
                          </a:solidFill>
                        </a:rPr>
                        <a:t>4.2.6.3 THE</a:t>
                      </a:r>
                      <a:r>
                        <a:rPr lang="en-GB" sz="1100" b="1" baseline="0" dirty="0">
                          <a:solidFill>
                            <a:schemeClr val="bg1"/>
                          </a:solidFill>
                        </a:rPr>
                        <a:t> BALANCE OF PAYMENTS ON CURRENT ACCOUNT</a:t>
                      </a:r>
                      <a:endParaRPr sz="1100" b="1" dirty="0">
                        <a:solidFill>
                          <a:schemeClr val="bg1"/>
                        </a:solidFill>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dk1"/>
                    </a:solidFill>
                  </a:tcPr>
                </a:tc>
                <a:tc hMerge="1">
                  <a:txBody>
                    <a:bodyPr/>
                    <a:lstStyle/>
                    <a:p>
                      <a:endParaRPr lang="en-GB"/>
                    </a:p>
                  </a:txBody>
                  <a:tcPr/>
                </a:tc>
                <a:extLst>
                  <a:ext uri="{0D108BD9-81ED-4DB2-BD59-A6C34878D82A}">
                    <a16:rowId xmlns:a16="http://schemas.microsoft.com/office/drawing/2014/main" val="3075195589"/>
                  </a:ext>
                </a:extLst>
              </a:tr>
              <a:tr h="271375">
                <a:tc gridSpan="2">
                  <a:txBody>
                    <a:bodyPr/>
                    <a:lstStyle/>
                    <a:p>
                      <a:pPr marL="0" marR="0" lvl="0" indent="0" algn="ctr" rtl="0">
                        <a:spcBef>
                          <a:spcPts val="0"/>
                        </a:spcBef>
                        <a:spcAft>
                          <a:spcPts val="0"/>
                        </a:spcAft>
                        <a:buNone/>
                      </a:pPr>
                      <a:r>
                        <a:rPr lang="en-GB" sz="1100" b="1" u="none" strike="noStrike" cap="none" dirty="0">
                          <a:solidFill>
                            <a:schemeClr val="lt1"/>
                          </a:solidFill>
                          <a:latin typeface="Calibri"/>
                          <a:ea typeface="Calibri"/>
                          <a:cs typeface="Calibri"/>
                          <a:sym typeface="Calibri"/>
                        </a:rPr>
                        <a:t>BALANCE OF PAYMENTS</a:t>
                      </a:r>
                      <a:endParaRPr sz="1100" b="1" dirty="0"/>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spcBef>
                          <a:spcPts val="0"/>
                        </a:spcBef>
                        <a:spcAft>
                          <a:spcPts val="0"/>
                        </a:spcAft>
                        <a:buNone/>
                      </a:pPr>
                      <a:r>
                        <a:rPr lang="en-GB" sz="1000" u="none" strike="noStrike" cap="none"/>
                        <a:t>The balance of payments is the record of a country’s transactions / trade with the rest of the world.</a:t>
                      </a:r>
                      <a:endParaRPr/>
                    </a:p>
                  </a:txBody>
                  <a:tcPr marL="91450" marR="91450" marT="45725" marB="45725">
                    <a:lnT w="12700" cmpd="sng">
                      <a:noFill/>
                      <a:prstDash val="solid"/>
                    </a:lnT>
                    <a:solidFill>
                      <a:srgbClr val="DDEAF6"/>
                    </a:solidFill>
                  </a:tcPr>
                </a:tc>
                <a:tc hMerge="1">
                  <a:txBody>
                    <a:bodyPr/>
                    <a:lstStyle/>
                    <a:p>
                      <a:endParaRPr lang="en-US"/>
                    </a:p>
                  </a:txBody>
                  <a:tcPr/>
                </a:tc>
                <a:extLst>
                  <a:ext uri="{0D108BD9-81ED-4DB2-BD59-A6C34878D82A}">
                    <a16:rowId xmlns:a16="http://schemas.microsoft.com/office/drawing/2014/main" val="10001"/>
                  </a:ext>
                </a:extLst>
              </a:tr>
              <a:tr h="553380">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THE BALANCE OF PAYMENTS CONSISTS OF:</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1" dirty="0"/>
                        <a:t>1.  Current Account </a:t>
                      </a:r>
                      <a:r>
                        <a:rPr lang="en-GB" sz="1000" dirty="0"/>
                        <a:t>(trade in goods, services + investment incomes + transfers</a:t>
                      </a:r>
                      <a:r>
                        <a:rPr lang="en-GB" sz="1000" b="1" dirty="0"/>
                        <a:t>)</a:t>
                      </a:r>
                      <a:endParaRPr sz="1000" dirty="0"/>
                    </a:p>
                    <a:p>
                      <a:pPr marL="0" marR="0" lvl="0" indent="0" algn="l" rtl="0">
                        <a:spcBef>
                          <a:spcPts val="0"/>
                        </a:spcBef>
                        <a:spcAft>
                          <a:spcPts val="0"/>
                        </a:spcAft>
                        <a:buNone/>
                      </a:pPr>
                      <a:r>
                        <a:rPr lang="en-GB" sz="1000" b="1" dirty="0"/>
                        <a:t>2.  Capital Account / Financial Account</a:t>
                      </a:r>
                      <a:r>
                        <a:rPr lang="en-GB" sz="1000" dirty="0"/>
                        <a:t> (capital and financial flows, net investment, portfolio investment)</a:t>
                      </a:r>
                      <a:endParaRPr dirty="0"/>
                    </a:p>
                    <a:p>
                      <a:pPr marL="0" marR="0" lvl="0" indent="0" algn="l" rtl="0">
                        <a:spcBef>
                          <a:spcPts val="0"/>
                        </a:spcBef>
                        <a:spcAft>
                          <a:spcPts val="0"/>
                        </a:spcAft>
                        <a:buNone/>
                      </a:pPr>
                      <a:r>
                        <a:rPr lang="en-GB" sz="1000" b="1" dirty="0"/>
                        <a:t>3.  Errors and omissions</a:t>
                      </a:r>
                      <a:r>
                        <a:rPr lang="en-GB" sz="1000" dirty="0"/>
                        <a:t>. It is hard to collect all data so some is missed out.</a:t>
                      </a:r>
                      <a:endParaRPr dirty="0"/>
                    </a:p>
                  </a:txBody>
                  <a:tcPr marL="91450" marR="91450" marT="45725" marB="45725">
                    <a:solidFill>
                      <a:srgbClr val="F2F2F2"/>
                    </a:solidFill>
                  </a:tcPr>
                </a:tc>
                <a:extLst>
                  <a:ext uri="{0D108BD9-81ED-4DB2-BD59-A6C34878D82A}">
                    <a16:rowId xmlns:a16="http://schemas.microsoft.com/office/drawing/2014/main" val="10002"/>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WHY IT BALANCES</a:t>
                      </a:r>
                      <a:endParaRPr sz="1000" b="1" dirty="0">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 theory there should be a balancing between capital and current / financial account. If there is a current account deficit, there should be a surplus on the capital / financial account.</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85" name="Shape 85"/>
          <p:cNvGraphicFramePr/>
          <p:nvPr/>
        </p:nvGraphicFramePr>
        <p:xfrm>
          <a:off x="52551" y="1821500"/>
          <a:ext cx="7746125" cy="4905265"/>
        </p:xfrm>
        <a:graphic>
          <a:graphicData uri="http://schemas.openxmlformats.org/drawingml/2006/table">
            <a:tbl>
              <a:tblPr firstRow="1" bandRow="1">
                <a:noFill/>
              </a:tblPr>
              <a:tblGrid>
                <a:gridCol w="1072056">
                  <a:extLst>
                    <a:ext uri="{9D8B030D-6E8A-4147-A177-3AD203B41FA5}">
                      <a16:colId xmlns:a16="http://schemas.microsoft.com/office/drawing/2014/main" val="20000"/>
                    </a:ext>
                  </a:extLst>
                </a:gridCol>
                <a:gridCol w="6674069">
                  <a:extLst>
                    <a:ext uri="{9D8B030D-6E8A-4147-A177-3AD203B41FA5}">
                      <a16:colId xmlns:a16="http://schemas.microsoft.com/office/drawing/2014/main" val="20001"/>
                    </a:ext>
                  </a:extLst>
                </a:gridCol>
              </a:tblGrid>
              <a:tr h="217400">
                <a:tc gridSpan="2">
                  <a:txBody>
                    <a:bodyPr/>
                    <a:lstStyle/>
                    <a:p>
                      <a:pPr marL="0" marR="0" lvl="0" indent="0" algn="ctr" rtl="0">
                        <a:spcBef>
                          <a:spcPts val="0"/>
                        </a:spcBef>
                        <a:spcAft>
                          <a:spcPts val="0"/>
                        </a:spcAft>
                        <a:buNone/>
                      </a:pPr>
                      <a:r>
                        <a:rPr lang="en-GB" sz="1100" b="1" dirty="0">
                          <a:solidFill>
                            <a:schemeClr val="lt1"/>
                          </a:solidFill>
                          <a:latin typeface="Calibri"/>
                          <a:ea typeface="Calibri"/>
                          <a:cs typeface="Calibri"/>
                          <a:sym typeface="Calibri"/>
                        </a:rPr>
                        <a:t>BALANCE OF PAYMENTS – THE CURRENT ACCOUNT (CA)</a:t>
                      </a:r>
                      <a:endParaRPr sz="11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45900">
                <a:tc gridSpan="2">
                  <a:txBody>
                    <a:bodyPr/>
                    <a:lstStyle/>
                    <a:p>
                      <a:pPr marL="0" marR="0" lvl="0" indent="0" algn="l" rtl="0">
                        <a:spcBef>
                          <a:spcPts val="0"/>
                        </a:spcBef>
                        <a:spcAft>
                          <a:spcPts val="0"/>
                        </a:spcAft>
                        <a:buNone/>
                      </a:pPr>
                      <a:r>
                        <a:rPr lang="en-GB" sz="1000"/>
                        <a:t>Measures the inflow and outflow of goods, services and investment incomes.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8606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COMPONENTS OF THE CA</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Trade in goods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Trade in services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Primary income (e.g. UK earnings from direct investment, shares, debt, bonds)</a:t>
                      </a:r>
                      <a:endParaRPr dirty="0"/>
                    </a:p>
                    <a:p>
                      <a:pPr marL="228600" marR="0" lvl="0" indent="-228600" algn="l" rtl="0">
                        <a:spcBef>
                          <a:spcPts val="0"/>
                        </a:spcBef>
                        <a:spcAft>
                          <a:spcPts val="0"/>
                        </a:spcAft>
                        <a:buClr>
                          <a:schemeClr val="dk1"/>
                        </a:buClr>
                        <a:buSzPts val="1000"/>
                        <a:buFont typeface="Calibri"/>
                        <a:buAutoNum type="arabicPeriod"/>
                      </a:pPr>
                      <a:r>
                        <a:rPr lang="en-GB" sz="1000" dirty="0"/>
                        <a:t>Secondary income (e.g. General government transfers)</a:t>
                      </a:r>
                      <a:endParaRPr dirty="0"/>
                    </a:p>
                    <a:p>
                      <a:pPr marL="0" marR="0" lvl="0" indent="0" algn="l" rtl="0">
                        <a:spcBef>
                          <a:spcPts val="0"/>
                        </a:spcBef>
                        <a:spcAft>
                          <a:spcPts val="0"/>
                        </a:spcAft>
                        <a:buClr>
                          <a:schemeClr val="dk1"/>
                        </a:buClr>
                        <a:buSzPts val="1000"/>
                        <a:buFont typeface="Calibri"/>
                        <a:buNone/>
                      </a:pPr>
                      <a:r>
                        <a:rPr lang="en-GB" sz="1000" dirty="0"/>
                        <a:t>The </a:t>
                      </a:r>
                      <a:r>
                        <a:rPr lang="en-GB" sz="1000" b="1" dirty="0"/>
                        <a:t>TRADE BALANCE </a:t>
                      </a:r>
                      <a:r>
                        <a:rPr lang="en-GB" sz="1000" dirty="0"/>
                        <a:t>measures, 1&amp;2, the trade in goods – the trade in services. </a:t>
                      </a:r>
                      <a:endParaRPr sz="1000" dirty="0"/>
                    </a:p>
                  </a:txBody>
                  <a:tcPr marL="91450" marR="91450" marT="45725" marB="45725">
                    <a:solidFill>
                      <a:srgbClr val="F2F2F2"/>
                    </a:solidFill>
                  </a:tcPr>
                </a:tc>
                <a:extLst>
                  <a:ext uri="{0D108BD9-81ED-4DB2-BD59-A6C34878D82A}">
                    <a16:rowId xmlns:a16="http://schemas.microsoft.com/office/drawing/2014/main" val="10002"/>
                  </a:ext>
                </a:extLst>
              </a:tr>
              <a:tr h="2586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 DEFICIT</a:t>
                      </a:r>
                      <a:endParaRPr>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Where the value of imports &amp; investment outflows is greater than the value of exports &amp; investment inflows</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151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 SURPLUS</a:t>
                      </a:r>
                      <a:endParaRPr sz="1000" b="1">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the value of exports &amp; investment inflows is greater than the value of imports investment outflows.</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162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CAUSES OF A CA DEFICIT</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dirty="0"/>
                        <a:t>Overvalued exchange rates (SUPPLY SIDE)</a:t>
                      </a:r>
                      <a:r>
                        <a:rPr lang="en-GB" sz="1000" dirty="0"/>
                        <a:t>. An overvalued exchange rate means exports are more expensive, but imports are cheaper. This encourages domestic consumers to buy imports. It also makes it hard for exporters because they are relatively uncompetitive.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High consumer spending (DEMAND SIDE)</a:t>
                      </a:r>
                      <a:r>
                        <a:rPr lang="en-GB" sz="1000" dirty="0"/>
                        <a:t>. If there is rapid growth in consumer spending, then there tends to be an increase in imports causing a deterioration in the current account.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Unbalanced economy</a:t>
                      </a:r>
                      <a:r>
                        <a:rPr lang="en-GB" sz="1000" b="0" dirty="0"/>
                        <a:t> </a:t>
                      </a:r>
                      <a:r>
                        <a:rPr lang="en-GB" sz="1000" b="1" dirty="0"/>
                        <a:t>(DEMAND SIDE).</a:t>
                      </a:r>
                      <a:r>
                        <a:rPr lang="en-GB" sz="1000" dirty="0"/>
                        <a:t> An economy focused on consumer spending rather than investment and exports will tend to have a bigger current account deficit.</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Competitiveness (SUPPLY SIDE).</a:t>
                      </a:r>
                      <a:r>
                        <a:rPr lang="en-GB" sz="1000" dirty="0"/>
                        <a:t> Less competitive export firms will mean less exports abroad.</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t>Growing deficit in investment incomes .</a:t>
                      </a:r>
                      <a:r>
                        <a:rPr lang="en-GB" sz="1000" dirty="0"/>
                        <a:t> The UK has a deficit in trade in goods. But, since 2011 the current account deficit has been increased due to a fall in direct investment income.</a:t>
                      </a:r>
                      <a:endParaRPr dirty="0"/>
                    </a:p>
                  </a:txBody>
                  <a:tcPr marL="91450" marR="91450" marT="45725" marB="45725">
                    <a:solidFill>
                      <a:srgbClr val="DDEAF6"/>
                    </a:solidFill>
                  </a:tcPr>
                </a:tc>
                <a:extLst>
                  <a:ext uri="{0D108BD9-81ED-4DB2-BD59-A6C34878D82A}">
                    <a16:rowId xmlns:a16="http://schemas.microsoft.com/office/drawing/2014/main" val="10005"/>
                  </a:ext>
                </a:extLst>
              </a:tr>
              <a:tr h="706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CONSEQUENCES OF CA DEFICIT</a:t>
                      </a:r>
                      <a:endParaRPr sz="1000" b="1">
                        <a:solidFill>
                          <a:schemeClr val="tx1"/>
                        </a:solidFill>
                      </a:endParaRPr>
                    </a:p>
                  </a:txBody>
                  <a:tcPr marL="91450" marR="91450" marT="45725" marB="45725">
                    <a:solidFill>
                      <a:schemeClr val="bg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t>TRADE DEFICIT will mean imports &gt; exports which will reduce AD.</a:t>
                      </a:r>
                      <a:endParaRPr dirty="0"/>
                    </a:p>
                    <a:p>
                      <a:pPr marL="228600" marR="0" lvl="0" indent="-228600" algn="l" rtl="0">
                        <a:spcBef>
                          <a:spcPts val="0"/>
                        </a:spcBef>
                        <a:spcAft>
                          <a:spcPts val="0"/>
                        </a:spcAft>
                        <a:buClr>
                          <a:schemeClr val="dk1"/>
                        </a:buClr>
                        <a:buSzPts val="1000"/>
                        <a:buFont typeface="Calibri"/>
                        <a:buAutoNum type="arabicPeriod"/>
                      </a:pPr>
                      <a:r>
                        <a:rPr lang="en-GB" sz="1000" dirty="0"/>
                        <a:t>Lower AD will mean reduced economic growth.</a:t>
                      </a:r>
                      <a:endParaRPr dirty="0"/>
                    </a:p>
                    <a:p>
                      <a:pPr marL="228600" marR="0" lvl="0" indent="-228600" algn="l" rtl="0">
                        <a:spcBef>
                          <a:spcPts val="0"/>
                        </a:spcBef>
                        <a:spcAft>
                          <a:spcPts val="0"/>
                        </a:spcAft>
                        <a:buClr>
                          <a:schemeClr val="dk1"/>
                        </a:buClr>
                        <a:buSzPts val="1000"/>
                        <a:buFont typeface="Calibri"/>
                        <a:buAutoNum type="arabicPeriod"/>
                      </a:pPr>
                      <a:r>
                        <a:rPr lang="en-GB" sz="1000" dirty="0"/>
                        <a:t>Less demand for exports will cause a DEPRECIATION in the EXCHANGE RATE – W£IDEC – STAGFLATION!</a:t>
                      </a:r>
                      <a:endParaRPr dirty="0"/>
                    </a:p>
                    <a:p>
                      <a:pPr marL="228600" marR="0" lvl="0" indent="-228600" algn="l" rtl="0">
                        <a:spcBef>
                          <a:spcPts val="0"/>
                        </a:spcBef>
                        <a:spcAft>
                          <a:spcPts val="0"/>
                        </a:spcAft>
                        <a:buClr>
                          <a:schemeClr val="dk1"/>
                        </a:buClr>
                        <a:buSzPts val="1000"/>
                        <a:buFont typeface="Calibri"/>
                        <a:buAutoNum type="arabicPeriod"/>
                      </a:pPr>
                      <a:r>
                        <a:rPr lang="en-GB" sz="1000" dirty="0"/>
                        <a:t>Debt burden – if this becomes unsustainable, it may cause a CURRENCY CRISIS &amp; ECONOMIC CRISIS. </a:t>
                      </a:r>
                      <a:endParaRPr sz="1000" dirty="0"/>
                    </a:p>
                  </a:txBody>
                  <a:tcPr marL="91450" marR="91450" marT="45725" marB="45725">
                    <a:solidFill>
                      <a:srgbClr val="F2F2F2"/>
                    </a:solidFill>
                  </a:tcPr>
                </a:tc>
                <a:extLst>
                  <a:ext uri="{0D108BD9-81ED-4DB2-BD59-A6C34878D82A}">
                    <a16:rowId xmlns:a16="http://schemas.microsoft.com/office/drawing/2014/main" val="10006"/>
                  </a:ext>
                </a:extLst>
              </a:tr>
              <a:tr h="5532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EVALUATION</a:t>
                      </a:r>
                      <a:endParaRPr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Does a deficit really matter?  </a:t>
                      </a:r>
                      <a:endParaRPr dirty="0"/>
                    </a:p>
                    <a:p>
                      <a:pPr marL="171450" marR="0" lvl="0" indent="-171450" algn="l" rtl="0">
                        <a:spcBef>
                          <a:spcPts val="0"/>
                        </a:spcBef>
                        <a:spcAft>
                          <a:spcPts val="0"/>
                        </a:spcAft>
                        <a:buClr>
                          <a:schemeClr val="dk1"/>
                        </a:buClr>
                        <a:buSzPts val="1000"/>
                        <a:buFont typeface="Arial"/>
                        <a:buChar char="•"/>
                      </a:pPr>
                      <a:r>
                        <a:rPr lang="en-GB" sz="1000" dirty="0"/>
                        <a:t>If it is caused by DEMAND SIDE factors resulting from high GDP growth, it shouldn’t matter.  </a:t>
                      </a:r>
                      <a:endParaRPr dirty="0"/>
                    </a:p>
                    <a:p>
                      <a:pPr marL="171450" marR="0" lvl="0" indent="-171450" algn="l" rtl="0">
                        <a:spcBef>
                          <a:spcPts val="0"/>
                        </a:spcBef>
                        <a:spcAft>
                          <a:spcPts val="0"/>
                        </a:spcAft>
                        <a:buClr>
                          <a:schemeClr val="dk1"/>
                        </a:buClr>
                        <a:buSzPts val="1000"/>
                        <a:buFont typeface="Arial"/>
                        <a:buChar char="•"/>
                      </a:pPr>
                      <a:r>
                        <a:rPr lang="en-GB" sz="1000" dirty="0"/>
                        <a:t>How is it funded? Via short-term speculative investment or Long-term? </a:t>
                      </a:r>
                      <a:endParaRPr sz="1000" dirty="0"/>
                    </a:p>
                    <a:p>
                      <a:pPr marL="171450" marR="0" lvl="0" indent="-171450" algn="l" rtl="0">
                        <a:spcBef>
                          <a:spcPts val="0"/>
                        </a:spcBef>
                        <a:spcAft>
                          <a:spcPts val="0"/>
                        </a:spcAft>
                        <a:buClr>
                          <a:schemeClr val="dk1"/>
                        </a:buClr>
                        <a:buSzPts val="1000"/>
                        <a:buFont typeface="Arial"/>
                        <a:buChar char="•"/>
                      </a:pPr>
                      <a:r>
                        <a:rPr lang="en-GB" sz="1000" dirty="0"/>
                        <a:t>Where does the CA deficit feature in importance of macroeconomic objectives?</a:t>
                      </a:r>
                      <a:endParaRPr sz="1000"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86" name="Shape 86"/>
          <p:cNvGraphicFramePr/>
          <p:nvPr/>
        </p:nvGraphicFramePr>
        <p:xfrm>
          <a:off x="7798676" y="3304744"/>
          <a:ext cx="4291641" cy="2560475"/>
        </p:xfrm>
        <a:graphic>
          <a:graphicData uri="http://schemas.openxmlformats.org/drawingml/2006/table">
            <a:tbl>
              <a:tblPr firstRow="1" bandRow="1">
                <a:noFill/>
              </a:tblPr>
              <a:tblGrid>
                <a:gridCol w="208300">
                  <a:extLst>
                    <a:ext uri="{9D8B030D-6E8A-4147-A177-3AD203B41FA5}">
                      <a16:colId xmlns:a16="http://schemas.microsoft.com/office/drawing/2014/main" val="20000"/>
                    </a:ext>
                  </a:extLst>
                </a:gridCol>
                <a:gridCol w="4083341">
                  <a:extLst>
                    <a:ext uri="{9D8B030D-6E8A-4147-A177-3AD203B41FA5}">
                      <a16:colId xmlns:a16="http://schemas.microsoft.com/office/drawing/2014/main" val="20001"/>
                    </a:ext>
                  </a:extLst>
                </a:gridCol>
              </a:tblGrid>
              <a:tr h="243975">
                <a:tc gridSpan="2">
                  <a:txBody>
                    <a:bodyPr/>
                    <a:lstStyle/>
                    <a:p>
                      <a:pPr marL="0" marR="0" lvl="0" indent="0" algn="ctr" rtl="0">
                        <a:spcBef>
                          <a:spcPts val="0"/>
                        </a:spcBef>
                        <a:spcAft>
                          <a:spcPts val="0"/>
                        </a:spcAft>
                        <a:buNone/>
                      </a:pPr>
                      <a:r>
                        <a:rPr lang="en-GB" sz="1000" b="1" dirty="0">
                          <a:solidFill>
                            <a:schemeClr val="tx1"/>
                          </a:solidFill>
                          <a:latin typeface="Calibri"/>
                          <a:ea typeface="Calibri"/>
                          <a:cs typeface="Calibri"/>
                          <a:sym typeface="Calibri"/>
                        </a:rPr>
                        <a:t>DOES THE CURRENT ACCOUNT DEFICIT MATTER?</a:t>
                      </a:r>
                      <a:endParaRPr sz="1000" b="1" dirty="0">
                        <a:solidFill>
                          <a:schemeClr val="tx1"/>
                        </a:solidFill>
                        <a:latin typeface="Calibri"/>
                        <a:ea typeface="Calibri"/>
                        <a:cs typeface="Calibri"/>
                        <a:sym typeface="Calibri"/>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7672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tx1"/>
                          </a:solidFill>
                        </a:rPr>
                        <a:t>YES</a:t>
                      </a:r>
                      <a:endParaRPr>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It is a sign of </a:t>
                      </a:r>
                      <a:r>
                        <a:rPr lang="en-GB" sz="1000" b="0" i="0" dirty="0" err="1">
                          <a:solidFill>
                            <a:schemeClr val="dk1"/>
                          </a:solidFill>
                          <a:latin typeface="Calibri"/>
                          <a:ea typeface="Calibri"/>
                          <a:cs typeface="Calibri"/>
                          <a:sym typeface="Calibri"/>
                        </a:rPr>
                        <a:t>uncompetitiveness</a:t>
                      </a:r>
                      <a:r>
                        <a:rPr lang="en-GB" sz="1000" b="0" i="0" dirty="0">
                          <a:solidFill>
                            <a:schemeClr val="dk1"/>
                          </a:solidFill>
                          <a:latin typeface="Calibri"/>
                          <a:ea typeface="Calibri"/>
                          <a:cs typeface="Calibri"/>
                          <a:sym typeface="Calibri"/>
                        </a:rPr>
                        <a:t>, which will lead to lower economic growth and poorer prospects in the long run.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If capital / financial flows dry up, it could lead to depreciation in the exchange rate and a fall in living standards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It is a sign of an unbalanced economy.</a:t>
                      </a:r>
                      <a:endParaRPr dirty="0"/>
                    </a:p>
                  </a:txBody>
                  <a:tcPr marL="91450" marR="91450" marT="45725" marB="45725">
                    <a:solidFill>
                      <a:srgbClr val="F2F2F2"/>
                    </a:solidFill>
                  </a:tcPr>
                </a:tc>
                <a:extLst>
                  <a:ext uri="{0D108BD9-81ED-4DB2-BD59-A6C34878D82A}">
                    <a16:rowId xmlns:a16="http://schemas.microsoft.com/office/drawing/2014/main" val="10001"/>
                  </a:ext>
                </a:extLst>
              </a:tr>
              <a:tr h="6302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dirty="0">
                          <a:solidFill>
                            <a:schemeClr val="tx1"/>
                          </a:solidFill>
                        </a:rPr>
                        <a:t>NO</a:t>
                      </a:r>
                      <a:endParaRPr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UK has had a persistent deficit since the mid 1980s. Countries with large current account surplus have not necessarily done better, e.g. Japan had a long period of stagnation.</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In an era of globalisation, financial flows are easier to attract and therefore the deficit is financed by these capital inflows.</a:t>
                      </a:r>
                      <a:endParaRPr dirty="0"/>
                    </a:p>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If the current account was too large, there should be a depreciation in the exchange rate to restore the balance. A current account deficit is a bigger concern in a fixed exchange rate (like Euro) because there is no option of depreciation</a:t>
                      </a:r>
                      <a:r>
                        <a:rPr lang="en-GB" sz="1000" b="1" i="0" dirty="0">
                          <a:solidFill>
                            <a:schemeClr val="dk1"/>
                          </a:solidFill>
                          <a:latin typeface="Calibri"/>
                          <a:ea typeface="Calibri"/>
                          <a:cs typeface="Calibri"/>
                          <a:sym typeface="Calibri"/>
                        </a:rPr>
                        <a:t>.</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pic>
        <p:nvPicPr>
          <p:cNvPr id="87" name="Shape 87"/>
          <p:cNvPicPr preferRelativeResize="0"/>
          <p:nvPr/>
        </p:nvPicPr>
        <p:blipFill rotWithShape="1">
          <a:blip r:embed="rId3">
            <a:alphaModFix/>
          </a:blip>
          <a:srcRect/>
          <a:stretch/>
        </p:blipFill>
        <p:spPr>
          <a:xfrm>
            <a:off x="7798677" y="153888"/>
            <a:ext cx="4289318" cy="3102461"/>
          </a:xfrm>
          <a:prstGeom prst="rect">
            <a:avLst/>
          </a:prstGeom>
          <a:noFill/>
          <a:ln>
            <a:noFill/>
          </a:ln>
        </p:spPr>
      </p:pic>
      <p:sp>
        <p:nvSpPr>
          <p:cNvPr id="89" name="Shape 89"/>
          <p:cNvSpPr txBox="1"/>
          <p:nvPr/>
        </p:nvSpPr>
        <p:spPr>
          <a:xfrm>
            <a:off x="7604894" y="153888"/>
            <a:ext cx="4483100"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400" b="1" i="0" u="sng" strike="noStrike" cap="none" dirty="0">
                <a:solidFill>
                  <a:schemeClr val="dk1"/>
                </a:solidFill>
                <a:latin typeface="Calibri"/>
                <a:ea typeface="Calibri"/>
                <a:cs typeface="Calibri"/>
                <a:sym typeface="Calibri"/>
              </a:rPr>
              <a:t>DTS Impact of CA deficit</a:t>
            </a:r>
            <a:endParaRPr sz="1400" b="1" i="0" u="sng"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897255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9"/>
        <p:cNvGrpSpPr/>
        <p:nvPr/>
      </p:nvGrpSpPr>
      <p:grpSpPr>
        <a:xfrm>
          <a:off x="0" y="0"/>
          <a:ext cx="0" cy="0"/>
          <a:chOff x="0" y="0"/>
          <a:chExt cx="0" cy="0"/>
        </a:xfrm>
      </p:grpSpPr>
      <p:graphicFrame>
        <p:nvGraphicFramePr>
          <p:cNvPr id="100" name="Shape 100"/>
          <p:cNvGraphicFramePr/>
          <p:nvPr/>
        </p:nvGraphicFramePr>
        <p:xfrm>
          <a:off x="66750" y="92800"/>
          <a:ext cx="5841400" cy="2294425"/>
        </p:xfrm>
        <a:graphic>
          <a:graphicData uri="http://schemas.openxmlformats.org/drawingml/2006/table">
            <a:tbl>
              <a:tblPr firstRow="1" firstCol="1" bandRow="1">
                <a:noFill/>
              </a:tblPr>
              <a:tblGrid>
                <a:gridCol w="1382200">
                  <a:extLst>
                    <a:ext uri="{9D8B030D-6E8A-4147-A177-3AD203B41FA5}">
                      <a16:colId xmlns:a16="http://schemas.microsoft.com/office/drawing/2014/main" val="20000"/>
                    </a:ext>
                  </a:extLst>
                </a:gridCol>
                <a:gridCol w="4459200">
                  <a:extLst>
                    <a:ext uri="{9D8B030D-6E8A-4147-A177-3AD203B41FA5}">
                      <a16:colId xmlns:a16="http://schemas.microsoft.com/office/drawing/2014/main" val="20001"/>
                    </a:ext>
                  </a:extLst>
                </a:gridCol>
              </a:tblGrid>
              <a:tr h="203275">
                <a:tc gridSpan="2">
                  <a:txBody>
                    <a:bodyPr/>
                    <a:lstStyle/>
                    <a:p>
                      <a:pPr marL="0" marR="0" lvl="0" indent="0" algn="ctr" rtl="0">
                        <a:spcBef>
                          <a:spcPts val="0"/>
                        </a:spcBef>
                        <a:spcAft>
                          <a:spcPts val="0"/>
                        </a:spcAft>
                        <a:buNone/>
                      </a:pPr>
                      <a:r>
                        <a:rPr lang="en-GB" sz="1200" b="1" dirty="0">
                          <a:latin typeface="Calibri"/>
                          <a:ea typeface="Calibri"/>
                          <a:cs typeface="Calibri"/>
                          <a:sym typeface="Calibri"/>
                        </a:rPr>
                        <a:t>4.2.3.4. POSSIBLE CONFLICT BETWEEN MACROECONOMIC POLICY OBJECTIVES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GB"/>
                    </a:p>
                  </a:txBody>
                  <a:tcPr/>
                </a:tc>
                <a:extLst>
                  <a:ext uri="{0D108BD9-81ED-4DB2-BD59-A6C34878D82A}">
                    <a16:rowId xmlns:a16="http://schemas.microsoft.com/office/drawing/2014/main" val="2858392390"/>
                  </a:ext>
                </a:extLst>
              </a:tr>
              <a:tr h="203275">
                <a:tc gridSpan="2">
                  <a:txBody>
                    <a:bodyPr/>
                    <a:lstStyle/>
                    <a:p>
                      <a:pPr marL="0" marR="0" lvl="0" indent="0" algn="ctr" rtl="0">
                        <a:spcBef>
                          <a:spcPts val="0"/>
                        </a:spcBef>
                        <a:spcAft>
                          <a:spcPts val="0"/>
                        </a:spcAft>
                        <a:buNone/>
                      </a:pPr>
                      <a:r>
                        <a:rPr lang="en-GB" sz="1200" b="1" dirty="0">
                          <a:solidFill>
                            <a:schemeClr val="tx1"/>
                          </a:solidFill>
                          <a:latin typeface="Calibri"/>
                          <a:ea typeface="Calibri"/>
                          <a:cs typeface="Calibri"/>
                          <a:sym typeface="Calibri"/>
                        </a:rPr>
                        <a:t>2- MACROECONOMIC OBJECTIVES </a:t>
                      </a:r>
                      <a:r>
                        <a:rPr lang="en-GB" sz="1200" b="1" dirty="0">
                          <a:latin typeface="Calibri"/>
                          <a:ea typeface="Calibri"/>
                          <a:cs typeface="Calibri"/>
                          <a:sym typeface="Calibri"/>
                        </a:rPr>
                        <a:t>- CIGARS</a:t>
                      </a:r>
                      <a:endParaRPr sz="1200" b="1" dirty="0">
                        <a:latin typeface="Calibri"/>
                        <a:ea typeface="Calibri"/>
                        <a:cs typeface="Calibri"/>
                        <a:sym typeface="Calibri"/>
                      </a:endParaRPr>
                    </a:p>
                  </a:txBody>
                  <a:tcPr marL="68575" marR="68575" marT="0" marB="0">
                    <a:solidFill>
                      <a:schemeClr val="bg1"/>
                    </a:solidFill>
                  </a:tcPr>
                </a:tc>
                <a:tc hMerge="1">
                  <a:txBody>
                    <a:bodyPr/>
                    <a:lstStyle/>
                    <a:p>
                      <a:endParaRPr lang="en-US"/>
                    </a:p>
                  </a:txBody>
                  <a:tcPr/>
                </a:tc>
                <a:extLst>
                  <a:ext uri="{0D108BD9-81ED-4DB2-BD59-A6C34878D82A}">
                    <a16:rowId xmlns:a16="http://schemas.microsoft.com/office/drawing/2014/main" val="10000"/>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CURRENT ACCOUNT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The focus here should be on ensuring international competitiveness &amp; ensuring that a current account deficit does not become too large.   </a:t>
                      </a:r>
                      <a:endParaRPr dirty="0"/>
                    </a:p>
                  </a:txBody>
                  <a:tcPr marL="68575" marR="68575" marT="0" marB="0">
                    <a:solidFill>
                      <a:srgbClr val="DDEAF6"/>
                    </a:solidFill>
                  </a:tcPr>
                </a:tc>
                <a:extLst>
                  <a:ext uri="{0D108BD9-81ED-4DB2-BD59-A6C34878D82A}">
                    <a16:rowId xmlns:a16="http://schemas.microsoft.com/office/drawing/2014/main" val="10001"/>
                  </a:ext>
                </a:extLst>
              </a:tr>
              <a:tr h="349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INFLATION</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rPr>
                        <a:t>Inflation should be low &amp; stable.  The Bank of England works to a medium term target of 2% inflation on the CPI.  </a:t>
                      </a:r>
                      <a:endParaRPr sz="1000" b="0" dirty="0">
                        <a:solidFill>
                          <a:schemeClr val="dk1"/>
                        </a:solidFill>
                      </a:endParaRPr>
                    </a:p>
                  </a:txBody>
                  <a:tcPr marL="68575" marR="68575" marT="0" marB="0">
                    <a:solidFill>
                      <a:srgbClr val="F2F2F2"/>
                    </a:solidFill>
                  </a:tcPr>
                </a:tc>
                <a:extLst>
                  <a:ext uri="{0D108BD9-81ED-4DB2-BD59-A6C34878D82A}">
                    <a16:rowId xmlns:a16="http://schemas.microsoft.com/office/drawing/2014/main" val="10002"/>
                  </a:ext>
                </a:extLst>
              </a:tr>
              <a:tr h="274375">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GROWTH </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82296" marR="0" lvl="0" indent="0" algn="l" rtl="0">
                        <a:lnSpc>
                          <a:spcPct val="80000"/>
                        </a:lnSpc>
                        <a:spcBef>
                          <a:spcPts val="0"/>
                        </a:spcBef>
                        <a:spcAft>
                          <a:spcPts val="0"/>
                        </a:spcAft>
                        <a:buClr>
                          <a:schemeClr val="dk1"/>
                        </a:buClr>
                        <a:buSzPts val="1000"/>
                        <a:buFont typeface="Noto Sans Symbols"/>
                        <a:buNone/>
                      </a:pPr>
                      <a:r>
                        <a:rPr lang="en-GB" sz="1000" b="0" dirty="0"/>
                        <a:t>GDP Growth &amp; the benefits that this brings.  However, the costs should be carefully managed. </a:t>
                      </a:r>
                      <a:endParaRPr sz="1000" b="0" dirty="0"/>
                    </a:p>
                  </a:txBody>
                  <a:tcPr marL="68575" marR="68575" marT="0" marB="0">
                    <a:solidFill>
                      <a:srgbClr val="DDEAF6"/>
                    </a:solidFill>
                  </a:tcPr>
                </a:tc>
                <a:extLst>
                  <a:ext uri="{0D108BD9-81ED-4DB2-BD59-A6C34878D82A}">
                    <a16:rowId xmlns:a16="http://schemas.microsoft.com/office/drawing/2014/main" val="10003"/>
                  </a:ext>
                </a:extLst>
              </a:tr>
              <a:tr h="1775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ADVANCES IN PRODUCTIVITY</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spcBef>
                          <a:spcPts val="0"/>
                        </a:spcBef>
                        <a:spcAft>
                          <a:spcPts val="0"/>
                        </a:spcAft>
                        <a:buNone/>
                      </a:pPr>
                      <a:r>
                        <a:rPr lang="en-GB" sz="1000" b="0" dirty="0">
                          <a:solidFill>
                            <a:schemeClr val="dk1"/>
                          </a:solidFill>
                          <a:latin typeface="Calibri"/>
                          <a:ea typeface="Calibri"/>
                          <a:cs typeface="Calibri"/>
                          <a:sym typeface="Calibri"/>
                        </a:rPr>
                        <a:t>Employment should be high &amp; ideally their should be productivity &amp; real wage growth.   </a:t>
                      </a:r>
                      <a:endParaRPr sz="1000" b="0" dirty="0">
                        <a:solidFill>
                          <a:schemeClr val="dk1"/>
                        </a:solidFill>
                        <a:latin typeface="Calibri"/>
                        <a:ea typeface="Calibri"/>
                        <a:cs typeface="Calibri"/>
                        <a:sym typeface="Calibri"/>
                      </a:endParaRPr>
                    </a:p>
                  </a:txBody>
                  <a:tcPr marL="68575" marR="68575" marT="0" marB="0">
                    <a:solidFill>
                      <a:srgbClr val="F2F2F2"/>
                    </a:solidFill>
                  </a:tcPr>
                </a:tc>
                <a:extLst>
                  <a:ext uri="{0D108BD9-81ED-4DB2-BD59-A6C34878D82A}">
                    <a16:rowId xmlns:a16="http://schemas.microsoft.com/office/drawing/2014/main" val="10004"/>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RATE OF UNEMPLOYMENT</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a:t>Government policies help to correct inequalities of wealth &amp; income.  </a:t>
                      </a:r>
                      <a:endParaRPr sz="1000" b="0"/>
                    </a:p>
                  </a:txBody>
                  <a:tcPr marL="68575" marR="68575" marT="0" marB="0">
                    <a:solidFill>
                      <a:srgbClr val="DDEAF6"/>
                    </a:solidFill>
                  </a:tcPr>
                </a:tc>
                <a:extLst>
                  <a:ext uri="{0D108BD9-81ED-4DB2-BD59-A6C34878D82A}">
                    <a16:rowId xmlns:a16="http://schemas.microsoft.com/office/drawing/2014/main" val="10005"/>
                  </a:ext>
                </a:extLst>
              </a:tr>
              <a:tr h="193650">
                <a:tc>
                  <a:txBody>
                    <a:bodyPr/>
                    <a:lstStyle/>
                    <a:p>
                      <a:pPr marL="0" marR="0" lvl="0" indent="0" algn="l" rtl="0">
                        <a:spcBef>
                          <a:spcPts val="0"/>
                        </a:spcBef>
                        <a:spcAft>
                          <a:spcPts val="0"/>
                        </a:spcAft>
                        <a:buNone/>
                      </a:pPr>
                      <a:r>
                        <a:rPr lang="en-GB" sz="1000" b="1" dirty="0">
                          <a:solidFill>
                            <a:schemeClr val="tx1"/>
                          </a:solidFill>
                          <a:latin typeface="Calibri"/>
                          <a:ea typeface="Calibri"/>
                          <a:cs typeface="Calibri"/>
                          <a:sym typeface="Calibri"/>
                        </a:rPr>
                        <a:t>STABLE</a:t>
                      </a:r>
                      <a:r>
                        <a:rPr lang="en-GB" sz="1000" b="1" baseline="0" dirty="0">
                          <a:solidFill>
                            <a:schemeClr val="tx1"/>
                          </a:solidFill>
                          <a:latin typeface="Calibri"/>
                          <a:ea typeface="Calibri"/>
                          <a:cs typeface="Calibri"/>
                          <a:sym typeface="Calibri"/>
                        </a:rPr>
                        <a:t> GOVERNMENT FINANCES</a:t>
                      </a:r>
                      <a:endParaRPr sz="1000" b="1" dirty="0">
                        <a:solidFill>
                          <a:schemeClr val="tx1"/>
                        </a:solidFill>
                        <a:latin typeface="Calibri"/>
                        <a:ea typeface="Calibri"/>
                        <a:cs typeface="Calibri"/>
                        <a:sym typeface="Calibri"/>
                      </a:endParaRPr>
                    </a:p>
                  </a:txBody>
                  <a:tcPr marL="68575" marR="68575" marT="0" marB="0">
                    <a:solidFill>
                      <a:schemeClr val="bg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dirty="0"/>
                        <a:t>The government should seek to pursue sustainable policies </a:t>
                      </a:r>
                      <a:endParaRPr sz="1000" b="0" dirty="0"/>
                    </a:p>
                  </a:txBody>
                  <a:tcPr marL="68575" marR="68575" marT="0" marB="0">
                    <a:solidFill>
                      <a:srgbClr val="F2F2F2"/>
                    </a:solidFill>
                  </a:tcPr>
                </a:tc>
                <a:extLst>
                  <a:ext uri="{0D108BD9-81ED-4DB2-BD59-A6C34878D82A}">
                    <a16:rowId xmlns:a16="http://schemas.microsoft.com/office/drawing/2014/main" val="10006"/>
                  </a:ext>
                </a:extLst>
              </a:tr>
            </a:tbl>
          </a:graphicData>
        </a:graphic>
      </p:graphicFrame>
      <p:graphicFrame>
        <p:nvGraphicFramePr>
          <p:cNvPr id="103" name="Shape 103"/>
          <p:cNvGraphicFramePr/>
          <p:nvPr/>
        </p:nvGraphicFramePr>
        <p:xfrm>
          <a:off x="67563" y="2387225"/>
          <a:ext cx="5849660" cy="3352850"/>
        </p:xfrm>
        <a:graphic>
          <a:graphicData uri="http://schemas.openxmlformats.org/drawingml/2006/table">
            <a:tbl>
              <a:tblPr firstRow="1" bandRow="1">
                <a:noFill/>
              </a:tblPr>
              <a:tblGrid>
                <a:gridCol w="1256272">
                  <a:extLst>
                    <a:ext uri="{9D8B030D-6E8A-4147-A177-3AD203B41FA5}">
                      <a16:colId xmlns:a16="http://schemas.microsoft.com/office/drawing/2014/main" val="20000"/>
                    </a:ext>
                  </a:extLst>
                </a:gridCol>
                <a:gridCol w="4593388">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tx1"/>
                          </a:solidFill>
                        </a:rPr>
                        <a:t>ANALYSIS OF MACROECONOMIC OBJECTIVES</a:t>
                      </a:r>
                      <a:endParaRPr sz="1000" b="1" dirty="0">
                        <a:solidFill>
                          <a:schemeClr val="tx1"/>
                        </a:solidFill>
                      </a:endParaRPr>
                    </a:p>
                  </a:txBody>
                  <a:tcPr marL="91450" marR="91450" marT="45725" marB="45725">
                    <a:solidFill>
                      <a:schemeClr val="bg1"/>
                    </a:solidFill>
                  </a:tcPr>
                </a:tc>
                <a:tc hMerge="1">
                  <a:txBody>
                    <a:bodyPr/>
                    <a:lstStyle/>
                    <a:p>
                      <a:endParaRPr lang="en-US"/>
                    </a:p>
                  </a:txBody>
                  <a:tcPr/>
                </a:tc>
                <a:extLst>
                  <a:ext uri="{0D108BD9-81ED-4DB2-BD59-A6C34878D82A}">
                    <a16:rowId xmlns:a16="http://schemas.microsoft.com/office/drawing/2014/main" val="10000"/>
                  </a:ext>
                </a:extLst>
              </a:tr>
              <a:tr h="273700">
                <a:tc>
                  <a:txBody>
                    <a:bodyPr/>
                    <a:lstStyle/>
                    <a:p>
                      <a:pPr marL="0" marR="0" lvl="0" indent="0" algn="l" rtl="0">
                        <a:spcBef>
                          <a:spcPts val="0"/>
                        </a:spcBef>
                        <a:spcAft>
                          <a:spcPts val="0"/>
                        </a:spcAft>
                        <a:buNone/>
                      </a:pPr>
                      <a:r>
                        <a:rPr lang="en-GB" sz="1000" b="1">
                          <a:solidFill>
                            <a:schemeClr val="tx1"/>
                          </a:solidFill>
                        </a:rPr>
                        <a:t>BENEFITS OF ECONOMIC GROWTH</a:t>
                      </a:r>
                      <a:endParaRPr sz="1000" b="1">
                        <a:solidFill>
                          <a:schemeClr val="tx1"/>
                        </a:solidFill>
                      </a:endParaRPr>
                    </a:p>
                  </a:txBody>
                  <a:tcPr marL="91450" marR="91450" marT="45725" marB="45725">
                    <a:solidFill>
                      <a:schemeClr val="bg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t>Higher average income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Lower unemployment </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Lower government borrowing</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Improved public services</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Money can be spent on protecting the environment</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Increased investment</a:t>
                      </a:r>
                      <a:endParaRPr sz="1000" dirty="0"/>
                    </a:p>
                    <a:p>
                      <a:pPr marL="171450" marR="0" lvl="0" indent="-171450" algn="l" rtl="0">
                        <a:lnSpc>
                          <a:spcPct val="100000"/>
                        </a:lnSpc>
                        <a:spcBef>
                          <a:spcPts val="0"/>
                        </a:spcBef>
                        <a:spcAft>
                          <a:spcPts val="0"/>
                        </a:spcAft>
                        <a:buClr>
                          <a:schemeClr val="dk1"/>
                        </a:buClr>
                        <a:buSzPts val="1000"/>
                        <a:buFont typeface="Arial"/>
                        <a:buChar char="•"/>
                      </a:pPr>
                      <a:r>
                        <a:rPr lang="en-GB" sz="1000" dirty="0"/>
                        <a:t>Increased research &amp; development</a:t>
                      </a:r>
                      <a:endParaRPr sz="1000" dirty="0"/>
                    </a:p>
                  </a:txBody>
                  <a:tcPr marL="91450" marR="91450" marT="45725" marB="45725"/>
                </a:tc>
                <a:extLst>
                  <a:ext uri="{0D108BD9-81ED-4DB2-BD59-A6C34878D82A}">
                    <a16:rowId xmlns:a16="http://schemas.microsoft.com/office/drawing/2014/main" val="10001"/>
                  </a:ext>
                </a:extLst>
              </a:tr>
              <a:tr h="352250">
                <a:tc>
                  <a:txBody>
                    <a:bodyPr/>
                    <a:lstStyle/>
                    <a:p>
                      <a:pPr marL="0" marR="0" lvl="0" indent="0" algn="l" rtl="0">
                        <a:spcBef>
                          <a:spcPts val="0"/>
                        </a:spcBef>
                        <a:spcAft>
                          <a:spcPts val="0"/>
                        </a:spcAft>
                        <a:buNone/>
                      </a:pPr>
                      <a:r>
                        <a:rPr lang="en-GB" sz="1000" b="1" dirty="0">
                          <a:solidFill>
                            <a:schemeClr val="tx1"/>
                          </a:solidFill>
                        </a:rPr>
                        <a:t>SIMULTANEOUS ACHIEVEMENT OF OBJECTIVES</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Clr>
                          <a:schemeClr val="dk1"/>
                        </a:buClr>
                        <a:buSzPts val="1000"/>
                        <a:buFont typeface="Calibri"/>
                        <a:buNone/>
                      </a:pPr>
                      <a:r>
                        <a:rPr lang="en-GB" sz="1000" dirty="0"/>
                        <a:t>Economic growth will also help to keep employment high.</a:t>
                      </a:r>
                      <a:endParaRPr dirty="0"/>
                    </a:p>
                    <a:p>
                      <a:pPr marL="0" marR="0" lvl="0" indent="0" algn="l" rtl="0">
                        <a:spcBef>
                          <a:spcPts val="0"/>
                        </a:spcBef>
                        <a:spcAft>
                          <a:spcPts val="0"/>
                        </a:spcAft>
                        <a:buClr>
                          <a:schemeClr val="dk1"/>
                        </a:buClr>
                        <a:buSzPts val="1000"/>
                        <a:buFont typeface="Calibri"/>
                        <a:buNone/>
                      </a:pPr>
                      <a:r>
                        <a:rPr lang="en-GB" sz="1000" dirty="0"/>
                        <a:t>Investment may help to boost productivity &amp; therefore international competitiveness.  This will boost the supply side of the economy. </a:t>
                      </a:r>
                      <a:endParaRPr dirty="0"/>
                    </a:p>
                  </a:txBody>
                  <a:tcPr marL="91450" marR="91450" marT="45725" marB="45725">
                    <a:solidFill>
                      <a:schemeClr val="bg1"/>
                    </a:solidFill>
                  </a:tcPr>
                </a:tc>
                <a:extLst>
                  <a:ext uri="{0D108BD9-81ED-4DB2-BD59-A6C34878D82A}">
                    <a16:rowId xmlns:a16="http://schemas.microsoft.com/office/drawing/2014/main" val="10002"/>
                  </a:ext>
                </a:extLst>
              </a:tr>
              <a:tr h="375125">
                <a:tc>
                  <a:txBody>
                    <a:bodyPr/>
                    <a:lstStyle/>
                    <a:p>
                      <a:pPr marL="0" marR="0" lvl="0" indent="0" algn="l" rtl="0">
                        <a:spcBef>
                          <a:spcPts val="0"/>
                        </a:spcBef>
                        <a:spcAft>
                          <a:spcPts val="0"/>
                        </a:spcAft>
                        <a:buNone/>
                      </a:pPr>
                      <a:r>
                        <a:rPr lang="en-GB" sz="1000" b="1" dirty="0">
                          <a:solidFill>
                            <a:schemeClr val="tx1"/>
                          </a:solidFill>
                        </a:rPr>
                        <a:t>CONFLICT</a:t>
                      </a:r>
                      <a:r>
                        <a:rPr lang="en-GB" sz="1000" b="1" baseline="0" dirty="0">
                          <a:solidFill>
                            <a:schemeClr val="tx1"/>
                          </a:solidFill>
                        </a:rPr>
                        <a:t>ING ECONOMIC OBJECTIVES</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dirty="0"/>
                        <a:t>Economic growth often conflicts with inflation, damage to the environment &amp; rising inequality. </a:t>
                      </a:r>
                    </a:p>
                    <a:p>
                      <a:pPr marL="0" marR="0" lvl="0" indent="0" algn="l" rtl="0">
                        <a:spcBef>
                          <a:spcPts val="0"/>
                        </a:spcBef>
                        <a:spcAft>
                          <a:spcPts val="0"/>
                        </a:spcAft>
                        <a:buNone/>
                      </a:pPr>
                      <a:r>
                        <a:rPr lang="en-GB" sz="1000" dirty="0"/>
                        <a:t>Meanwhile, short run pursuit</a:t>
                      </a:r>
                      <a:r>
                        <a:rPr lang="en-GB" sz="1000" baseline="0" dirty="0"/>
                        <a:t> of economic growth may lead to debt build up which leads to boom/ bust economic cycles.</a:t>
                      </a:r>
                    </a:p>
                    <a:p>
                      <a:pPr marL="0" marR="0" lvl="0" indent="0" algn="l" rtl="0">
                        <a:spcBef>
                          <a:spcPts val="0"/>
                        </a:spcBef>
                        <a:spcAft>
                          <a:spcPts val="0"/>
                        </a:spcAft>
                        <a:buNone/>
                      </a:pPr>
                      <a:r>
                        <a:rPr lang="en-GB" sz="1000" baseline="0" dirty="0"/>
                        <a:t>However, recessions are a real opportunity for implementing change. “Never let a good crisis go to waste.”</a:t>
                      </a:r>
                    </a:p>
                  </a:txBody>
                  <a:tcPr marL="91450" marR="91450" marT="45725" marB="45725"/>
                </a:tc>
                <a:extLst>
                  <a:ext uri="{0D108BD9-81ED-4DB2-BD59-A6C34878D82A}">
                    <a16:rowId xmlns:a16="http://schemas.microsoft.com/office/drawing/2014/main" val="10003"/>
                  </a:ext>
                </a:extLst>
              </a:tr>
              <a:tr h="375125">
                <a:tc>
                  <a:txBody>
                    <a:bodyPr/>
                    <a:lstStyle/>
                    <a:p>
                      <a:pPr marL="0" marR="0" lvl="0" indent="0" algn="l" rtl="0">
                        <a:spcBef>
                          <a:spcPts val="0"/>
                        </a:spcBef>
                        <a:spcAft>
                          <a:spcPts val="0"/>
                        </a:spcAft>
                        <a:buNone/>
                      </a:pPr>
                      <a:r>
                        <a:rPr lang="en-GB" sz="1000" b="1" dirty="0">
                          <a:solidFill>
                            <a:schemeClr val="tx1"/>
                          </a:solidFill>
                        </a:rPr>
                        <a:t>OUTPUT</a:t>
                      </a:r>
                      <a:r>
                        <a:rPr lang="en-GB" sz="1000" b="1" baseline="0" dirty="0">
                          <a:solidFill>
                            <a:schemeClr val="tx1"/>
                          </a:solidFill>
                        </a:rPr>
                        <a:t> GAPS </a:t>
                      </a:r>
                      <a:endParaRPr sz="1000" b="1" dirty="0">
                        <a:solidFill>
                          <a:schemeClr val="tx1"/>
                        </a:solidFill>
                      </a:endParaRPr>
                    </a:p>
                  </a:txBody>
                  <a:tcPr marL="91450" marR="91450" marT="45725" marB="45725">
                    <a:solidFill>
                      <a:schemeClr val="bg1"/>
                    </a:solidFill>
                  </a:tcPr>
                </a:tc>
                <a:tc>
                  <a:txBody>
                    <a:bodyPr/>
                    <a:lstStyle/>
                    <a:p>
                      <a:pPr marL="0" marR="0" lvl="0" indent="0" algn="l" rtl="0">
                        <a:spcBef>
                          <a:spcPts val="0"/>
                        </a:spcBef>
                        <a:spcAft>
                          <a:spcPts val="0"/>
                        </a:spcAft>
                        <a:buNone/>
                      </a:pPr>
                      <a:r>
                        <a:rPr lang="en-GB" sz="1000" baseline="0" dirty="0"/>
                        <a:t>Negative output gaps will increase unemployment &amp; lead to disinflationary or even deflationary pressures. </a:t>
                      </a:r>
                    </a:p>
                  </a:txBody>
                  <a:tcPr marL="91450" marR="91450" marT="45725" marB="45725"/>
                </a:tc>
                <a:extLst>
                  <a:ext uri="{0D108BD9-81ED-4DB2-BD59-A6C34878D82A}">
                    <a16:rowId xmlns:a16="http://schemas.microsoft.com/office/drawing/2014/main" val="3716457747"/>
                  </a:ext>
                </a:extLst>
              </a:tr>
            </a:tbl>
          </a:graphicData>
        </a:graphic>
      </p:graphicFrame>
      <p:graphicFrame>
        <p:nvGraphicFramePr>
          <p:cNvPr id="2" name="Table 1"/>
          <p:cNvGraphicFramePr>
            <a:graphicFrameLocks noGrp="1"/>
          </p:cNvGraphicFramePr>
          <p:nvPr/>
        </p:nvGraphicFramePr>
        <p:xfrm>
          <a:off x="6030865" y="92800"/>
          <a:ext cx="5849660" cy="1920250"/>
        </p:xfrm>
        <a:graphic>
          <a:graphicData uri="http://schemas.openxmlformats.org/drawingml/2006/table">
            <a:tbl>
              <a:tblPr firstRow="1" bandRow="1">
                <a:noFill/>
              </a:tblPr>
              <a:tblGrid>
                <a:gridCol w="1256272">
                  <a:extLst>
                    <a:ext uri="{9D8B030D-6E8A-4147-A177-3AD203B41FA5}">
                      <a16:colId xmlns:a16="http://schemas.microsoft.com/office/drawing/2014/main" val="935718752"/>
                    </a:ext>
                  </a:extLst>
                </a:gridCol>
                <a:gridCol w="4593388">
                  <a:extLst>
                    <a:ext uri="{9D8B030D-6E8A-4147-A177-3AD203B41FA5}">
                      <a16:colId xmlns:a16="http://schemas.microsoft.com/office/drawing/2014/main" val="2811098756"/>
                    </a:ext>
                  </a:extLst>
                </a:gridCol>
              </a:tblGrid>
              <a:tr h="368300">
                <a:tc>
                  <a:txBody>
                    <a:bodyPr/>
                    <a:lstStyle/>
                    <a:p>
                      <a:pPr marL="0" marR="0" lvl="0" indent="0" algn="l" rtl="0">
                        <a:spcBef>
                          <a:spcPts val="0"/>
                        </a:spcBef>
                        <a:spcAft>
                          <a:spcPts val="0"/>
                        </a:spcAft>
                        <a:buNone/>
                      </a:pPr>
                      <a:r>
                        <a:rPr lang="en-GB" sz="1000" b="1" dirty="0">
                          <a:solidFill>
                            <a:schemeClr val="tx1"/>
                          </a:solidFill>
                        </a:rPr>
                        <a:t>EVALUATION</a:t>
                      </a:r>
                      <a:endParaRPr sz="1000" b="1" dirty="0">
                        <a:solidFill>
                          <a:schemeClr val="tx1"/>
                        </a:solidFill>
                      </a:endParaRPr>
                    </a:p>
                  </a:txBody>
                  <a:tcPr marL="91450" marR="91450" marT="45725" marB="45725">
                    <a:solidFill>
                      <a:schemeClr val="bg1"/>
                    </a:solidFill>
                  </a:tcPr>
                </a:tc>
                <a:tc>
                  <a:txBody>
                    <a:bodyPr/>
                    <a:lstStyle/>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Do all governments necessarily have the same ultimate objective?/ Does the time scale and the economic situation affect the relative importance?  </a:t>
                      </a:r>
                      <a:r>
                        <a:rPr lang="en-GB" sz="1000" b="0" i="0" dirty="0">
                          <a:solidFill>
                            <a:schemeClr val="dk1"/>
                          </a:solidFill>
                          <a:latin typeface="Calibri"/>
                          <a:ea typeface="Calibri"/>
                          <a:cs typeface="Calibri"/>
                          <a:sym typeface="Calibri"/>
                        </a:rPr>
                        <a:t>For LEDCs, a small increase in income can generate huge gains in utility.</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Is economic growth a ‘sufficient’ objective or merely a necessary</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step towards some other objective, e.g. improved standard of</a:t>
                      </a:r>
                      <a:br>
                        <a:rPr lang="en-GB" sz="1000" i="0" dirty="0">
                          <a:solidFill>
                            <a:schemeClr val="dk1"/>
                          </a:solidFill>
                          <a:latin typeface="Calibri"/>
                          <a:ea typeface="Calibri"/>
                          <a:cs typeface="Calibri"/>
                          <a:sym typeface="Calibri"/>
                        </a:rPr>
                      </a:br>
                      <a:r>
                        <a:rPr lang="en-GB" sz="1000" i="0" dirty="0">
                          <a:solidFill>
                            <a:schemeClr val="dk1"/>
                          </a:solidFill>
                          <a:latin typeface="Calibri"/>
                          <a:ea typeface="Calibri"/>
                          <a:cs typeface="Calibri"/>
                          <a:sym typeface="Calibri"/>
                        </a:rPr>
                        <a:t>living, improved physical quality of life indicators, happiness?</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It also depends upon the nature of economic growth. E.g. must not create too many negative externalities &amp; the distribution of economic growth – who benefits from the economic growth. If growth benefits primarily the richest in society, growth may do little to overcome poverty. </a:t>
                      </a:r>
                      <a:endParaRPr dirty="0"/>
                    </a:p>
                    <a:p>
                      <a:pPr marL="171450" marR="0" lvl="0" indent="-171450" algn="l" rtl="0">
                        <a:spcBef>
                          <a:spcPts val="0"/>
                        </a:spcBef>
                        <a:spcAft>
                          <a:spcPts val="0"/>
                        </a:spcAft>
                        <a:buClr>
                          <a:schemeClr val="dk1"/>
                        </a:buClr>
                        <a:buSzPts val="1000"/>
                        <a:buFont typeface="Arial"/>
                        <a:buChar char="•"/>
                      </a:pPr>
                      <a:r>
                        <a:rPr lang="en-GB" sz="1000" i="0" dirty="0">
                          <a:solidFill>
                            <a:schemeClr val="dk1"/>
                          </a:solidFill>
                          <a:latin typeface="Calibri"/>
                          <a:ea typeface="Calibri"/>
                          <a:cs typeface="Calibri"/>
                          <a:sym typeface="Calibri"/>
                        </a:rPr>
                        <a:t>Why is economic growth the principal objective for a government, instead of the others? </a:t>
                      </a:r>
                      <a:endParaRPr sz="1000" b="0" i="0" dirty="0">
                        <a:solidFill>
                          <a:schemeClr val="dk1"/>
                        </a:solidFill>
                        <a:latin typeface="Calibri"/>
                        <a:ea typeface="Calibri"/>
                        <a:cs typeface="Calibri"/>
                        <a:sym typeface="Calibri"/>
                      </a:endParaRPr>
                    </a:p>
                  </a:txBody>
                  <a:tcPr marL="91450" marR="91450" marT="45725" marB="45725">
                    <a:solidFill>
                      <a:schemeClr val="bg1"/>
                    </a:solidFill>
                  </a:tcPr>
                </a:tc>
                <a:extLst>
                  <a:ext uri="{0D108BD9-81ED-4DB2-BD59-A6C34878D82A}">
                    <a16:rowId xmlns:a16="http://schemas.microsoft.com/office/drawing/2014/main" val="453429051"/>
                  </a:ext>
                </a:extLst>
              </a:tr>
            </a:tbl>
          </a:graphicData>
        </a:graphic>
      </p:graphicFrame>
    </p:spTree>
    <p:extLst>
      <p:ext uri="{BB962C8B-B14F-4D97-AF65-F5344CB8AC3E}">
        <p14:creationId xmlns:p14="http://schemas.microsoft.com/office/powerpoint/2010/main" val="27579160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9"/>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572295548"/>
              </p:ext>
            </p:extLst>
          </p:nvPr>
        </p:nvGraphicFramePr>
        <p:xfrm>
          <a:off x="191812" y="150781"/>
          <a:ext cx="6148554" cy="5571869"/>
        </p:xfrm>
        <a:graphic>
          <a:graphicData uri="http://schemas.openxmlformats.org/drawingml/2006/table">
            <a:tbl>
              <a:tblPr firstRow="1" bandRow="1">
                <a:noFill/>
              </a:tblPr>
              <a:tblGrid>
                <a:gridCol w="1309328">
                  <a:extLst>
                    <a:ext uri="{9D8B030D-6E8A-4147-A177-3AD203B41FA5}">
                      <a16:colId xmlns:a16="http://schemas.microsoft.com/office/drawing/2014/main" val="20000"/>
                    </a:ext>
                  </a:extLst>
                </a:gridCol>
                <a:gridCol w="4839226">
                  <a:extLst>
                    <a:ext uri="{9D8B030D-6E8A-4147-A177-3AD203B41FA5}">
                      <a16:colId xmlns:a16="http://schemas.microsoft.com/office/drawing/2014/main" val="20001"/>
                    </a:ext>
                  </a:extLst>
                </a:gridCol>
              </a:tblGrid>
              <a:tr h="218400">
                <a:tc gridSpan="2">
                  <a:txBody>
                    <a:bodyPr/>
                    <a:lstStyle/>
                    <a:p>
                      <a:pPr marL="0" marR="0" lvl="0" indent="0" algn="ctr" rtl="0">
                        <a:spcBef>
                          <a:spcPts val="0"/>
                        </a:spcBef>
                        <a:spcAft>
                          <a:spcPts val="0"/>
                        </a:spcAft>
                        <a:buNone/>
                      </a:pPr>
                      <a:r>
                        <a:rPr lang="en-GB" sz="1400" b="1" i="0" dirty="0">
                          <a:solidFill>
                            <a:schemeClr val="bg1"/>
                          </a:solidFill>
                          <a:latin typeface="Calibri" panose="020F0502020204030204" pitchFamily="34" charset="0"/>
                          <a:ea typeface="Calibri"/>
                          <a:cs typeface="Calibri" panose="020F0502020204030204" pitchFamily="34" charset="0"/>
                          <a:sym typeface="Calibri"/>
                        </a:rPr>
                        <a:t>4.2.4.</a:t>
                      </a:r>
                      <a:r>
                        <a:rPr lang="en-GB" sz="1400" b="1" i="0" baseline="0" dirty="0">
                          <a:solidFill>
                            <a:schemeClr val="bg1"/>
                          </a:solidFill>
                          <a:latin typeface="Calibri" panose="020F0502020204030204" pitchFamily="34" charset="0"/>
                          <a:ea typeface="Calibri"/>
                          <a:cs typeface="Calibri" panose="020F0502020204030204" pitchFamily="34" charset="0"/>
                          <a:sym typeface="Calibri"/>
                        </a:rPr>
                        <a:t> FINANCIAL MARKETS &amp; MONETARY POLICY</a:t>
                      </a:r>
                      <a:endParaRPr sz="14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3625995758"/>
                  </a:ext>
                </a:extLst>
              </a:tr>
              <a:tr h="218400">
                <a:tc gridSpan="2">
                  <a:txBody>
                    <a:bodyPr/>
                    <a:lstStyle/>
                    <a:p>
                      <a:pPr marL="0" marR="0" lvl="0" indent="0" algn="ctr" rtl="0">
                        <a:spcBef>
                          <a:spcPts val="0"/>
                        </a:spcBef>
                        <a:spcAft>
                          <a:spcPts val="0"/>
                        </a:spcAft>
                        <a:buNone/>
                      </a:pPr>
                      <a:r>
                        <a:rPr lang="en-GB" sz="1100" b="1" i="0" dirty="0">
                          <a:solidFill>
                            <a:schemeClr val="bg1"/>
                          </a:solidFill>
                          <a:latin typeface="Calibri" panose="020F0502020204030204" pitchFamily="34" charset="0"/>
                          <a:ea typeface="Calibri"/>
                          <a:cs typeface="Calibri" panose="020F0502020204030204" pitchFamily="34" charset="0"/>
                          <a:sym typeface="Calibri"/>
                        </a:rPr>
                        <a:t>4.2.4.1. THE STRUCTURE OF FINANCIAL MARKETS &amp; FINANCIAL ASSETS</a:t>
                      </a:r>
                      <a:endParaRPr sz="11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Clr>
                          <a:schemeClr val="dk1"/>
                        </a:buClr>
                        <a:buSzPts val="1000"/>
                        <a:buFont typeface="Arial"/>
                        <a:buNone/>
                      </a:pPr>
                      <a:r>
                        <a:rPr lang="en-GB" sz="1000" b="1" i="0" dirty="0">
                          <a:solidFill>
                            <a:schemeClr val="bg1"/>
                          </a:solidFill>
                          <a:latin typeface="Calibri" panose="020F0502020204030204" pitchFamily="34" charset="0"/>
                          <a:ea typeface="Calibri"/>
                          <a:cs typeface="Calibri" panose="020F0502020204030204" pitchFamily="34" charset="0"/>
                          <a:sym typeface="Calibri"/>
                        </a:rPr>
                        <a:t>CHARACTERISTICS &amp; FUNCTIONS OF MONEY</a:t>
                      </a:r>
                      <a:endParaRPr sz="10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Money should</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be</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 store of value.</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Money is a unit of account. </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Money is a medium of exchange. </a:t>
                      </a:r>
                      <a:endParaRPr lang="en-GB" sz="1000" dirty="0">
                        <a:solidFill>
                          <a:schemeClr val="tx1"/>
                        </a:solidFill>
                        <a:latin typeface="Calibri" panose="020F0502020204030204" pitchFamily="34" charset="0"/>
                        <a:cs typeface="Calibri" panose="020F0502020204030204" pitchFamily="34" charset="0"/>
                      </a:endParaRPr>
                    </a:p>
                  </a:txBody>
                  <a:tcPr marL="91450" marR="91450" marT="45725" marB="45725">
                    <a:solidFill>
                      <a:schemeClr val="bg1"/>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THE</a:t>
                      </a:r>
                      <a:r>
                        <a:rPr lang="en-GB" sz="1000" b="1" baseline="0" dirty="0">
                          <a:solidFill>
                            <a:schemeClr val="bg1"/>
                          </a:solidFill>
                          <a:latin typeface="Calibri" panose="020F0502020204030204" pitchFamily="34" charset="0"/>
                          <a:cs typeface="Calibri" panose="020F0502020204030204" pitchFamily="34" charset="0"/>
                        </a:rPr>
                        <a:t> MONEY SUPPLY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dirty="0">
                          <a:solidFill>
                            <a:schemeClr val="tx1"/>
                          </a:solidFill>
                        </a:rPr>
                        <a:t>The total amount of money circulating</a:t>
                      </a:r>
                      <a:r>
                        <a:rPr lang="en-GB" sz="1000" baseline="0" dirty="0">
                          <a:solidFill>
                            <a:schemeClr val="tx1"/>
                          </a:solidFill>
                        </a:rPr>
                        <a:t> in an economy. </a:t>
                      </a:r>
                    </a:p>
                    <a:p>
                      <a:r>
                        <a:rPr lang="en-GB" sz="1000" dirty="0">
                          <a:solidFill>
                            <a:schemeClr val="tx1"/>
                          </a:solidFill>
                        </a:rPr>
                        <a:t>This</a:t>
                      </a:r>
                      <a:r>
                        <a:rPr lang="en-GB" sz="1000" baseline="0" dirty="0">
                          <a:solidFill>
                            <a:schemeClr val="tx1"/>
                          </a:solidFill>
                        </a:rPr>
                        <a:t> includes </a:t>
                      </a:r>
                      <a:r>
                        <a:rPr lang="en-GB" sz="1000" b="1" baseline="0" dirty="0">
                          <a:solidFill>
                            <a:schemeClr val="tx1"/>
                          </a:solidFill>
                        </a:rPr>
                        <a:t>NARROW</a:t>
                      </a:r>
                      <a:r>
                        <a:rPr lang="en-GB" sz="1000" baseline="0" dirty="0">
                          <a:solidFill>
                            <a:schemeClr val="tx1"/>
                          </a:solidFill>
                        </a:rPr>
                        <a:t> &amp; </a:t>
                      </a:r>
                      <a:r>
                        <a:rPr lang="en-GB" sz="1000" b="1" baseline="0" dirty="0">
                          <a:solidFill>
                            <a:schemeClr val="tx1"/>
                          </a:solidFill>
                        </a:rPr>
                        <a:t>BROAD</a:t>
                      </a:r>
                      <a:r>
                        <a:rPr lang="en-GB" sz="1000" baseline="0" dirty="0">
                          <a:solidFill>
                            <a:schemeClr val="tx1"/>
                          </a:solidFill>
                        </a:rPr>
                        <a:t> money. </a:t>
                      </a:r>
                      <a:r>
                        <a:rPr lang="en-GB" sz="1000" b="1" baseline="0" dirty="0">
                          <a:solidFill>
                            <a:schemeClr val="tx1"/>
                          </a:solidFill>
                        </a:rPr>
                        <a:t>NARROW</a:t>
                      </a:r>
                      <a:r>
                        <a:rPr lang="en-GB" sz="1000" baseline="0" dirty="0">
                          <a:solidFill>
                            <a:schemeClr val="tx1"/>
                          </a:solidFill>
                        </a:rPr>
                        <a:t> money refers to the notes &amp; coins in circulation &amp; other money equivalents e.g. bank deposits.  </a:t>
                      </a:r>
                      <a:r>
                        <a:rPr lang="en-GB" sz="1000" b="1" baseline="0" dirty="0">
                          <a:solidFill>
                            <a:schemeClr val="tx1"/>
                          </a:solidFill>
                        </a:rPr>
                        <a:t>BROAD</a:t>
                      </a:r>
                      <a:r>
                        <a:rPr lang="en-GB" sz="1000" baseline="0" dirty="0">
                          <a:solidFill>
                            <a:schemeClr val="tx1"/>
                          </a:solidFill>
                        </a:rPr>
                        <a:t> money is the total amount of money held by households &amp; companies in an economy.  </a:t>
                      </a:r>
                      <a:endParaRPr lang="en-GB" sz="1000" dirty="0">
                        <a:solidFill>
                          <a:schemeClr val="tx1"/>
                        </a:solidFill>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740719">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MONEY MARKET </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Refers to trading in very short-term debt investments. At the wholesale level, it involves large-volume trades between institutions and traders. At the retail level, it includes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money 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mutual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funds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bought by individual investors and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money 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accounts opened by bank customers.</a:t>
                      </a: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CAPITAL MARKET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Where savings and investments are moved between suppliers of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capital</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those who are in need of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capital</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Capital markets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consist of the primary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where new securities are issued and sold, and the secondary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market</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where already-issued securities are traded between investors.</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FOREIGN EXCHANGE MARKET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Where currencies are traded.</a:t>
                      </a:r>
                      <a:endParaRPr lang="en-GB"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6"/>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ROLE OF FINANCIAL MARKETS</a:t>
                      </a: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1.To facilitate saving by businesses and households: Offering a secure place to store money and earn interest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2. To lend to businesses and individuals: Financial markets provide an intermediary between savers and borrowers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3. To allocate funds to productive uses: Financial markets allocate capital to where the risk-adjusted rate of return is highest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4. To facilitate the final exchange of goods and services such as contactless payments systems, foreign exchange etc.</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5. To provide forward markets in currencies and commodities: Forward markets allow agents to insure against price volatility</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6. To provide a market for equities: Allowing businesses to raise fresh equity to fund their capital investment and expansion</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739480610"/>
              </p:ext>
            </p:extLst>
          </p:nvPr>
        </p:nvGraphicFramePr>
        <p:xfrm>
          <a:off x="6340365" y="2467281"/>
          <a:ext cx="5696303" cy="2834700"/>
        </p:xfrm>
        <a:graphic>
          <a:graphicData uri="http://schemas.openxmlformats.org/drawingml/2006/table">
            <a:tbl>
              <a:tblPr firstRow="1" bandRow="1">
                <a:noFill/>
              </a:tblPr>
              <a:tblGrid>
                <a:gridCol w="1018796">
                  <a:extLst>
                    <a:ext uri="{9D8B030D-6E8A-4147-A177-3AD203B41FA5}">
                      <a16:colId xmlns:a16="http://schemas.microsoft.com/office/drawing/2014/main" val="20000"/>
                    </a:ext>
                  </a:extLst>
                </a:gridCol>
                <a:gridCol w="4677507">
                  <a:extLst>
                    <a:ext uri="{9D8B030D-6E8A-4147-A177-3AD203B41FA5}">
                      <a16:colId xmlns:a16="http://schemas.microsoft.com/office/drawing/2014/main" val="20001"/>
                    </a:ext>
                  </a:extLst>
                </a:gridCol>
              </a:tblGrid>
              <a:tr h="198567">
                <a:tc gridSpan="2">
                  <a:txBody>
                    <a:bodyPr/>
                    <a:lstStyle/>
                    <a:p>
                      <a:pPr marL="0" marR="0" lvl="0" indent="0" algn="ctr" rtl="0">
                        <a:spcBef>
                          <a:spcPts val="0"/>
                        </a:spcBef>
                        <a:spcAft>
                          <a:spcPts val="0"/>
                        </a:spcAft>
                        <a:buNone/>
                      </a:pPr>
                      <a:r>
                        <a:rPr lang="en-GB" sz="1000" b="1" i="0" dirty="0">
                          <a:solidFill>
                            <a:schemeClr val="bg1"/>
                          </a:solidFill>
                          <a:latin typeface="Calibri" panose="020F0502020204030204" pitchFamily="34" charset="0"/>
                          <a:ea typeface="Calibri"/>
                          <a:cs typeface="Calibri" panose="020F0502020204030204" pitchFamily="34" charset="0"/>
                          <a:sym typeface="Calibri"/>
                        </a:rPr>
                        <a:t>4.2.4.2. COMMERCIAL BANKS &amp; INVESTMENT BANKS</a:t>
                      </a:r>
                      <a:endParaRPr sz="10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COMMERCIAL BANKS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Is where most people do their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banking</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Commercial banks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make money by providing and earning interest from loans such as mortgages, auto loans, business loans, and personal loans. Customer deposits provide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with the capital to make these loans.</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INVESTMENT BANKS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mn-lt"/>
                          <a:ea typeface="+mn-ea"/>
                          <a:cs typeface="+mn-cs"/>
                          <a:sym typeface="Arial"/>
                        </a:rPr>
                        <a:t>Is a financial services company or corporate division that engages in advisory-based financial transactions on behalf of individuals, corporations, and governments.</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OBJECTIVES</a:t>
                      </a:r>
                      <a:r>
                        <a:rPr lang="en-GB" sz="1000" b="1" baseline="0" dirty="0">
                          <a:solidFill>
                            <a:schemeClr val="bg1"/>
                          </a:solidFill>
                          <a:latin typeface="Calibri" panose="020F0502020204030204" pitchFamily="34" charset="0"/>
                          <a:cs typeface="Calibri" panose="020F0502020204030204" pitchFamily="34" charset="0"/>
                        </a:rPr>
                        <a:t> OF COMMERCIAL BANKS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Profit maximisation</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 achieved by borrowing short term &amp; relending.</a:t>
                      </a:r>
                      <a:endParaRPr lang="en-GB" sz="1000" b="0" i="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However,</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banks must reach a trade off between liquidity &amp; profitability. Liquidity helps to prevent the chance of a bank run. But means capital is not used to generate a return. Liquidity helps to build security &amp; ensures good risk management &amp; avoiding insolvency. </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3766800688"/>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IMPACT</a:t>
                      </a:r>
                      <a:r>
                        <a:rPr lang="en-GB" sz="1000" b="1" baseline="0" dirty="0">
                          <a:solidFill>
                            <a:schemeClr val="bg1"/>
                          </a:solidFill>
                          <a:latin typeface="Calibri" panose="020F0502020204030204" pitchFamily="34" charset="0"/>
                          <a:cs typeface="Calibri" panose="020F0502020204030204" pitchFamily="34" charset="0"/>
                        </a:rPr>
                        <a:t> OF BANK FAILURE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Systemic</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risk to other banks, recession, loss of jobs, lost output. Bank bailouts (privatised profits but nationalised losses.)</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78384131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BANK</a:t>
                      </a:r>
                      <a:r>
                        <a:rPr lang="en-GB" sz="1000" b="1" baseline="0" dirty="0">
                          <a:solidFill>
                            <a:schemeClr val="bg1"/>
                          </a:solidFill>
                          <a:latin typeface="Calibri" panose="020F0502020204030204" pitchFamily="34" charset="0"/>
                          <a:cs typeface="Calibri" panose="020F0502020204030204" pitchFamily="34" charset="0"/>
                        </a:rPr>
                        <a:t> CREDIT CREATION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Banks</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create 97 percent of new currency via the creation of new lending (credit).</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84890528"/>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886456866"/>
              </p:ext>
            </p:extLst>
          </p:nvPr>
        </p:nvGraphicFramePr>
        <p:xfrm>
          <a:off x="6340366" y="150781"/>
          <a:ext cx="5696303" cy="2316500"/>
        </p:xfrm>
        <a:graphic>
          <a:graphicData uri="http://schemas.openxmlformats.org/drawingml/2006/table">
            <a:tbl>
              <a:tblPr firstRow="1" bandRow="1">
                <a:noFill/>
              </a:tblPr>
              <a:tblGrid>
                <a:gridCol w="1387416">
                  <a:extLst>
                    <a:ext uri="{9D8B030D-6E8A-4147-A177-3AD203B41FA5}">
                      <a16:colId xmlns:a16="http://schemas.microsoft.com/office/drawing/2014/main" val="704329779"/>
                    </a:ext>
                  </a:extLst>
                </a:gridCol>
                <a:gridCol w="4308887">
                  <a:extLst>
                    <a:ext uri="{9D8B030D-6E8A-4147-A177-3AD203B41FA5}">
                      <a16:colId xmlns:a16="http://schemas.microsoft.com/office/drawing/2014/main" val="237250767"/>
                    </a:ext>
                  </a:extLst>
                </a:gridCol>
              </a:tblGrid>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DEBT VS EQUITY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mj-lt"/>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Debt</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is m</a:t>
                      </a:r>
                      <a:r>
                        <a:rPr lang="en-GB" sz="1000" b="0" i="0" dirty="0">
                          <a:solidFill>
                            <a:schemeClr val="tx1"/>
                          </a:solidFill>
                          <a:latin typeface="Calibri" panose="020F0502020204030204" pitchFamily="34" charset="0"/>
                          <a:ea typeface="Calibri"/>
                          <a:cs typeface="Calibri" panose="020F0502020204030204" pitchFamily="34" charset="0"/>
                          <a:sym typeface="Calibri"/>
                        </a:rPr>
                        <a:t>oney owed to another</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person or institution.</a:t>
                      </a:r>
                    </a:p>
                    <a:p>
                      <a:pPr marL="0" marR="0" lvl="0" indent="0" algn="l" rtl="0">
                        <a:spcBef>
                          <a:spcPts val="0"/>
                        </a:spcBef>
                        <a:spcAft>
                          <a:spcPts val="0"/>
                        </a:spcAft>
                        <a:buClr>
                          <a:schemeClr val="dk1"/>
                        </a:buClr>
                        <a:buSzPts val="1000"/>
                        <a:buFont typeface="+mj-lt"/>
                        <a:buNone/>
                      </a:pP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Equity  represents ownership in an asset. This may be a percentage share in the asset. </a:t>
                      </a: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8416475"/>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MARKET INTEREST RATES &amp; BOND PRICES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mj-lt"/>
                        <a:buNone/>
                      </a:pPr>
                      <a:r>
                        <a:rPr lang="en-GB" sz="1000" b="0" i="0" dirty="0">
                          <a:solidFill>
                            <a:schemeClr val="tx1"/>
                          </a:solidFill>
                          <a:latin typeface="Calibri" panose="020F0502020204030204" pitchFamily="34" charset="0"/>
                          <a:ea typeface="Calibri"/>
                          <a:cs typeface="Calibri" panose="020F0502020204030204" pitchFamily="34" charset="0"/>
                          <a:sym typeface="Calibri"/>
                        </a:rPr>
                        <a:t>If a £100 bond, yielding 2%, sells off badly as investors</a:t>
                      </a:r>
                      <a:r>
                        <a:rPr lang="en-GB" sz="1000" b="0" i="0" baseline="0" dirty="0">
                          <a:solidFill>
                            <a:schemeClr val="tx1"/>
                          </a:solidFill>
                          <a:latin typeface="Calibri" panose="020F0502020204030204" pitchFamily="34" charset="0"/>
                          <a:ea typeface="Calibri"/>
                          <a:cs typeface="Calibri" panose="020F0502020204030204" pitchFamily="34" charset="0"/>
                          <a:sym typeface="Calibri"/>
                        </a:rPr>
                        <a:t> perceive a lack of creditworthiness in the UK, it would result in a rising yield. Or a bond rally would cause yields to fall while the bond price would rise.</a:t>
                      </a: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baseline="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lang="en-GB" sz="1000" b="0" i="0"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mj-lt"/>
                        <a:buNone/>
                      </a:pPr>
                      <a:endParaRPr sz="1000" b="0" i="0" dirty="0">
                        <a:solidFill>
                          <a:schemeClr val="tx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3223189584"/>
                  </a:ext>
                </a:extLst>
              </a:tr>
            </a:tbl>
          </a:graphicData>
        </a:graphic>
      </p:graphicFrame>
      <p:graphicFrame>
        <p:nvGraphicFramePr>
          <p:cNvPr id="2" name="Table 1"/>
          <p:cNvGraphicFramePr>
            <a:graphicFrameLocks noGrp="1"/>
          </p:cNvGraphicFramePr>
          <p:nvPr/>
        </p:nvGraphicFramePr>
        <p:xfrm>
          <a:off x="7727528" y="1306852"/>
          <a:ext cx="3252177" cy="1160429"/>
        </p:xfrm>
        <a:graphic>
          <a:graphicData uri="http://schemas.openxmlformats.org/drawingml/2006/table">
            <a:tbl>
              <a:tblPr firstRow="1" bandRow="1"/>
              <a:tblGrid>
                <a:gridCol w="1084059">
                  <a:extLst>
                    <a:ext uri="{9D8B030D-6E8A-4147-A177-3AD203B41FA5}">
                      <a16:colId xmlns:a16="http://schemas.microsoft.com/office/drawing/2014/main" val="4159712665"/>
                    </a:ext>
                  </a:extLst>
                </a:gridCol>
                <a:gridCol w="1084059">
                  <a:extLst>
                    <a:ext uri="{9D8B030D-6E8A-4147-A177-3AD203B41FA5}">
                      <a16:colId xmlns:a16="http://schemas.microsoft.com/office/drawing/2014/main" val="1567515817"/>
                    </a:ext>
                  </a:extLst>
                </a:gridCol>
                <a:gridCol w="1084059">
                  <a:extLst>
                    <a:ext uri="{9D8B030D-6E8A-4147-A177-3AD203B41FA5}">
                      <a16:colId xmlns:a16="http://schemas.microsoft.com/office/drawing/2014/main" val="2186967997"/>
                    </a:ext>
                  </a:extLst>
                </a:gridCol>
              </a:tblGrid>
              <a:tr h="231814">
                <a:tc>
                  <a:txBody>
                    <a:bodyPr/>
                    <a:lstStyle/>
                    <a:p>
                      <a:pPr algn="ctr"/>
                      <a:r>
                        <a:rPr lang="en-GB" sz="1000" dirty="0"/>
                        <a:t>BOND VALUE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YIELD</a:t>
                      </a:r>
                      <a:r>
                        <a:rPr lang="en-GB" sz="1000" baseline="0" dirty="0"/>
                        <a:t> </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RETURN P/A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2904941"/>
                  </a:ext>
                </a:extLst>
              </a:tr>
              <a:tr h="293793">
                <a:tc>
                  <a:txBody>
                    <a:bodyPr/>
                    <a:lstStyle/>
                    <a:p>
                      <a:pPr algn="ctr"/>
                      <a:r>
                        <a:rPr lang="en-GB" sz="1000" dirty="0"/>
                        <a:t>£100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45332588"/>
                  </a:ext>
                </a:extLst>
              </a:tr>
              <a:tr h="311398">
                <a:tc>
                  <a:txBody>
                    <a:bodyPr/>
                    <a:lstStyle/>
                    <a:p>
                      <a:pPr algn="ctr"/>
                      <a:r>
                        <a:rPr lang="en-GB" sz="1000"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1640431"/>
                  </a:ext>
                </a:extLst>
              </a:tr>
              <a:tr h="311398">
                <a:tc>
                  <a:txBody>
                    <a:bodyPr/>
                    <a:lstStyle/>
                    <a:p>
                      <a:pPr algn="ctr"/>
                      <a:r>
                        <a:rPr lang="en-GB" sz="1000" dirty="0"/>
                        <a:t>£200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3455321"/>
                  </a:ext>
                </a:extLst>
              </a:tr>
            </a:tbl>
          </a:graphicData>
        </a:graphic>
      </p:graphicFrame>
    </p:spTree>
    <p:extLst>
      <p:ext uri="{BB962C8B-B14F-4D97-AF65-F5344CB8AC3E}">
        <p14:creationId xmlns:p14="http://schemas.microsoft.com/office/powerpoint/2010/main" val="10723001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9129608" y="269475"/>
          <a:ext cx="2168118" cy="1584960"/>
        </p:xfrm>
        <a:graphic>
          <a:graphicData uri="http://schemas.openxmlformats.org/drawingml/2006/table">
            <a:tbl>
              <a:tblPr firstRow="1" bandRow="1"/>
              <a:tblGrid>
                <a:gridCol w="1084059">
                  <a:extLst>
                    <a:ext uri="{9D8B030D-6E8A-4147-A177-3AD203B41FA5}">
                      <a16:colId xmlns:a16="http://schemas.microsoft.com/office/drawing/2014/main" val="1567515817"/>
                    </a:ext>
                  </a:extLst>
                </a:gridCol>
                <a:gridCol w="1084059">
                  <a:extLst>
                    <a:ext uri="{9D8B030D-6E8A-4147-A177-3AD203B41FA5}">
                      <a16:colId xmlns:a16="http://schemas.microsoft.com/office/drawing/2014/main" val="2186967997"/>
                    </a:ext>
                  </a:extLst>
                </a:gridCol>
              </a:tblGrid>
              <a:tr h="231814">
                <a:tc gridSpan="2">
                  <a:txBody>
                    <a:bodyPr/>
                    <a:lstStyle/>
                    <a:p>
                      <a:pPr algn="ctr"/>
                      <a:r>
                        <a:rPr lang="en-GB" sz="1000" dirty="0"/>
                        <a:t>COMMERCIAL</a:t>
                      </a:r>
                      <a:r>
                        <a:rPr lang="en-GB" sz="1000" baseline="0" dirty="0"/>
                        <a:t> BANK BALANCE SHEET</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0952713"/>
                  </a:ext>
                </a:extLst>
              </a:tr>
              <a:tr h="231814">
                <a:tc>
                  <a:txBody>
                    <a:bodyPr/>
                    <a:lstStyle/>
                    <a:p>
                      <a:pPr algn="ctr"/>
                      <a:r>
                        <a:rPr lang="en-GB" sz="1000" b="1" dirty="0"/>
                        <a:t>ASSETS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b="1" dirty="0"/>
                        <a:t>LIABILITIES (CAPITAL)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12904941"/>
                  </a:ext>
                </a:extLst>
              </a:tr>
              <a:tr h="293793">
                <a:tc>
                  <a:txBody>
                    <a:bodyPr/>
                    <a:lstStyle/>
                    <a:p>
                      <a:pPr algn="ctr"/>
                      <a:r>
                        <a:rPr lang="en-GB" sz="1000" dirty="0"/>
                        <a:t>CASH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CUSTOMER</a:t>
                      </a:r>
                      <a:r>
                        <a:rPr lang="en-GB" sz="1000" baseline="0" dirty="0"/>
                        <a:t> DEPOSIT £1,000</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45332588"/>
                  </a:ext>
                </a:extLst>
              </a:tr>
              <a:tr h="311398">
                <a:tc>
                  <a:txBody>
                    <a:bodyPr/>
                    <a:lstStyle/>
                    <a:p>
                      <a:pPr algn="ctr"/>
                      <a:r>
                        <a:rPr lang="en-GB" sz="1000" dirty="0"/>
                        <a:t>LOAN</a:t>
                      </a:r>
                      <a:r>
                        <a:rPr lang="en-GB" sz="1000" baseline="0" dirty="0"/>
                        <a:t> TO CUSTOMER £10,000</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000" dirty="0"/>
                        <a:t>MONEY LENT</a:t>
                      </a:r>
                      <a:r>
                        <a:rPr lang="en-GB" sz="1000" baseline="0" dirty="0"/>
                        <a:t> TO CUSTOMER £10,000</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1640431"/>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21046507"/>
              </p:ext>
            </p:extLst>
          </p:nvPr>
        </p:nvGraphicFramePr>
        <p:xfrm>
          <a:off x="221828" y="269475"/>
          <a:ext cx="7154332" cy="5760800"/>
        </p:xfrm>
        <a:graphic>
          <a:graphicData uri="http://schemas.openxmlformats.org/drawingml/2006/table">
            <a:tbl>
              <a:tblPr firstRow="1" bandRow="1">
                <a:noFill/>
              </a:tblPr>
              <a:tblGrid>
                <a:gridCol w="1279568">
                  <a:extLst>
                    <a:ext uri="{9D8B030D-6E8A-4147-A177-3AD203B41FA5}">
                      <a16:colId xmlns:a16="http://schemas.microsoft.com/office/drawing/2014/main" val="20000"/>
                    </a:ext>
                  </a:extLst>
                </a:gridCol>
                <a:gridCol w="5874764">
                  <a:extLst>
                    <a:ext uri="{9D8B030D-6E8A-4147-A177-3AD203B41FA5}">
                      <a16:colId xmlns:a16="http://schemas.microsoft.com/office/drawing/2014/main" val="20001"/>
                    </a:ext>
                  </a:extLst>
                </a:gridCol>
              </a:tblGrid>
              <a:tr h="198567">
                <a:tc gridSpan="2">
                  <a:txBody>
                    <a:bodyPr/>
                    <a:lstStyle/>
                    <a:p>
                      <a:pPr marL="0" marR="0" lvl="0" indent="0" algn="ctr" rtl="0">
                        <a:spcBef>
                          <a:spcPts val="0"/>
                        </a:spcBef>
                        <a:spcAft>
                          <a:spcPts val="0"/>
                        </a:spcAft>
                        <a:buNone/>
                      </a:pPr>
                      <a:r>
                        <a:rPr lang="en-GB" sz="1000" b="1" i="0" dirty="0">
                          <a:solidFill>
                            <a:schemeClr val="bg1"/>
                          </a:solidFill>
                          <a:latin typeface="Calibri" panose="020F0502020204030204" pitchFamily="34" charset="0"/>
                          <a:ea typeface="Calibri"/>
                          <a:cs typeface="Calibri" panose="020F0502020204030204" pitchFamily="34" charset="0"/>
                          <a:sym typeface="Calibri"/>
                        </a:rPr>
                        <a:t>4.2.4.3. CENTRAL</a:t>
                      </a:r>
                      <a:r>
                        <a:rPr lang="en-GB" sz="1000" b="1" i="0" baseline="0" dirty="0">
                          <a:solidFill>
                            <a:schemeClr val="bg1"/>
                          </a:solidFill>
                          <a:latin typeface="Calibri" panose="020F0502020204030204" pitchFamily="34" charset="0"/>
                          <a:ea typeface="Calibri"/>
                          <a:cs typeface="Calibri" panose="020F0502020204030204" pitchFamily="34" charset="0"/>
                          <a:sym typeface="Calibri"/>
                        </a:rPr>
                        <a:t> BANKS &amp; MONETARY POLICY</a:t>
                      </a:r>
                      <a:endParaRPr sz="10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CENTRAL BANKS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mn-lt"/>
                          <a:ea typeface="+mn-ea"/>
                          <a:cs typeface="+mn-cs"/>
                          <a:sym typeface="Arial"/>
                        </a:rPr>
                        <a:t>A </a:t>
                      </a:r>
                      <a:r>
                        <a:rPr lang="en-GB" sz="1000" b="1" i="0" u="none" strike="noStrike" cap="none" dirty="0">
                          <a:solidFill>
                            <a:schemeClr val="tx1"/>
                          </a:solidFill>
                          <a:effectLst/>
                          <a:latin typeface="+mn-lt"/>
                          <a:ea typeface="+mn-ea"/>
                          <a:cs typeface="+mn-cs"/>
                          <a:sym typeface="Arial"/>
                        </a:rPr>
                        <a:t>central bank</a:t>
                      </a:r>
                      <a:r>
                        <a:rPr lang="en-GB" sz="1000" b="0" i="0" u="none" strike="noStrike" cap="none" dirty="0">
                          <a:solidFill>
                            <a:schemeClr val="tx1"/>
                          </a:solidFill>
                          <a:effectLst/>
                          <a:latin typeface="+mn-lt"/>
                          <a:ea typeface="+mn-ea"/>
                          <a:cs typeface="+mn-cs"/>
                          <a:sym typeface="Arial"/>
                        </a:rPr>
                        <a:t> is an independent national authority that conducts monetary policy, regulates </a:t>
                      </a:r>
                      <a:r>
                        <a:rPr lang="en-GB" sz="1000" b="1" i="0" u="none" strike="noStrike" cap="none" dirty="0">
                          <a:solidFill>
                            <a:schemeClr val="tx1"/>
                          </a:solidFill>
                          <a:effectLst/>
                          <a:latin typeface="+mn-lt"/>
                          <a:ea typeface="+mn-ea"/>
                          <a:cs typeface="+mn-cs"/>
                          <a:sym typeface="Arial"/>
                        </a:rPr>
                        <a:t>banks</a:t>
                      </a:r>
                      <a:r>
                        <a:rPr lang="en-GB" sz="1000" b="0" i="0" u="none" strike="noStrike" cap="none" dirty="0">
                          <a:solidFill>
                            <a:schemeClr val="tx1"/>
                          </a:solidFill>
                          <a:effectLst/>
                          <a:latin typeface="+mn-lt"/>
                          <a:ea typeface="+mn-ea"/>
                          <a:cs typeface="+mn-cs"/>
                          <a:sym typeface="Arial"/>
                        </a:rPr>
                        <a:t>, and provides financial services including economic research. Its goals are to stabilize the nation's currency, keep unemployment low, and prevent inflation.</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64842059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MAIN FUNCTIONS OF A CENTRAL BANK</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Currency regulator or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issue.</a:t>
                      </a:r>
                    </a:p>
                    <a:p>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to the government.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Custodian of Cash reserves.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Custodian of International currency.</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Lender of last resort.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Clearing house for transfer and settlement.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Regulator of credit creation.</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Protecting depositors interests.</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BANK BASE RATE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dirty="0">
                          <a:solidFill>
                            <a:schemeClr val="dk1"/>
                          </a:solidFill>
                          <a:latin typeface="Calibri" panose="020F0502020204030204" pitchFamily="34" charset="0"/>
                          <a:ea typeface="Calibri"/>
                          <a:cs typeface="Calibri" panose="020F0502020204030204" pitchFamily="34" charset="0"/>
                          <a:sym typeface="Calibri"/>
                        </a:rPr>
                        <a:t>Represents the cost of borrowing &amp; the reward for saving.</a:t>
                      </a:r>
                    </a:p>
                  </a:txBody>
                  <a:tcPr marL="91450" marR="91450" marT="45725" marB="45725">
                    <a:solidFill>
                      <a:schemeClr val="bg1"/>
                    </a:solidFill>
                  </a:tcPr>
                </a:tc>
                <a:extLst>
                  <a:ext uri="{0D108BD9-81ED-4DB2-BD59-A6C34878D82A}">
                    <a16:rowId xmlns:a16="http://schemas.microsoft.com/office/drawing/2014/main" val="359753303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MONETARY POLICY (MP)</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CREDIT AVAILABILITY –</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As the Bank regulator, they can determine the amount of credit availability for mortgages, consumer credit and business loans. </a:t>
                      </a:r>
                      <a:endParaRPr lang="en-GB" sz="1000" b="1" i="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panose="020F0502020204030204" pitchFamily="34" charset="0"/>
                          <a:ea typeface="Calibri"/>
                          <a:cs typeface="Calibri" panose="020F0502020204030204" pitchFamily="34" charset="0"/>
                          <a:sym typeface="Calibri"/>
                        </a:rPr>
                        <a:t>QUANATITATIVE EASING</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this involves printing currency which is then distributed to banks &amp; pension funds in return for UK government bonds.  It has the same impact as reducing interest rates as money supply increases &amp; bond yields decrease. </a:t>
                      </a:r>
                    </a:p>
                    <a:p>
                      <a:pPr marL="0" marR="0" lvl="0" indent="0" algn="l" rtl="0">
                        <a:spcBef>
                          <a:spcPts val="0"/>
                        </a:spcBef>
                        <a:spcAft>
                          <a:spcPts val="0"/>
                        </a:spcAft>
                        <a:buClr>
                          <a:schemeClr val="dk1"/>
                        </a:buClr>
                        <a:buSzPts val="1000"/>
                        <a:buFont typeface="Arial"/>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FORWARD GUIDANCE–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reflects verbal assurances from the governor of the Bank of England about the intended direction of monetary policy. This is said to help to boost investor &amp; consumer confidence</a:t>
                      </a:r>
                    </a:p>
                    <a:p>
                      <a:pPr marL="0" marR="0" lvl="0" indent="0" algn="l" rtl="0">
                        <a:spcBef>
                          <a:spcPts val="0"/>
                        </a:spcBef>
                        <a:spcAft>
                          <a:spcPts val="0"/>
                        </a:spcAft>
                        <a:buClr>
                          <a:schemeClr val="dk1"/>
                        </a:buClr>
                        <a:buSzPts val="1000"/>
                        <a:buFont typeface="Arial"/>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RESERVE REQUIREMENT</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reflects the Central Bank’s regulation that determines the minimum amount of reserves that commercial banks must hold.  </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OBJECTIVES</a:t>
                      </a:r>
                      <a:r>
                        <a:rPr lang="en-GB" sz="1000" b="1" baseline="0" dirty="0">
                          <a:solidFill>
                            <a:schemeClr val="bg1"/>
                          </a:solidFill>
                          <a:latin typeface="Calibri" panose="020F0502020204030204" pitchFamily="34" charset="0"/>
                          <a:cs typeface="Calibri" panose="020F0502020204030204" pitchFamily="34" charset="0"/>
                        </a:rPr>
                        <a:t> OF MP</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dirty="0">
                          <a:solidFill>
                            <a:schemeClr val="dk1"/>
                          </a:solidFill>
                          <a:latin typeface="Calibri" panose="020F0502020204030204" pitchFamily="34" charset="0"/>
                          <a:ea typeface="Calibri"/>
                          <a:cs typeface="Calibri" panose="020F0502020204030204" pitchFamily="34" charset="0"/>
                          <a:sym typeface="Calibri"/>
                        </a:rPr>
                        <a:t>Low inflation – CPI target is 2%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by 1%. With lower inflation business investment is more likely to increase. </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dirty="0">
                          <a:solidFill>
                            <a:schemeClr val="dk1"/>
                          </a:solidFill>
                          <a:latin typeface="Calibri" panose="020F0502020204030204" pitchFamily="34" charset="0"/>
                          <a:ea typeface="Calibri"/>
                          <a:cs typeface="Calibri" panose="020F0502020204030204" pitchFamily="34" charset="0"/>
                          <a:sym typeface="Calibri"/>
                        </a:rPr>
                        <a:t>Stable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economic growth.</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3766800688"/>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THE</a:t>
                      </a:r>
                      <a:r>
                        <a:rPr lang="en-GB" sz="1000" b="1" baseline="0" dirty="0">
                          <a:solidFill>
                            <a:schemeClr val="bg1"/>
                          </a:solidFill>
                          <a:latin typeface="Calibri" panose="020F0502020204030204" pitchFamily="34" charset="0"/>
                          <a:cs typeface="Calibri" panose="020F0502020204030204" pitchFamily="34" charset="0"/>
                        </a:rPr>
                        <a:t> MONETARY POLICY COMMITTEE (MPC)</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 Monetary Policy Committee is a committee of the Bank of England, which meets for three and a half days, eight times a year, to decide the official interest rate in the United Kingdom.</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78384131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FACTORS</a:t>
                      </a:r>
                      <a:r>
                        <a:rPr lang="en-GB" sz="1000" b="1" baseline="0" dirty="0">
                          <a:solidFill>
                            <a:schemeClr val="bg1"/>
                          </a:solidFill>
                          <a:latin typeface="Calibri" panose="020F0502020204030204" pitchFamily="34" charset="0"/>
                          <a:cs typeface="Calibri" panose="020F0502020204030204" pitchFamily="34" charset="0"/>
                        </a:rPr>
                        <a:t> FOR CONSIDERATION OF BANK BASE RATE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Economic slack</a:t>
                      </a:r>
                    </a:p>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Real</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wage growth</a:t>
                      </a:r>
                    </a:p>
                    <a:p>
                      <a:pPr marL="0" marR="0" lvl="0" indent="0" algn="l" rtl="0">
                        <a:spcBef>
                          <a:spcPts val="0"/>
                        </a:spcBef>
                        <a:spcAft>
                          <a:spcPts val="0"/>
                        </a:spcAft>
                        <a:buClr>
                          <a:schemeClr val="dk1"/>
                        </a:buClr>
                        <a:buSzPts val="1000"/>
                        <a:buFont typeface="Arial" panose="020B0604020202020204" pitchFamily="34" charset="0"/>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Indebtedness</a:t>
                      </a:r>
                    </a:p>
                    <a:p>
                      <a:pPr marL="0" marR="0" lvl="0" indent="0" algn="l" rtl="0">
                        <a:spcBef>
                          <a:spcPts val="0"/>
                        </a:spcBef>
                        <a:spcAft>
                          <a:spcPts val="0"/>
                        </a:spcAft>
                        <a:buClr>
                          <a:schemeClr val="dk1"/>
                        </a:buClr>
                        <a:buSzPts val="1000"/>
                        <a:buFont typeface="Arial" panose="020B0604020202020204" pitchFamily="34" charset="0"/>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Value of sterling</a:t>
                      </a:r>
                    </a:p>
                    <a:p>
                      <a:pPr marL="0" marR="0" lvl="0" indent="0" algn="l" rtl="0">
                        <a:spcBef>
                          <a:spcPts val="0"/>
                        </a:spcBef>
                        <a:spcAft>
                          <a:spcPts val="0"/>
                        </a:spcAft>
                        <a:buClr>
                          <a:schemeClr val="dk1"/>
                        </a:buClr>
                        <a:buSzPts val="1000"/>
                        <a:buFont typeface="Arial" panose="020B0604020202020204" pitchFamily="34" charset="0"/>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Events overseas.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lumMod val="95000"/>
                      </a:schemeClr>
                    </a:solidFill>
                  </a:tcPr>
                </a:tc>
                <a:extLst>
                  <a:ext uri="{0D108BD9-81ED-4DB2-BD59-A6C34878D82A}">
                    <a16:rowId xmlns:a16="http://schemas.microsoft.com/office/drawing/2014/main" val="1084890528"/>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97703502"/>
              </p:ext>
            </p:extLst>
          </p:nvPr>
        </p:nvGraphicFramePr>
        <p:xfrm>
          <a:off x="7445466" y="1918035"/>
          <a:ext cx="4556034" cy="3163949"/>
        </p:xfrm>
        <a:graphic>
          <a:graphicData uri="http://schemas.openxmlformats.org/drawingml/2006/table">
            <a:tbl>
              <a:tblPr firstRow="1" bandRow="1">
                <a:noFill/>
              </a:tblPr>
              <a:tblGrid>
                <a:gridCol w="1267711">
                  <a:extLst>
                    <a:ext uri="{9D8B030D-6E8A-4147-A177-3AD203B41FA5}">
                      <a16:colId xmlns:a16="http://schemas.microsoft.com/office/drawing/2014/main" val="20000"/>
                    </a:ext>
                  </a:extLst>
                </a:gridCol>
                <a:gridCol w="3288323">
                  <a:extLst>
                    <a:ext uri="{9D8B030D-6E8A-4147-A177-3AD203B41FA5}">
                      <a16:colId xmlns:a16="http://schemas.microsoft.com/office/drawing/2014/main" val="20001"/>
                    </a:ext>
                  </a:extLst>
                </a:gridCol>
              </a:tblGrid>
              <a:tr h="298799">
                <a:tc gridSpan="2">
                  <a:txBody>
                    <a:bodyPr/>
                    <a:lstStyle/>
                    <a:p>
                      <a:pPr marL="0" marR="0" lvl="0" indent="0" algn="ctr" rtl="0">
                        <a:spcBef>
                          <a:spcPts val="0"/>
                        </a:spcBef>
                        <a:spcAft>
                          <a:spcPts val="0"/>
                        </a:spcAft>
                        <a:buNone/>
                      </a:pPr>
                      <a:r>
                        <a:rPr lang="en-GB" sz="1100" b="1" i="0" dirty="0">
                          <a:solidFill>
                            <a:schemeClr val="bg1"/>
                          </a:solidFill>
                          <a:latin typeface="Calibri" panose="020F0502020204030204" pitchFamily="34" charset="0"/>
                          <a:ea typeface="Calibri"/>
                          <a:cs typeface="Calibri" panose="020F0502020204030204" pitchFamily="34" charset="0"/>
                          <a:sym typeface="Calibri"/>
                        </a:rPr>
                        <a:t>4.2.4.3. MONETARY POLICY (MP)</a:t>
                      </a:r>
                      <a:endParaRPr sz="11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EXPANSIONARY</a:t>
                      </a:r>
                      <a:r>
                        <a:rPr lang="en-GB" sz="1000" b="1" baseline="0" dirty="0">
                          <a:solidFill>
                            <a:schemeClr val="bg1"/>
                          </a:solidFill>
                          <a:latin typeface="Calibri" panose="020F0502020204030204" pitchFamily="34" charset="0"/>
                          <a:cs typeface="Calibri" panose="020F0502020204030204" pitchFamily="34" charset="0"/>
                        </a:rPr>
                        <a:t> (LOOSE) MONETARY POLICY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Here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interest rates are reduced to stimulate Aggregate Demand, increasing consumption, borrowing &amp; investment.  This will also cause a depreciation in the currency: W£IDEC. </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6"/>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CONTRACTIONARY</a:t>
                      </a:r>
                      <a:r>
                        <a:rPr lang="en-GB" sz="1000" b="1" baseline="0" dirty="0">
                          <a:solidFill>
                            <a:schemeClr val="bg1"/>
                          </a:solidFill>
                          <a:latin typeface="Calibri" panose="020F0502020204030204" pitchFamily="34" charset="0"/>
                          <a:cs typeface="Calibri" panose="020F0502020204030204" pitchFamily="34" charset="0"/>
                        </a:rPr>
                        <a:t> (TIGHT) MONETARY POLICY</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Interest rates will be increased, reduce Aggregate Demand, decreasing consumption, borrowing &amp; investment.  This will cause an appreciation in the exchange rate: SPICED.  This could be accompanied by an increase in reserve requirement ratios to further reduce lending &amp; improve banking sector liquidity.  </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7"/>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HOW MP WORKS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228600" marR="0" lvl="0" indent="-228600" algn="l" rtl="0">
                        <a:spcBef>
                          <a:spcPts val="0"/>
                        </a:spcBef>
                        <a:spcAft>
                          <a:spcPts val="0"/>
                        </a:spcAft>
                        <a:buClr>
                          <a:schemeClr val="dk1"/>
                        </a:buClr>
                        <a:buSzPts val="1000"/>
                        <a:buFont typeface="+mj-lt"/>
                        <a:buAutoNum type="arabicPeriod"/>
                      </a:pPr>
                      <a:r>
                        <a:rPr lang="en-GB" sz="1000" b="0" i="0" dirty="0">
                          <a:solidFill>
                            <a:schemeClr val="dk1"/>
                          </a:solidFill>
                          <a:latin typeface="Calibri" panose="020F0502020204030204" pitchFamily="34" charset="0"/>
                          <a:ea typeface="Calibri"/>
                          <a:cs typeface="Calibri" panose="020F0502020204030204" pitchFamily="34" charset="0"/>
                          <a:sym typeface="Calibri"/>
                        </a:rPr>
                        <a:t>MP</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set by the Central Bank</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They have independence from the government but try to met the CPI inflation target of 2% +/- 1%.  </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They set the base rate</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Base rate changes which affects the savings &amp; borrowing rates for consumers &amp; businesses.</a:t>
                      </a:r>
                    </a:p>
                    <a:p>
                      <a:pPr marL="228600" marR="0" lvl="0" indent="-228600" algn="l" rtl="0">
                        <a:spcBef>
                          <a:spcPts val="0"/>
                        </a:spcBef>
                        <a:spcAft>
                          <a:spcPts val="0"/>
                        </a:spcAft>
                        <a:buClr>
                          <a:schemeClr val="dk1"/>
                        </a:buClr>
                        <a:buSzPts val="1000"/>
                        <a:buFont typeface="+mj-lt"/>
                        <a:buAutoNum type="arabicPeriod"/>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This then influences consumption, investment &amp; savings activity.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748534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093874" y="103426"/>
            <a:ext cx="3762045" cy="3446772"/>
          </a:xfrm>
          <a:prstGeom prst="rect">
            <a:avLst/>
          </a:prstGeom>
        </p:spPr>
      </p:pic>
      <p:pic>
        <p:nvPicPr>
          <p:cNvPr id="4" name="Picture 3"/>
          <p:cNvPicPr>
            <a:picLocks noChangeAspect="1"/>
          </p:cNvPicPr>
          <p:nvPr/>
        </p:nvPicPr>
        <p:blipFill>
          <a:blip r:embed="rId3"/>
          <a:stretch>
            <a:fillRect/>
          </a:stretch>
        </p:blipFill>
        <p:spPr>
          <a:xfrm>
            <a:off x="8146424" y="3550198"/>
            <a:ext cx="3656943" cy="3074111"/>
          </a:xfrm>
          <a:prstGeom prst="rect">
            <a:avLst/>
          </a:prstGeom>
        </p:spPr>
      </p:pic>
      <p:sp>
        <p:nvSpPr>
          <p:cNvPr id="6" name="TextBox 5"/>
          <p:cNvSpPr txBox="1"/>
          <p:nvPr/>
        </p:nvSpPr>
        <p:spPr>
          <a:xfrm>
            <a:off x="2737943" y="222099"/>
            <a:ext cx="2506718" cy="307777"/>
          </a:xfrm>
          <a:prstGeom prst="rect">
            <a:avLst/>
          </a:prstGeom>
          <a:noFill/>
        </p:spPr>
        <p:txBody>
          <a:bodyPr wrap="square" rtlCol="0">
            <a:spAutoFit/>
          </a:bodyPr>
          <a:lstStyle/>
          <a:p>
            <a:r>
              <a:rPr lang="en-GB" u="sng" dirty="0"/>
              <a:t>How Monetary Policy works. </a:t>
            </a:r>
          </a:p>
        </p:txBody>
      </p:sp>
      <p:sp>
        <p:nvSpPr>
          <p:cNvPr id="7" name="TextBox 6"/>
          <p:cNvSpPr txBox="1"/>
          <p:nvPr/>
        </p:nvSpPr>
        <p:spPr>
          <a:xfrm>
            <a:off x="8788945" y="6481514"/>
            <a:ext cx="2769477" cy="246221"/>
          </a:xfrm>
          <a:prstGeom prst="rect">
            <a:avLst/>
          </a:prstGeom>
          <a:noFill/>
        </p:spPr>
        <p:txBody>
          <a:bodyPr wrap="square" rtlCol="0">
            <a:spAutoFit/>
          </a:bodyPr>
          <a:lstStyle/>
          <a:p>
            <a:r>
              <a:rPr lang="en-GB" sz="1000" u="sng" dirty="0"/>
              <a:t>Impact of Contractionary Monetary policy. </a:t>
            </a:r>
          </a:p>
        </p:txBody>
      </p:sp>
      <p:pic>
        <p:nvPicPr>
          <p:cNvPr id="8" name="Picture 7"/>
          <p:cNvPicPr>
            <a:picLocks noChangeAspect="1"/>
          </p:cNvPicPr>
          <p:nvPr/>
        </p:nvPicPr>
        <p:blipFill rotWithShape="1">
          <a:blip r:embed="rId4"/>
          <a:srcRect t="1457" b="2268"/>
          <a:stretch/>
        </p:blipFill>
        <p:spPr>
          <a:xfrm>
            <a:off x="329885" y="723306"/>
            <a:ext cx="7322835" cy="4261932"/>
          </a:xfrm>
          <a:prstGeom prst="rect">
            <a:avLst/>
          </a:prstGeom>
        </p:spPr>
      </p:pic>
    </p:spTree>
    <p:extLst>
      <p:ext uri="{BB962C8B-B14F-4D97-AF65-F5344CB8AC3E}">
        <p14:creationId xmlns:p14="http://schemas.microsoft.com/office/powerpoint/2010/main" val="3929528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9"/>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1943673638"/>
              </p:ext>
            </p:extLst>
          </p:nvPr>
        </p:nvGraphicFramePr>
        <p:xfrm>
          <a:off x="475897" y="282665"/>
          <a:ext cx="5696303" cy="5631677"/>
        </p:xfrm>
        <a:graphic>
          <a:graphicData uri="http://schemas.openxmlformats.org/drawingml/2006/table">
            <a:tbl>
              <a:tblPr firstRow="1" bandRow="1">
                <a:noFill/>
              </a:tblPr>
              <a:tblGrid>
                <a:gridCol w="1018796">
                  <a:extLst>
                    <a:ext uri="{9D8B030D-6E8A-4147-A177-3AD203B41FA5}">
                      <a16:colId xmlns:a16="http://schemas.microsoft.com/office/drawing/2014/main" val="20000"/>
                    </a:ext>
                  </a:extLst>
                </a:gridCol>
                <a:gridCol w="4677507">
                  <a:extLst>
                    <a:ext uri="{9D8B030D-6E8A-4147-A177-3AD203B41FA5}">
                      <a16:colId xmlns:a16="http://schemas.microsoft.com/office/drawing/2014/main" val="20001"/>
                    </a:ext>
                  </a:extLst>
                </a:gridCol>
              </a:tblGrid>
              <a:tr h="297627">
                <a:tc gridSpan="2">
                  <a:txBody>
                    <a:bodyPr/>
                    <a:lstStyle/>
                    <a:p>
                      <a:pPr marL="0" marR="0" lvl="0" indent="0" algn="ctr" rtl="0">
                        <a:spcBef>
                          <a:spcPts val="0"/>
                        </a:spcBef>
                        <a:spcAft>
                          <a:spcPts val="0"/>
                        </a:spcAft>
                        <a:buNone/>
                      </a:pPr>
                      <a:r>
                        <a:rPr lang="en-GB" sz="1100" b="1" i="0" dirty="0">
                          <a:solidFill>
                            <a:schemeClr val="bg1"/>
                          </a:solidFill>
                          <a:latin typeface="Calibri" panose="020F0502020204030204" pitchFamily="34" charset="0"/>
                          <a:ea typeface="Calibri"/>
                          <a:cs typeface="Calibri" panose="020F0502020204030204" pitchFamily="34" charset="0"/>
                          <a:sym typeface="Calibri"/>
                        </a:rPr>
                        <a:t>BANK OF</a:t>
                      </a:r>
                      <a:r>
                        <a:rPr lang="en-GB" sz="1100" b="1" i="0" baseline="0" dirty="0">
                          <a:solidFill>
                            <a:schemeClr val="bg1"/>
                          </a:solidFill>
                          <a:latin typeface="Calibri" panose="020F0502020204030204" pitchFamily="34" charset="0"/>
                          <a:ea typeface="Calibri"/>
                          <a:cs typeface="Calibri" panose="020F0502020204030204" pitchFamily="34" charset="0"/>
                          <a:sym typeface="Calibri"/>
                        </a:rPr>
                        <a:t> ENGLAND </a:t>
                      </a:r>
                      <a:r>
                        <a:rPr lang="en-GB" sz="1100" b="1" i="0" dirty="0">
                          <a:solidFill>
                            <a:schemeClr val="bg1"/>
                          </a:solidFill>
                          <a:latin typeface="Calibri" panose="020F0502020204030204" pitchFamily="34" charset="0"/>
                          <a:ea typeface="Calibri"/>
                          <a:cs typeface="Calibri" panose="020F0502020204030204" pitchFamily="34" charset="0"/>
                          <a:sym typeface="Calibri"/>
                        </a:rPr>
                        <a:t>MONETARY POLICY COMMITTEE (MP) &amp; INFLATION TARGETING</a:t>
                      </a:r>
                      <a:endParaRPr sz="11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382761">
                <a:tc gridSpan="2">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Committee of members from the Bank of England who determine monetary policy for the UK economy through interest &amp; exchange rates &amp; the money supply.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2% CPI</a:t>
                      </a:r>
                      <a:r>
                        <a:rPr lang="en-GB" sz="1000" b="1" baseline="0" dirty="0">
                          <a:solidFill>
                            <a:schemeClr val="bg1"/>
                          </a:solidFill>
                          <a:latin typeface="Calibri" panose="020F0502020204030204" pitchFamily="34" charset="0"/>
                          <a:cs typeface="Calibri" panose="020F0502020204030204" pitchFamily="34" charset="0"/>
                        </a:rPr>
                        <a:t> TARGET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The MPC targets a</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CPI Inflation rate of 2%  +/- 1%.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ARGUMENTS</a:t>
                      </a:r>
                      <a:r>
                        <a:rPr lang="en-GB" sz="1000" b="1" baseline="0" dirty="0">
                          <a:solidFill>
                            <a:schemeClr val="bg1"/>
                          </a:solidFill>
                          <a:latin typeface="Calibri" panose="020F0502020204030204" pitchFamily="34" charset="0"/>
                          <a:cs typeface="Calibri" panose="020F0502020204030204" pitchFamily="34" charset="0"/>
                        </a:rPr>
                        <a:t> IN FAVOUR OF INFLATION TARGET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j-lt"/>
                          <a:ea typeface="+mn-ea"/>
                          <a:cs typeface="+mn-cs"/>
                          <a:sym typeface="Arial"/>
                        </a:rPr>
                        <a:t>Importance of controlling inflationary expectations and the impact of these expectations on wage and price-setting</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To try to control demand pressures within an economy</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various causes of inflation and whether it is feasible to target inflation caused by, for</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example, cost-push pressures.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Can a monetary authority not compensate for the factors outside their control? Just because certain contributing factors can’t be controlled, does this mean that all intervention is meaningless?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ARGUMENTS AGAINST AN INFLATION TARGET</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Does the setting of a target in itself serve any purpose?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difference between having a target that is unattainable and not having a target</a:t>
                      </a:r>
                      <a:r>
                        <a:rPr lang="en-GB" sz="1000" b="0" i="0" u="none" strike="noStrike" cap="none" baseline="0" dirty="0">
                          <a:solidFill>
                            <a:schemeClr val="tx1"/>
                          </a:solidFill>
                          <a:effectLst/>
                          <a:latin typeface="+mn-lt"/>
                          <a:ea typeface="+mn-ea"/>
                          <a:cs typeface="+mn-cs"/>
                          <a:sym typeface="Arial"/>
                        </a:rPr>
                        <a:t> </a:t>
                      </a:r>
                      <a:r>
                        <a:rPr lang="en-GB" sz="1000" b="0" i="0" u="none" strike="noStrike" cap="none" dirty="0">
                          <a:solidFill>
                            <a:schemeClr val="tx1"/>
                          </a:solidFill>
                          <a:effectLst/>
                          <a:latin typeface="+mn-lt"/>
                          <a:ea typeface="+mn-ea"/>
                          <a:cs typeface="+mn-cs"/>
                          <a:sym typeface="Arial"/>
                        </a:rPr>
                        <a:t>at all.</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There are a wide range</a:t>
                      </a:r>
                      <a:r>
                        <a:rPr lang="en-GB" sz="1000" b="0" i="0" u="none" strike="noStrike" cap="none" baseline="0" dirty="0">
                          <a:solidFill>
                            <a:schemeClr val="tx1"/>
                          </a:solidFill>
                          <a:effectLst/>
                          <a:latin typeface="+mn-lt"/>
                          <a:ea typeface="+mn-ea"/>
                          <a:cs typeface="+mn-cs"/>
                          <a:sym typeface="Arial"/>
                        </a:rPr>
                        <a:t> of factors outside of the control of the monetary authorities due to fluctuating commodity prices, globalisation &amp; exchange rate changes.  </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Would core inflation be a better target?  This measures the long run trend in the price level and excludes the more volatile goods such as food and energy prices which the MPC cannot control anyway.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EVALUATION OF INFLATION</a:t>
                      </a:r>
                      <a:r>
                        <a:rPr lang="en-GB" sz="1000" b="1" baseline="0" dirty="0">
                          <a:solidFill>
                            <a:schemeClr val="bg1"/>
                          </a:solidFill>
                          <a:latin typeface="Calibri" panose="020F0502020204030204" pitchFamily="34" charset="0"/>
                          <a:cs typeface="Calibri" panose="020F0502020204030204" pitchFamily="34" charset="0"/>
                        </a:rPr>
                        <a:t> TARGETTING</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Potential conflicts in terms of inflationary targets and other macroeconomic objectives.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Just because a target cannot be achieved, does this make its existence a waste of time?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What purpose does an inflation target serve? Does it matter if it is not met?</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Differing relative importance of outside factors over time.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extent to which the Monetary Policy Committee can realistically be expected to see far enough into the future to realistically be able to set the correct level of interest rates.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How successful has inflation targeting been &amp; who determines what</a:t>
                      </a:r>
                      <a:r>
                        <a:rPr lang="en-GB" sz="1000" b="0" i="0" u="none" strike="noStrike" cap="none" baseline="0" dirty="0">
                          <a:solidFill>
                            <a:schemeClr val="tx1"/>
                          </a:solidFill>
                          <a:effectLst/>
                          <a:latin typeface="+mn-lt"/>
                          <a:ea typeface="+mn-ea"/>
                          <a:cs typeface="+mn-cs"/>
                          <a:sym typeface="Arial"/>
                        </a:rPr>
                        <a:t> success really means?</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How credible is the MPC?</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806773653"/>
              </p:ext>
            </p:extLst>
          </p:nvPr>
        </p:nvGraphicFramePr>
        <p:xfrm>
          <a:off x="6256285" y="282665"/>
          <a:ext cx="5738646" cy="2926100"/>
        </p:xfrm>
        <a:graphic>
          <a:graphicData uri="http://schemas.openxmlformats.org/drawingml/2006/table">
            <a:tbl>
              <a:tblPr firstRow="1" bandRow="1">
                <a:noFill/>
              </a:tblPr>
              <a:tblGrid>
                <a:gridCol w="5738646">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MONETARY POLICY CRITICISMS</a:t>
                      </a:r>
                      <a:endParaRPr sz="1000" b="0"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171450" indent="-171450">
                        <a:buFont typeface="Arial" panose="020B0604020202020204" pitchFamily="34" charset="0"/>
                        <a:buChar char="•"/>
                      </a:pPr>
                      <a:r>
                        <a:rPr lang="en-GB" sz="1000" dirty="0">
                          <a:solidFill>
                            <a:srgbClr val="3D454A"/>
                          </a:solidFill>
                          <a:latin typeface="Open Sans"/>
                        </a:rPr>
                        <a:t>Some limitations of monetary policy include:</a:t>
                      </a:r>
                    </a:p>
                    <a:p>
                      <a:pPr marL="171450" indent="-171450">
                        <a:buFont typeface="Arial" panose="020B0604020202020204" pitchFamily="34" charset="0"/>
                        <a:buChar char="•"/>
                      </a:pPr>
                      <a:r>
                        <a:rPr lang="en-GB" sz="1000" dirty="0">
                          <a:solidFill>
                            <a:srgbClr val="3D454A"/>
                          </a:solidFill>
                          <a:latin typeface="Open Sans"/>
                        </a:rPr>
                        <a:t>Liquidity Trap – This occurs when a cut in interest rates fail to stimulate economic activity. e.g. because of low confidence or banks don’t want to pass base rate cut onto consumers.</a:t>
                      </a:r>
                    </a:p>
                    <a:p>
                      <a:pPr marL="171450" indent="-171450">
                        <a:buFont typeface="Arial" panose="020B0604020202020204" pitchFamily="34" charset="0"/>
                        <a:buChar char="•"/>
                      </a:pPr>
                      <a:r>
                        <a:rPr lang="en-GB" sz="1000" dirty="0">
                          <a:solidFill>
                            <a:srgbClr val="3D454A"/>
                          </a:solidFill>
                          <a:latin typeface="Open Sans"/>
                        </a:rPr>
                        <a:t>Difficult to control many objectives with one tool – interest rates. For example, a rise in oil prices causes cost-push inflation and lower growth. The Bank could increase interest rates to reduce inflation, but, it would cause economic growth to fall as well. In 2009, inflation rose to rising oil prices, but the economy was also in recession; the Bank decided to ‘allow’ the temporary inflation and concentrate on economic recovery.</a:t>
                      </a:r>
                    </a:p>
                    <a:p>
                      <a:pPr marL="171450" indent="-171450">
                        <a:buFont typeface="Arial" panose="020B0604020202020204" pitchFamily="34" charset="0"/>
                        <a:buChar char="•"/>
                      </a:pPr>
                      <a:r>
                        <a:rPr lang="en-GB" sz="1000" dirty="0">
                          <a:solidFill>
                            <a:srgbClr val="3D454A"/>
                          </a:solidFill>
                          <a:latin typeface="Open Sans"/>
                        </a:rPr>
                        <a:t>Changing interest rates affects the exchange rate. Tight monetary policy causes an appreciation in the exchange rate which will make exports less competitive.</a:t>
                      </a:r>
                    </a:p>
                    <a:p>
                      <a:pPr marL="171450" indent="-171450">
                        <a:buFont typeface="Arial" panose="020B0604020202020204" pitchFamily="34" charset="0"/>
                        <a:buChar char="•"/>
                      </a:pPr>
                      <a:r>
                        <a:rPr lang="en-GB" sz="1000" dirty="0">
                          <a:solidFill>
                            <a:srgbClr val="3D454A"/>
                          </a:solidFill>
                          <a:latin typeface="Open Sans"/>
                        </a:rPr>
                        <a:t>Interest rates may affect some parts of the economy more than others. e.g. higher interest rates increase the disposable income of people with savings. But, could cause homeowners to be unable to afford their mortgages.</a:t>
                      </a:r>
                    </a:p>
                    <a:p>
                      <a:pPr marL="171450" indent="-171450">
                        <a:buFont typeface="Arial" panose="020B0604020202020204" pitchFamily="34" charset="0"/>
                        <a:buChar char="•"/>
                      </a:pPr>
                      <a:r>
                        <a:rPr lang="en-GB" sz="1000" dirty="0">
                          <a:solidFill>
                            <a:srgbClr val="2588C9"/>
                          </a:solidFill>
                          <a:latin typeface="Open Sans"/>
                          <a:hlinkClick r:id="rId3"/>
                        </a:rPr>
                        <a:t>Time lags </a:t>
                      </a:r>
                      <a:r>
                        <a:rPr lang="en-GB" sz="1000" dirty="0">
                          <a:solidFill>
                            <a:srgbClr val="3D454A"/>
                          </a:solidFill>
                          <a:latin typeface="Open Sans"/>
                        </a:rPr>
                        <a:t>– If the Bank of England change base rates, it can take up to 18 months for the effects to filter through the economy. For example, if people have a two-year fixed mortgage, they will not notice until they re-mortgage. This means the Bank needs to predict future inflation so that they can change interest rates in anticipation.</a:t>
                      </a: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60232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75081772"/>
              </p:ext>
            </p:extLst>
          </p:nvPr>
        </p:nvGraphicFramePr>
        <p:xfrm>
          <a:off x="73572" y="84083"/>
          <a:ext cx="9250532" cy="6492978"/>
        </p:xfrm>
        <a:graphic>
          <a:graphicData uri="http://schemas.openxmlformats.org/drawingml/2006/table">
            <a:tbl>
              <a:tblPr firstRow="1" bandRow="1">
                <a:noFill/>
              </a:tblPr>
              <a:tblGrid>
                <a:gridCol w="1062877">
                  <a:extLst>
                    <a:ext uri="{9D8B030D-6E8A-4147-A177-3AD203B41FA5}">
                      <a16:colId xmlns:a16="http://schemas.microsoft.com/office/drawing/2014/main" val="20000"/>
                    </a:ext>
                  </a:extLst>
                </a:gridCol>
                <a:gridCol w="8187655">
                  <a:extLst>
                    <a:ext uri="{9D8B030D-6E8A-4147-A177-3AD203B41FA5}">
                      <a16:colId xmlns:a16="http://schemas.microsoft.com/office/drawing/2014/main" val="20001"/>
                    </a:ext>
                  </a:extLst>
                </a:gridCol>
              </a:tblGrid>
              <a:tr h="248530">
                <a:tc gridSpan="2">
                  <a:txBody>
                    <a:bodyPr/>
                    <a:lstStyle/>
                    <a:p>
                      <a:pPr marL="0" marR="0" lvl="0" indent="0" algn="ctr" rtl="0">
                        <a:spcBef>
                          <a:spcPts val="0"/>
                        </a:spcBef>
                        <a:spcAft>
                          <a:spcPts val="0"/>
                        </a:spcAft>
                        <a:buNone/>
                      </a:pPr>
                      <a:r>
                        <a:rPr lang="en-GB" sz="1000" b="1" i="0" dirty="0">
                          <a:solidFill>
                            <a:schemeClr val="bg1"/>
                          </a:solidFill>
                          <a:latin typeface="Calibri" panose="020F0502020204030204" pitchFamily="34" charset="0"/>
                          <a:ea typeface="Calibri"/>
                          <a:cs typeface="Calibri" panose="020F0502020204030204" pitchFamily="34" charset="0"/>
                          <a:sym typeface="Calibri"/>
                        </a:rPr>
                        <a:t>QUANTITY</a:t>
                      </a:r>
                      <a:r>
                        <a:rPr lang="en-GB" sz="1000" b="1" i="0" baseline="0" dirty="0">
                          <a:solidFill>
                            <a:schemeClr val="bg1"/>
                          </a:solidFill>
                          <a:latin typeface="Calibri" panose="020F0502020204030204" pitchFamily="34" charset="0"/>
                          <a:ea typeface="Calibri"/>
                          <a:cs typeface="Calibri" panose="020F0502020204030204" pitchFamily="34" charset="0"/>
                          <a:sym typeface="Calibri"/>
                        </a:rPr>
                        <a:t> THEORY OF MONEY </a:t>
                      </a:r>
                      <a:endParaRPr sz="10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48530">
                <a:tc gridSpan="2">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Shows the relationship between the money supply,</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the general level of prices &amp; the level of output in an economy.  </a:t>
                      </a:r>
                      <a:r>
                        <a:rPr lang="en-GB" sz="1000" b="0" i="0" dirty="0">
                          <a:solidFill>
                            <a:schemeClr val="dk1"/>
                          </a:solidFill>
                          <a:latin typeface="Calibri" panose="020F0502020204030204" pitchFamily="34" charset="0"/>
                          <a:ea typeface="Calibri"/>
                          <a:cs typeface="Calibri" panose="020F0502020204030204" pitchFamily="34" charset="0"/>
                          <a:sym typeface="Calibri"/>
                        </a:rPr>
                        <a:t>It is  based on the equation of exchange,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that increases in the money supply, M, will lead to increases in the price level, P.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149112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EQUATION OF EXCHANGE (The</a:t>
                      </a:r>
                      <a:r>
                        <a:rPr lang="en-GB" sz="1000" b="1" baseline="0" dirty="0">
                          <a:solidFill>
                            <a:schemeClr val="bg1"/>
                          </a:solidFill>
                          <a:latin typeface="Calibri" panose="020F0502020204030204" pitchFamily="34" charset="0"/>
                          <a:cs typeface="Calibri" panose="020F0502020204030204" pitchFamily="34" charset="0"/>
                        </a:rPr>
                        <a:t> Fisher Equation)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Distinguishes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between the real &amp; the money side of the economy.     </a:t>
                      </a: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MV ≡ PT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M</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total amount of money in the economy (the money supply).</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V</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velocity of circulation of money.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P</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the average price of each transaction made in the economy.  </a:t>
                      </a:r>
                    </a:p>
                    <a:p>
                      <a:pPr marL="0" marR="0" lvl="0" indent="0" algn="l" rtl="0">
                        <a:spcBef>
                          <a:spcPts val="0"/>
                        </a:spcBef>
                        <a:spcAft>
                          <a:spcPts val="0"/>
                        </a:spcAft>
                        <a:buClr>
                          <a:schemeClr val="dk1"/>
                        </a:buClr>
                        <a:buSzPts val="1000"/>
                        <a:buFont typeface="Arial" panose="020B0604020202020204" pitchFamily="34" charset="0"/>
                        <a:buNone/>
                      </a:pPr>
                      <a:r>
                        <a:rPr lang="en-GB" sz="1000" b="1" i="0" baseline="0" dirty="0">
                          <a:solidFill>
                            <a:schemeClr val="dk1"/>
                          </a:solidFill>
                          <a:latin typeface="Calibri" panose="020F0502020204030204" pitchFamily="34" charset="0"/>
                          <a:ea typeface="Calibri"/>
                          <a:cs typeface="Calibri" panose="020F0502020204030204" pitchFamily="34" charset="0"/>
                          <a:sym typeface="Calibri"/>
                        </a:rPr>
                        <a:t>T </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is the total number of transactions made over a period.  </a:t>
                      </a:r>
                    </a:p>
                    <a:p>
                      <a:endParaRPr lang="en-GB" sz="1000" b="0" i="0" u="none" strike="noStrike" cap="none" dirty="0">
                        <a:solidFill>
                          <a:schemeClr val="tx1"/>
                        </a:solidFill>
                        <a:effectLst/>
                        <a:latin typeface="+mn-lt"/>
                        <a:ea typeface="+mn-ea"/>
                        <a:cs typeface="+mn-cs"/>
                        <a:sym typeface="Arial"/>
                      </a:endParaRPr>
                    </a:p>
                    <a:p>
                      <a:r>
                        <a:rPr lang="en-GB" sz="1000" b="0" i="0" u="none" strike="noStrike" cap="none" dirty="0">
                          <a:solidFill>
                            <a:schemeClr val="tx1"/>
                          </a:solidFill>
                          <a:effectLst/>
                          <a:latin typeface="+mn-lt"/>
                          <a:ea typeface="+mn-ea"/>
                          <a:cs typeface="+mn-cs"/>
                          <a:sym typeface="Arial"/>
                        </a:rPr>
                        <a:t>T is difficult to measure so it is often substituted for Y = National Income</a:t>
                      </a:r>
                    </a:p>
                    <a:p>
                      <a:r>
                        <a:rPr lang="en-GB" sz="1000" b="0" i="0" u="none" strike="noStrike" cap="none" dirty="0">
                          <a:solidFill>
                            <a:schemeClr val="tx1"/>
                          </a:solidFill>
                          <a:effectLst/>
                          <a:latin typeface="+mn-lt"/>
                          <a:ea typeface="+mn-ea"/>
                          <a:cs typeface="+mn-cs"/>
                          <a:sym typeface="Arial"/>
                        </a:rPr>
                        <a:t>MV = PY where Y = national output</a:t>
                      </a:r>
                    </a:p>
                    <a:p>
                      <a:r>
                        <a:rPr lang="en-GB" sz="1000" b="0" i="0" u="none" strike="noStrike" cap="none" dirty="0">
                          <a:solidFill>
                            <a:schemeClr val="tx1"/>
                          </a:solidFill>
                          <a:effectLst/>
                          <a:latin typeface="+mn-lt"/>
                          <a:ea typeface="+mn-ea"/>
                          <a:cs typeface="+mn-cs"/>
                          <a:sym typeface="Arial"/>
                        </a:rPr>
                        <a:t>The above equation must hold the value of expenditure on goods and services must equal the value of output.</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403855">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EXAMPLE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If </a:t>
                      </a:r>
                      <a:r>
                        <a:rPr lang="en-GB" sz="1000" b="1" i="0" dirty="0">
                          <a:solidFill>
                            <a:schemeClr val="dk1"/>
                          </a:solidFill>
                          <a:latin typeface="Calibri" panose="020F0502020204030204" pitchFamily="34" charset="0"/>
                          <a:ea typeface="Calibri"/>
                          <a:cs typeface="Calibri" panose="020F0502020204030204" pitchFamily="34" charset="0"/>
                          <a:sym typeface="Calibri"/>
                        </a:rPr>
                        <a:t>M</a:t>
                      </a:r>
                      <a:r>
                        <a:rPr lang="en-GB" sz="1000" b="0" i="0" dirty="0">
                          <a:solidFill>
                            <a:schemeClr val="dk1"/>
                          </a:solidFill>
                          <a:latin typeface="Calibri" panose="020F0502020204030204" pitchFamily="34" charset="0"/>
                          <a:ea typeface="Calibri"/>
                          <a:cs typeface="Calibri" panose="020F0502020204030204" pitchFamily="34" charset="0"/>
                          <a:sym typeface="Calibri"/>
                        </a:rPr>
                        <a:t> = £100 where it has changed hands 4 times (</a:t>
                      </a:r>
                      <a:r>
                        <a:rPr lang="en-GB" sz="1000" b="1" i="0" dirty="0">
                          <a:solidFill>
                            <a:schemeClr val="dk1"/>
                          </a:solidFill>
                          <a:latin typeface="Calibri" panose="020F0502020204030204" pitchFamily="34" charset="0"/>
                          <a:ea typeface="Calibri"/>
                          <a:cs typeface="Calibri" panose="020F0502020204030204" pitchFamily="34" charset="0"/>
                          <a:sym typeface="Calibri"/>
                        </a:rPr>
                        <a:t>V</a:t>
                      </a:r>
                      <a:r>
                        <a:rPr lang="en-GB" sz="1000" b="0" i="0" dirty="0">
                          <a:solidFill>
                            <a:schemeClr val="dk1"/>
                          </a:solidFill>
                          <a:latin typeface="Calibri" panose="020F0502020204030204" pitchFamily="34" charset="0"/>
                          <a:ea typeface="Calibri"/>
                          <a:cs typeface="Calibri" panose="020F0502020204030204" pitchFamily="34" charset="0"/>
                          <a:sym typeface="Calibri"/>
                        </a:rPr>
                        <a:t>) over</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a period of time.  Thus M X V = £400.  If P (avg. price) is £2 there will have been 200 separate transactions (T) over the period.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3"/>
                  </a:ext>
                </a:extLst>
              </a:tr>
              <a:tr h="559179">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WHY</a:t>
                      </a:r>
                      <a:r>
                        <a:rPr lang="en-GB" sz="1000" b="1" baseline="0" dirty="0">
                          <a:solidFill>
                            <a:schemeClr val="bg1"/>
                          </a:solidFill>
                          <a:latin typeface="Calibri" panose="020F0502020204030204" pitchFamily="34" charset="0"/>
                          <a:cs typeface="Calibri" panose="020F0502020204030204" pitchFamily="34" charset="0"/>
                        </a:rPr>
                        <a:t> MONEY SUPPLY LEADS TO INFALTION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According</a:t>
                      </a:r>
                      <a:r>
                        <a:rPr lang="en-GB" sz="1000" b="0" i="0" u="none" strike="noStrike" cap="none" baseline="0" dirty="0">
                          <a:solidFill>
                            <a:schemeClr val="tx1"/>
                          </a:solidFill>
                          <a:effectLst/>
                          <a:latin typeface="+mn-lt"/>
                          <a:ea typeface="+mn-ea"/>
                          <a:cs typeface="+mn-cs"/>
                          <a:sym typeface="Arial"/>
                        </a:rPr>
                        <a:t> to monetarists, in the short term, V is fixed.  Due to V being determined by institutional factors such as regularity of pay days.  They also believe that Y is fixed in the short run (remember the vertical, inelastic LRAS curve).  Consequently, increasing the money supply will lead to inflation.  </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4"/>
                  </a:ext>
                </a:extLst>
              </a:tr>
              <a:tr h="695292">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OTHER POINTS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Milton Friedman predicted an increase in the money supply would take about 9-12 months to lead to higher output.  Friedman placed great emphasis on the role of price expectations. If there are expectations of higher inflation, it becomes self-fulfilling – workers demand higher wages to meet rising living costs. Firms put up prices to meet rising costs. Strict monetarist policies would help reduce expectations.</a:t>
                      </a:r>
                    </a:p>
                    <a:p>
                      <a:r>
                        <a:rPr lang="en-GB" sz="1000" b="0" i="0" u="none" strike="noStrike" cap="none" dirty="0">
                          <a:solidFill>
                            <a:schemeClr val="tx1"/>
                          </a:solidFill>
                          <a:effectLst/>
                          <a:latin typeface="+mn-lt"/>
                          <a:ea typeface="+mn-ea"/>
                          <a:cs typeface="+mn-cs"/>
                          <a:sym typeface="Arial"/>
                        </a:rPr>
                        <a:t>After another year output will return to its initial equilibrium causing prices to rise to accommodate the rise in money supply</a:t>
                      </a:r>
                    </a:p>
                  </a:txBody>
                  <a:tcPr marL="91450" marR="91450" marT="45725" marB="45725">
                    <a:solidFill>
                      <a:schemeClr val="bg1"/>
                    </a:solidFill>
                  </a:tcPr>
                </a:tc>
                <a:extLst>
                  <a:ext uri="{0D108BD9-81ED-4DB2-BD59-A6C34878D82A}">
                    <a16:rowId xmlns:a16="http://schemas.microsoft.com/office/drawing/2014/main" val="10005"/>
                  </a:ext>
                </a:extLst>
              </a:tr>
              <a:tr h="70361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FRIEDMAN’S K-PERCENT RULE</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Milton Friedman argued that the money supply should rise by a fixed k-percent each year. This rate of increase should depend on institutional factors and be determined independently of policymakers. Friedman believed this rule would avoid the extremes of deflation (Falling money supply, e.g. Great Depression) and inflation due to rising money supply. It would give business strong expectations of what would happen to money supply and inflation.  </a:t>
                      </a:r>
                    </a:p>
                  </a:txBody>
                  <a:tcPr marL="91450" marR="91450" marT="45725" marB="45725">
                    <a:solidFill>
                      <a:schemeClr val="accent1">
                        <a:lumMod val="20000"/>
                        <a:lumOff val="80000"/>
                      </a:schemeClr>
                    </a:solidFill>
                  </a:tcPr>
                </a:tc>
                <a:extLst>
                  <a:ext uri="{0D108BD9-81ED-4DB2-BD59-A6C34878D82A}">
                    <a16:rowId xmlns:a16="http://schemas.microsoft.com/office/drawing/2014/main" val="10006"/>
                  </a:ext>
                </a:extLst>
              </a:tr>
              <a:tr h="1593118">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DIAGRAM ANALYSIS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mn-lt"/>
                          <a:ea typeface="+mn-ea"/>
                          <a:cs typeface="+mn-cs"/>
                          <a:sym typeface="Arial"/>
                        </a:rPr>
                        <a:t>Following a rise in the Money Supply, consumers have more money and therefore spend more money on goods; this shifts AD to the right. AD1 to AD 2.  Firms respond by increasing output along SRAS. Real output increases from Y1 to Y2.</a:t>
                      </a:r>
                    </a:p>
                    <a:p>
                      <a:r>
                        <a:rPr lang="en-GB" sz="1000" b="0" i="0" u="none" strike="noStrike" cap="none" dirty="0">
                          <a:solidFill>
                            <a:schemeClr val="tx1"/>
                          </a:solidFill>
                          <a:effectLst/>
                          <a:latin typeface="+mn-lt"/>
                          <a:ea typeface="+mn-ea"/>
                          <a:cs typeface="+mn-cs"/>
                          <a:sym typeface="Arial"/>
                        </a:rPr>
                        <a:t>National output now exceeds the equilibrium level of output. Therefore there is an inflationary gap.</a:t>
                      </a:r>
                    </a:p>
                    <a:p>
                      <a:r>
                        <a:rPr lang="en-GB" sz="1000" b="0" i="0" u="none" strike="noStrike" cap="none" dirty="0">
                          <a:solidFill>
                            <a:schemeClr val="tx1"/>
                          </a:solidFill>
                          <a:effectLst/>
                          <a:latin typeface="+mn-lt"/>
                          <a:ea typeface="+mn-ea"/>
                          <a:cs typeface="+mn-cs"/>
                          <a:sym typeface="Arial"/>
                        </a:rPr>
                        <a:t>Firms need to hire more workers, so wages rise leading to an increase in costs and hence prices. Initially, workers agree to work more hours because they see an increase in nominal wages. As prices rise money can buy less, therefore, there is a movement to the left along the new AD.  Also, workers realise the increase in nominal wage is not a real wage increase. Therefore, workers also demand higher nominal wages to produce more output and to compensate them for rising prices, therefore SRAS shifts to the left.  The economy has returned to the equilibrium level of output (Y1), but at a higher price level (P3).</a:t>
                      </a:r>
                    </a:p>
                    <a:p>
                      <a:r>
                        <a:rPr lang="en-GB" sz="1000" b="0" i="0" u="none" strike="noStrike" cap="none" dirty="0">
                          <a:solidFill>
                            <a:schemeClr val="tx1"/>
                          </a:solidFill>
                          <a:effectLst/>
                          <a:latin typeface="+mn-lt"/>
                          <a:ea typeface="+mn-ea"/>
                          <a:cs typeface="+mn-cs"/>
                          <a:sym typeface="Arial"/>
                        </a:rPr>
                        <a:t>Therefore the rise in the Money Supply cause a rise in AD, But because the LRAS is inelastic there is no increase in real output, but inflation rises. It is a form of demand-pull inflation.</a:t>
                      </a:r>
                    </a:p>
                  </a:txBody>
                  <a:tcPr marL="91450" marR="91450" marT="45725" marB="45725">
                    <a:solidFill>
                      <a:schemeClr val="bg1"/>
                    </a:solidFill>
                  </a:tcPr>
                </a:tc>
                <a:extLst>
                  <a:ext uri="{0D108BD9-81ED-4DB2-BD59-A6C34878D82A}">
                    <a16:rowId xmlns:a16="http://schemas.microsoft.com/office/drawing/2014/main" val="10007"/>
                  </a:ext>
                </a:extLst>
              </a:tr>
              <a:tr h="24853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MILTON FRIEDMAN</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“Inflation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is always &amp; everywhere a monetary phenomenon”.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8"/>
                  </a:ext>
                </a:extLst>
              </a:tr>
            </a:tbl>
          </a:graphicData>
        </a:graphic>
      </p:graphicFrame>
      <p:pic>
        <p:nvPicPr>
          <p:cNvPr id="6" name="Picture 5"/>
          <p:cNvPicPr>
            <a:picLocks noChangeAspect="1"/>
          </p:cNvPicPr>
          <p:nvPr/>
        </p:nvPicPr>
        <p:blipFill>
          <a:blip r:embed="rId2"/>
          <a:stretch>
            <a:fillRect/>
          </a:stretch>
        </p:blipFill>
        <p:spPr>
          <a:xfrm>
            <a:off x="9397676" y="4293477"/>
            <a:ext cx="2699730" cy="2564523"/>
          </a:xfrm>
          <a:prstGeom prst="rect">
            <a:avLst/>
          </a:prstGeom>
        </p:spPr>
      </p:pic>
    </p:spTree>
    <p:extLst>
      <p:ext uri="{BB962C8B-B14F-4D97-AF65-F5344CB8AC3E}">
        <p14:creationId xmlns:p14="http://schemas.microsoft.com/office/powerpoint/2010/main" val="3827544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358491757"/>
              </p:ext>
            </p:extLst>
          </p:nvPr>
        </p:nvGraphicFramePr>
        <p:xfrm>
          <a:off x="264882" y="194742"/>
          <a:ext cx="7639403" cy="6058427"/>
        </p:xfrm>
        <a:graphic>
          <a:graphicData uri="http://schemas.openxmlformats.org/drawingml/2006/table">
            <a:tbl>
              <a:tblPr firstRow="1" bandRow="1">
                <a:noFill/>
              </a:tblPr>
              <a:tblGrid>
                <a:gridCol w="1366324">
                  <a:extLst>
                    <a:ext uri="{9D8B030D-6E8A-4147-A177-3AD203B41FA5}">
                      <a16:colId xmlns:a16="http://schemas.microsoft.com/office/drawing/2014/main" val="20000"/>
                    </a:ext>
                  </a:extLst>
                </a:gridCol>
                <a:gridCol w="6273079">
                  <a:extLst>
                    <a:ext uri="{9D8B030D-6E8A-4147-A177-3AD203B41FA5}">
                      <a16:colId xmlns:a16="http://schemas.microsoft.com/office/drawing/2014/main" val="20001"/>
                    </a:ext>
                  </a:extLst>
                </a:gridCol>
              </a:tblGrid>
              <a:tr h="297627">
                <a:tc gridSpan="2">
                  <a:txBody>
                    <a:bodyPr/>
                    <a:lstStyle/>
                    <a:p>
                      <a:pPr marL="0" marR="0" lvl="0" indent="0" algn="ctr" rtl="0">
                        <a:spcBef>
                          <a:spcPts val="0"/>
                        </a:spcBef>
                        <a:spcAft>
                          <a:spcPts val="0"/>
                        </a:spcAft>
                        <a:buNone/>
                      </a:pPr>
                      <a:r>
                        <a:rPr lang="en-GB" sz="1100" b="1" i="0" dirty="0">
                          <a:solidFill>
                            <a:schemeClr val="bg1"/>
                          </a:solidFill>
                          <a:latin typeface="Calibri" panose="020F0502020204030204" pitchFamily="34" charset="0"/>
                          <a:ea typeface="Calibri"/>
                          <a:cs typeface="Calibri" panose="020F0502020204030204" pitchFamily="34" charset="0"/>
                          <a:sym typeface="Calibri"/>
                        </a:rPr>
                        <a:t>4.2.4.4.</a:t>
                      </a:r>
                      <a:r>
                        <a:rPr lang="en-GB" sz="1100" b="1" i="0" baseline="0" dirty="0">
                          <a:solidFill>
                            <a:schemeClr val="bg1"/>
                          </a:solidFill>
                          <a:latin typeface="Calibri" panose="020F0502020204030204" pitchFamily="34" charset="0"/>
                          <a:ea typeface="Calibri"/>
                          <a:cs typeface="Calibri" panose="020F0502020204030204" pitchFamily="34" charset="0"/>
                          <a:sym typeface="Calibri"/>
                        </a:rPr>
                        <a:t> </a:t>
                      </a:r>
                      <a:r>
                        <a:rPr lang="en-GB" sz="1100" b="1" i="0" dirty="0">
                          <a:solidFill>
                            <a:schemeClr val="bg1"/>
                          </a:solidFill>
                          <a:latin typeface="Calibri" panose="020F0502020204030204" pitchFamily="34" charset="0"/>
                          <a:ea typeface="Calibri"/>
                          <a:cs typeface="Calibri" panose="020F0502020204030204" pitchFamily="34" charset="0"/>
                          <a:sym typeface="Calibri"/>
                        </a:rPr>
                        <a:t>THE REGULATION OF THE FINANCIAL SYSTEM</a:t>
                      </a:r>
                      <a:endParaRPr sz="1100" b="1" i="0" dirty="0">
                        <a:solidFill>
                          <a:schemeClr val="bg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ROLE</a:t>
                      </a:r>
                      <a:r>
                        <a:rPr lang="en-GB" sz="1000" b="1" baseline="0" dirty="0">
                          <a:solidFill>
                            <a:schemeClr val="bg1"/>
                          </a:solidFill>
                          <a:latin typeface="Calibri" panose="020F0502020204030204" pitchFamily="34" charset="0"/>
                          <a:cs typeface="Calibri" panose="020F0502020204030204" pitchFamily="34" charset="0"/>
                        </a:rPr>
                        <a:t> OF THE BANK OF ENGLAND</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Currency regulator or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issue.</a:t>
                      </a:r>
                    </a:p>
                    <a:p>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Bank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to the government.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Custodian of Cash reserves.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Custodian of International currency.</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Lender of last resort.</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Regulator of credit creation.</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Protecting depositors interests.</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PRUDENTIAL</a:t>
                      </a:r>
                      <a:r>
                        <a:rPr lang="en-GB" sz="1000" b="1" baseline="0" dirty="0">
                          <a:solidFill>
                            <a:schemeClr val="bg1"/>
                          </a:solidFill>
                          <a:latin typeface="Calibri" panose="020F0502020204030204" pitchFamily="34" charset="0"/>
                          <a:cs typeface="Calibri" panose="020F0502020204030204" pitchFamily="34" charset="0"/>
                        </a:rPr>
                        <a:t> REGULATION AUTHORITY (PRA)</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Create policies for firms to follow as well as watch over aspects of the business – we call this supervision. We want to ensure that the financial services and products that we all rely on can be provided in a safe and sound way.</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PRA were established as part of a new wave of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2"/>
                        </a:rPr>
                        <a:t>regulation</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in financial services after the financial crisis of 2007. We now supervise around 1,500 financial institutions including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2"/>
                        </a:rPr>
                        <a:t>banks</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3"/>
                        </a:rPr>
                        <a:t>insurance</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companies.</a:t>
                      </a:r>
                    </a:p>
                  </a:txBody>
                  <a:tcPr marL="91450" marR="91450" marT="45725" marB="45725">
                    <a:solidFill>
                      <a:schemeClr val="bg1"/>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FINANCIAL POLICY COMMITTEE (FPC)</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Collecting information about financial markets. It’s vital we talk to people working in financial markets so we understand what’s happening, what the risks are and consider how to address them together.</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Managing market operations – the buying and selling of things owned by the government, to change the amount of money available in banking system. A few examples of this are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4"/>
                        </a:rPr>
                        <a:t>quantitative easing</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5"/>
                        </a:rPr>
                        <a:t>printing money</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managing the UK’s </a:t>
                      </a:r>
                      <a:r>
                        <a:rPr lang="en-GB" sz="1000" b="0" i="0" u="sng" strike="noStrike" cap="none" dirty="0">
                          <a:solidFill>
                            <a:schemeClr val="tx1"/>
                          </a:solidFill>
                          <a:effectLst/>
                          <a:latin typeface="Calibri" panose="020F0502020204030204" pitchFamily="34" charset="0"/>
                          <a:ea typeface="+mn-ea"/>
                          <a:cs typeface="Calibri" panose="020F0502020204030204" pitchFamily="34" charset="0"/>
                          <a:sym typeface="Arial"/>
                          <a:hlinkClick r:id="rId6"/>
                        </a:rPr>
                        <a:t>gold</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and money reserves (our country’s investments) on behalf of the government. We also hold a small number of foreign currency reserves, and carry out payments to other countries for government departments and a small number of their customers.</a:t>
                      </a:r>
                    </a:p>
                    <a:p>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Setting standards for financial markets. By doing this, we aim to make sure financial markets are fair and there when you need them.</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FINANCIAL CONDUCT AUTHORITY (FCA)</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dirty="0">
                          <a:solidFill>
                            <a:schemeClr val="dk1"/>
                          </a:solidFill>
                          <a:latin typeface="Calibri" panose="020F0502020204030204" pitchFamily="34" charset="0"/>
                          <a:ea typeface="Calibri"/>
                          <a:cs typeface="Calibri" panose="020F0502020204030204" pitchFamily="34" charset="0"/>
                          <a:sym typeface="Calibri"/>
                        </a:rPr>
                        <a:t>Prevent</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misconduct</a:t>
                      </a:r>
                      <a:r>
                        <a:rPr lang="en-GB" sz="1000" b="0" i="0" dirty="0">
                          <a:solidFill>
                            <a:schemeClr val="dk1"/>
                          </a:solidFill>
                          <a:latin typeface="Calibri" panose="020F0502020204030204" pitchFamily="34" charset="0"/>
                          <a:ea typeface="Calibri"/>
                          <a:cs typeface="Calibri" panose="020F0502020204030204" pitchFamily="34" charset="0"/>
                          <a:sym typeface="Calibri"/>
                        </a:rPr>
                        <a:t>-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They will investigate and enforce against classic types of misconduct such as insider trading and shadow-banking.</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Providing</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advice</a:t>
                      </a:r>
                    </a:p>
                    <a:p>
                      <a:pPr marL="171450" marR="0" lvl="0" indent="-171450" algn="l" rtl="0">
                        <a:spcBef>
                          <a:spcPts val="0"/>
                        </a:spcBef>
                        <a:spcAft>
                          <a:spcPts val="0"/>
                        </a:spcAft>
                        <a:buClr>
                          <a:schemeClr val="dk1"/>
                        </a:buClr>
                        <a:buSzPts val="1000"/>
                        <a:buFont typeface="Arial" panose="020B0604020202020204" pitchFamily="34" charset="0"/>
                        <a:buChar char="•"/>
                      </a:pP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Launching legal investigations - </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As an arm of the UK government, the FCA reserves the right to investigate any person or entity that they have a reasonable suspicion of being guilty of financial crime.</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LIQUIDITY RATIOS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60000"/>
                        <a:lumOff val="40000"/>
                      </a:schemeClr>
                    </a:solidFill>
                  </a:tcPr>
                </a:tc>
                <a:extLst>
                  <a:ext uri="{0D108BD9-81ED-4DB2-BD59-A6C34878D82A}">
                    <a16:rowId xmlns:a16="http://schemas.microsoft.com/office/drawing/2014/main" val="612216763"/>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CAPITAL RATIOS</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171450" marR="0" lvl="0" indent="-171450" algn="l" rtl="0">
                        <a:spcBef>
                          <a:spcPts val="0"/>
                        </a:spcBef>
                        <a:spcAft>
                          <a:spcPts val="0"/>
                        </a:spcAft>
                        <a:buClr>
                          <a:schemeClr val="dk1"/>
                        </a:buClr>
                        <a:buSzPts val="1000"/>
                        <a:buFont typeface="Arial" panose="020B0604020202020204" pitchFamily="34" charset="0"/>
                        <a:buChar char="•"/>
                      </a:pP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2182047227"/>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MORAL</a:t>
                      </a:r>
                      <a:r>
                        <a:rPr lang="en-GB" sz="1000" b="1" baseline="0" dirty="0">
                          <a:solidFill>
                            <a:schemeClr val="bg1"/>
                          </a:solidFill>
                          <a:latin typeface="Calibri" panose="020F0502020204030204" pitchFamily="34" charset="0"/>
                          <a:cs typeface="Calibri" panose="020F0502020204030204" pitchFamily="34" charset="0"/>
                        </a:rPr>
                        <a:t> HAZARD</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Occurs when an entity has an incentive to increase its exposure to risk because it does not bear the full costs of that risk. For example, when a corporation is insured, it may take on higher risk knowing that its insurance will pay the associated costs.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60000"/>
                        <a:lumOff val="40000"/>
                      </a:schemeClr>
                    </a:solidFill>
                  </a:tcPr>
                </a:tc>
                <a:extLst>
                  <a:ext uri="{0D108BD9-81ED-4DB2-BD59-A6C34878D82A}">
                    <a16:rowId xmlns:a16="http://schemas.microsoft.com/office/drawing/2014/main" val="2654081558"/>
                  </a:ext>
                </a:extLst>
              </a:tr>
              <a:tr h="218400">
                <a:tc>
                  <a:txBody>
                    <a:bodyPr/>
                    <a:lstStyle/>
                    <a:p>
                      <a:pPr marL="0" marR="0" lvl="0" indent="0" algn="l" rtl="0">
                        <a:spcBef>
                          <a:spcPts val="0"/>
                        </a:spcBef>
                        <a:spcAft>
                          <a:spcPts val="0"/>
                        </a:spcAft>
                        <a:buNone/>
                      </a:pPr>
                      <a:r>
                        <a:rPr lang="en-GB" sz="1000" b="1" dirty="0">
                          <a:solidFill>
                            <a:schemeClr val="bg1"/>
                          </a:solidFill>
                          <a:latin typeface="Calibri" panose="020F0502020204030204" pitchFamily="34" charset="0"/>
                          <a:cs typeface="Calibri" panose="020F0502020204030204" pitchFamily="34" charset="0"/>
                        </a:rPr>
                        <a:t>SYSTEMIC RISK</a:t>
                      </a:r>
                      <a:endParaRPr sz="1000" b="1" dirty="0">
                        <a:solidFill>
                          <a:schemeClr val="bg1"/>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panose="020B0604020202020204" pitchFamily="34" charset="0"/>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Refers to the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risk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a breakdown of an entire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system</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rather than simply the failure of individual parts. In a financial context, if denotes the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risk</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of a cascading failure in the financial sector, caused by linkages within the financial </a:t>
                      </a:r>
                      <a:r>
                        <a:rPr lang="en-GB" sz="1000" b="1" i="0" u="none" strike="noStrike" cap="none" dirty="0">
                          <a:solidFill>
                            <a:schemeClr val="tx1"/>
                          </a:solidFill>
                          <a:effectLst/>
                          <a:latin typeface="Calibri" panose="020F0502020204030204" pitchFamily="34" charset="0"/>
                          <a:ea typeface="+mn-ea"/>
                          <a:cs typeface="Calibri" panose="020F0502020204030204" pitchFamily="34" charset="0"/>
                          <a:sym typeface="Arial"/>
                        </a:rPr>
                        <a:t>system</a:t>
                      </a: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 resulting in a severe economic downturn.</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640271298"/>
                  </a:ext>
                </a:extLst>
              </a:tr>
            </a:tbl>
          </a:graphicData>
        </a:graphic>
      </p:graphicFrame>
    </p:spTree>
    <p:extLst>
      <p:ext uri="{BB962C8B-B14F-4D97-AF65-F5344CB8AC3E}">
        <p14:creationId xmlns:p14="http://schemas.microsoft.com/office/powerpoint/2010/main" val="13820907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9"/>
        <p:cNvGrpSpPr/>
        <p:nvPr/>
      </p:nvGrpSpPr>
      <p:grpSpPr>
        <a:xfrm>
          <a:off x="0" y="0"/>
          <a:ext cx="0" cy="0"/>
          <a:chOff x="0" y="0"/>
          <a:chExt cx="0" cy="0"/>
        </a:xfrm>
      </p:grpSpPr>
      <p:graphicFrame>
        <p:nvGraphicFramePr>
          <p:cNvPr id="6" name="Shape 103"/>
          <p:cNvGraphicFramePr/>
          <p:nvPr>
            <p:extLst>
              <p:ext uri="{D42A27DB-BD31-4B8C-83A1-F6EECF244321}">
                <p14:modId xmlns:p14="http://schemas.microsoft.com/office/powerpoint/2010/main" val="2680496162"/>
              </p:ext>
            </p:extLst>
          </p:nvPr>
        </p:nvGraphicFramePr>
        <p:xfrm>
          <a:off x="249115" y="123093"/>
          <a:ext cx="6406662" cy="6223701"/>
        </p:xfrm>
        <a:graphic>
          <a:graphicData uri="http://schemas.openxmlformats.org/drawingml/2006/table">
            <a:tbl>
              <a:tblPr firstRow="1" bandRow="1">
                <a:noFill/>
              </a:tblPr>
              <a:tblGrid>
                <a:gridCol w="1380661">
                  <a:extLst>
                    <a:ext uri="{9D8B030D-6E8A-4147-A177-3AD203B41FA5}">
                      <a16:colId xmlns:a16="http://schemas.microsoft.com/office/drawing/2014/main" val="20000"/>
                    </a:ext>
                  </a:extLst>
                </a:gridCol>
                <a:gridCol w="5026001">
                  <a:extLst>
                    <a:ext uri="{9D8B030D-6E8A-4147-A177-3AD203B41FA5}">
                      <a16:colId xmlns:a16="http://schemas.microsoft.com/office/drawing/2014/main" val="20001"/>
                    </a:ext>
                  </a:extLst>
                </a:gridCol>
              </a:tblGrid>
              <a:tr h="268177">
                <a:tc gridSpan="2">
                  <a:txBody>
                    <a:bodyPr/>
                    <a:lstStyle/>
                    <a:p>
                      <a:pPr marL="0" marR="0" lvl="0" indent="0" algn="ctr" rtl="0">
                        <a:spcBef>
                          <a:spcPts val="0"/>
                        </a:spcBef>
                        <a:spcAft>
                          <a:spcPts val="0"/>
                        </a:spcAft>
                        <a:buNone/>
                      </a:pPr>
                      <a:r>
                        <a:rPr lang="en-GB" sz="1000" b="1" dirty="0">
                          <a:solidFill>
                            <a:schemeClr val="accent2">
                              <a:lumMod val="60000"/>
                              <a:lumOff val="40000"/>
                            </a:schemeClr>
                          </a:solidFill>
                        </a:rPr>
                        <a:t>4.2.5.</a:t>
                      </a:r>
                      <a:r>
                        <a:rPr lang="en-GB" sz="1000" b="1" baseline="0" dirty="0">
                          <a:solidFill>
                            <a:schemeClr val="accent2">
                              <a:lumMod val="60000"/>
                              <a:lumOff val="40000"/>
                            </a:schemeClr>
                          </a:solidFill>
                        </a:rPr>
                        <a:t> FISCAL POLICY &amp; SUPPLY-SIDE POLICIES</a:t>
                      </a:r>
                      <a:endParaRPr sz="1000" b="1" dirty="0">
                        <a:solidFill>
                          <a:schemeClr val="accent2">
                            <a:lumMod val="60000"/>
                            <a:lumOff val="40000"/>
                          </a:schemeClr>
                        </a:solidFill>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10626376"/>
                  </a:ext>
                </a:extLst>
              </a:tr>
              <a:tr h="268177">
                <a:tc gridSpan="2">
                  <a:txBody>
                    <a:bodyPr/>
                    <a:lstStyle/>
                    <a:p>
                      <a:pPr marL="0" marR="0" lvl="0" indent="0" algn="ctr" rtl="0">
                        <a:spcBef>
                          <a:spcPts val="0"/>
                        </a:spcBef>
                        <a:spcAft>
                          <a:spcPts val="0"/>
                        </a:spcAft>
                        <a:buNone/>
                      </a:pPr>
                      <a:r>
                        <a:rPr lang="en-GB" sz="1000" b="1" dirty="0">
                          <a:solidFill>
                            <a:schemeClr val="accent2">
                              <a:lumMod val="60000"/>
                              <a:lumOff val="40000"/>
                            </a:schemeClr>
                          </a:solidFill>
                        </a:rPr>
                        <a:t>4.2.5.1 FISCAL POLICY</a:t>
                      </a:r>
                      <a:endParaRPr sz="1000" b="1" dirty="0">
                        <a:solidFill>
                          <a:schemeClr val="accent2">
                            <a:lumMod val="60000"/>
                            <a:lumOff val="40000"/>
                          </a:schemeClr>
                        </a:solidFill>
                      </a:endParaRPr>
                    </a:p>
                  </a:txBody>
                  <a:tcPr marL="91450" marR="91450" marT="45725" marB="45725">
                    <a:solidFill>
                      <a:schemeClr val="tx2">
                        <a:lumMod val="75000"/>
                      </a:schemeClr>
                    </a:solidFill>
                  </a:tcPr>
                </a:tc>
                <a:tc hMerge="1">
                  <a:txBody>
                    <a:bodyPr/>
                    <a:lstStyle/>
                    <a:p>
                      <a:endParaRPr lang="en-US"/>
                    </a:p>
                  </a:txBody>
                  <a:tcPr/>
                </a:tc>
                <a:extLst>
                  <a:ext uri="{0D108BD9-81ED-4DB2-BD59-A6C34878D82A}">
                    <a16:rowId xmlns:a16="http://schemas.microsoft.com/office/drawing/2014/main" val="10000"/>
                  </a:ext>
                </a:extLst>
              </a:tr>
              <a:tr h="1028676">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DEFINITION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dirty="0">
                          <a:latin typeface="Calibri" panose="020F0502020204030204" pitchFamily="34" charset="0"/>
                          <a:cs typeface="Calibri" panose="020F0502020204030204" pitchFamily="34" charset="0"/>
                        </a:rPr>
                        <a:t>The</a:t>
                      </a:r>
                      <a:r>
                        <a:rPr lang="en-GB" sz="1000" baseline="0" dirty="0">
                          <a:latin typeface="Calibri" panose="020F0502020204030204" pitchFamily="34" charset="0"/>
                          <a:cs typeface="Calibri" panose="020F0502020204030204" pitchFamily="34" charset="0"/>
                        </a:rPr>
                        <a:t> manipulation of government spending, taxation &amp; borrowing to influence aggregate demand &amp; provide public goods. </a:t>
                      </a:r>
                    </a:p>
                    <a:p>
                      <a:pPr marL="0" marR="0" lvl="0" indent="0" algn="l" rtl="0">
                        <a:lnSpc>
                          <a:spcPct val="100000"/>
                        </a:lnSpc>
                        <a:spcBef>
                          <a:spcPts val="0"/>
                        </a:spcBef>
                        <a:spcAft>
                          <a:spcPts val="0"/>
                        </a:spcAft>
                        <a:buClr>
                          <a:schemeClr val="dk1"/>
                        </a:buClr>
                        <a:buSzPts val="1000"/>
                        <a:buFont typeface="Arial"/>
                        <a:buNone/>
                      </a:pPr>
                      <a:r>
                        <a:rPr lang="en-GB" sz="1000" baseline="0" dirty="0">
                          <a:latin typeface="Calibri" panose="020F0502020204030204" pitchFamily="34" charset="0"/>
                          <a:cs typeface="Calibri" panose="020F0502020204030204" pitchFamily="34" charset="0"/>
                        </a:rPr>
                        <a:t>It can also influence Aggregate Supply by changing the incentives to work, thus leading to microeconomic effects.</a:t>
                      </a:r>
                    </a:p>
                    <a:p>
                      <a:r>
                        <a:rPr lang="en-GB" sz="1000" dirty="0">
                          <a:effectLst/>
                          <a:latin typeface="Calibri" panose="020F0502020204030204" pitchFamily="34" charset="0"/>
                          <a:cs typeface="Calibri" panose="020F0502020204030204" pitchFamily="34" charset="0"/>
                        </a:rPr>
                        <a:t>Stimulate economic growth in a period of a recession.</a:t>
                      </a:r>
                    </a:p>
                    <a:p>
                      <a:r>
                        <a:rPr lang="en-GB" sz="1000" dirty="0">
                          <a:effectLst/>
                          <a:latin typeface="Calibri" panose="020F0502020204030204" pitchFamily="34" charset="0"/>
                          <a:cs typeface="Calibri" panose="020F0502020204030204" pitchFamily="34" charset="0"/>
                        </a:rPr>
                        <a:t>Keep inflation low (UK government has a target of 2%)</a:t>
                      </a:r>
                    </a:p>
                    <a:p>
                      <a:r>
                        <a:rPr lang="en-GB" sz="1000" dirty="0">
                          <a:effectLst/>
                          <a:latin typeface="Calibri" panose="020F0502020204030204" pitchFamily="34" charset="0"/>
                          <a:cs typeface="Calibri" panose="020F0502020204030204" pitchFamily="34" charset="0"/>
                        </a:rPr>
                        <a:t>Fiscal policy aims to stabilise economic growth, avoiding a boom and bust economic cycle.</a:t>
                      </a:r>
                    </a:p>
                  </a:txBody>
                  <a:tcPr marL="91450" marR="91450" marT="45725" marB="45725"/>
                </a:tc>
                <a:extLst>
                  <a:ext uri="{0D108BD9-81ED-4DB2-BD59-A6C34878D82A}">
                    <a16:rowId xmlns:a16="http://schemas.microsoft.com/office/drawing/2014/main" val="10001"/>
                  </a:ext>
                </a:extLst>
              </a:tr>
              <a:tr h="27186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FISCAL</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BUDGET </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Calibri"/>
                        <a:buNone/>
                      </a:pPr>
                      <a:r>
                        <a:rPr lang="en-GB" sz="1000" dirty="0">
                          <a:latin typeface="Calibri" panose="020F0502020204030204" pitchFamily="34" charset="0"/>
                          <a:cs typeface="Calibri" panose="020F0502020204030204" pitchFamily="34" charset="0"/>
                        </a:rPr>
                        <a:t>A statement</a:t>
                      </a:r>
                      <a:r>
                        <a:rPr lang="en-GB" sz="1000" baseline="0" dirty="0">
                          <a:latin typeface="Calibri" panose="020F0502020204030204" pitchFamily="34" charset="0"/>
                          <a:cs typeface="Calibri" panose="020F0502020204030204" pitchFamily="34" charset="0"/>
                        </a:rPr>
                        <a:t> of the spending &amp; income plans of an individual, firm or government. </a:t>
                      </a:r>
                      <a:endParaRPr sz="1000" dirty="0">
                        <a:latin typeface="Calibri" panose="020F0502020204030204" pitchFamily="34" charset="0"/>
                        <a:cs typeface="Calibri" panose="020F0502020204030204" pitchFamily="34" charset="0"/>
                      </a:endParaRPr>
                    </a:p>
                  </a:txBody>
                  <a:tcPr marL="91450" marR="91450" marT="45725" marB="45725">
                    <a:solidFill>
                      <a:srgbClr val="DDEAF6"/>
                    </a:solidFill>
                  </a:tcPr>
                </a:tc>
                <a:extLst>
                  <a:ext uri="{0D108BD9-81ED-4DB2-BD59-A6C34878D82A}">
                    <a16:rowId xmlns:a16="http://schemas.microsoft.com/office/drawing/2014/main" val="10002"/>
                  </a:ext>
                </a:extLst>
              </a:tr>
              <a:tr h="268177">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BUDEGT SURPLUS </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None/>
                      </a:pPr>
                      <a:r>
                        <a:rPr lang="en-GB" sz="1000" dirty="0">
                          <a:latin typeface="Calibri" panose="020F0502020204030204" pitchFamily="34" charset="0"/>
                          <a:cs typeface="Calibri" panose="020F0502020204030204" pitchFamily="34" charset="0"/>
                        </a:rPr>
                        <a:t>Arises</a:t>
                      </a:r>
                      <a:r>
                        <a:rPr lang="en-GB" sz="1000" baseline="0" dirty="0">
                          <a:latin typeface="Calibri" panose="020F0502020204030204" pitchFamily="34" charset="0"/>
                          <a:cs typeface="Calibri" panose="020F0502020204030204" pitchFamily="34" charset="0"/>
                        </a:rPr>
                        <a:t> due to spending being less than tax receipts.</a:t>
                      </a:r>
                      <a:endParaRPr sz="1000" dirty="0">
                        <a:latin typeface="Calibri" panose="020F0502020204030204" pitchFamily="34" charset="0"/>
                        <a:cs typeface="Calibri" panose="020F0502020204030204" pitchFamily="34" charset="0"/>
                      </a:endParaRPr>
                    </a:p>
                  </a:txBody>
                  <a:tcPr marL="91450" marR="91450" marT="45725" marB="45725"/>
                </a:tc>
                <a:extLst>
                  <a:ext uri="{0D108BD9-81ED-4DB2-BD59-A6C34878D82A}">
                    <a16:rowId xmlns:a16="http://schemas.microsoft.com/office/drawing/2014/main" val="10003"/>
                  </a:ext>
                </a:extLst>
              </a:tr>
              <a:tr h="268177">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BUDGET DEFICIT</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A</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rises due to spending being greater than tax receipts.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4"/>
                  </a:ext>
                </a:extLst>
              </a:tr>
              <a:tr h="268177">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NATIONAL</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DEBT</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Accumulated</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budget deficits amounting to a nation’s debt.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5"/>
                  </a:ext>
                </a:extLst>
              </a:tr>
              <a:tr h="603385">
                <a:tc>
                  <a:txBody>
                    <a:bodyPr/>
                    <a:lstStyle/>
                    <a:p>
                      <a:pPr marL="0" marR="0" lvl="0" indent="0" algn="l" rtl="0">
                        <a:spcBef>
                          <a:spcPts val="0"/>
                        </a:spcBef>
                        <a:spcAft>
                          <a:spcPts val="0"/>
                        </a:spcAft>
                        <a:buNone/>
                      </a:pPr>
                      <a:r>
                        <a:rPr lang="en-GB" sz="1000" b="1" i="0" u="none" strike="noStrike" cap="none" dirty="0">
                          <a:solidFill>
                            <a:schemeClr val="accent2">
                              <a:lumMod val="60000"/>
                              <a:lumOff val="40000"/>
                            </a:schemeClr>
                          </a:solidFill>
                          <a:effectLst/>
                          <a:latin typeface="Calibri" panose="020F0502020204030204" pitchFamily="34" charset="0"/>
                          <a:ea typeface="+mn-ea"/>
                          <a:cs typeface="Calibri" panose="020F0502020204030204" pitchFamily="34" charset="0"/>
                          <a:sym typeface="Arial"/>
                        </a:rPr>
                        <a:t>PUBLIC SECTOR BORROWING REQUIREMENT</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Where the government runs a budget deficit it will be financed by the PSBR.  It will sell national savings certificates and securities such as gilts or treasury bills and bonds.</a:t>
                      </a:r>
                    </a:p>
                  </a:txBody>
                  <a:tcPr marL="91450" marR="91450" marT="45725" marB="45725">
                    <a:solidFill>
                      <a:schemeClr val="bg1"/>
                    </a:solidFill>
                  </a:tcPr>
                </a:tc>
                <a:extLst>
                  <a:ext uri="{0D108BD9-81ED-4DB2-BD59-A6C34878D82A}">
                    <a16:rowId xmlns:a16="http://schemas.microsoft.com/office/drawing/2014/main" val="10006"/>
                  </a:ext>
                </a:extLst>
              </a:tr>
              <a:tr h="435781">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DEMAND</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MANAGEMENT</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Government use of fiscal &amp; other policies to manipulate the level of aggregate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demand.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7"/>
                  </a:ext>
                </a:extLst>
              </a:tr>
              <a:tr h="435781">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EXPANSIONARY</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FISCAL POLICY</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Increased government spending &amp; decreased</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taxation to increase aggregate demand via G, I &amp; C.  While T is reduced.   This helps combat a NEGATIVE OUTPUT GAP. </a:t>
                      </a:r>
                    </a:p>
                  </a:txBody>
                  <a:tcPr marL="91450" marR="91450" marT="45725" marB="45725">
                    <a:solidFill>
                      <a:schemeClr val="bg1"/>
                    </a:solidFill>
                  </a:tcPr>
                </a:tc>
                <a:extLst>
                  <a:ext uri="{0D108BD9-81ED-4DB2-BD59-A6C34878D82A}">
                    <a16:rowId xmlns:a16="http://schemas.microsoft.com/office/drawing/2014/main" val="10008"/>
                  </a:ext>
                </a:extLst>
              </a:tr>
              <a:tr h="435781">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CONTRACTIONARY FISCAL POLICY</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Decreased government spending &amp; increased taxation to decrease aggregate demand due to potential overheating or a positive output gap.  </a:t>
                      </a:r>
                    </a:p>
                  </a:txBody>
                  <a:tcPr marL="91450" marR="91450" marT="45725" marB="45725">
                    <a:solidFill>
                      <a:srgbClr val="DDEAF6"/>
                    </a:solidFill>
                  </a:tcPr>
                </a:tc>
                <a:extLst>
                  <a:ext uri="{0D108BD9-81ED-4DB2-BD59-A6C34878D82A}">
                    <a16:rowId xmlns:a16="http://schemas.microsoft.com/office/drawing/2014/main" val="10009"/>
                  </a:ext>
                </a:extLst>
              </a:tr>
              <a:tr h="435781">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FISCAL AUSTERITY </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Reduced government spending &amp; increased taxation to correct a persistent budget deficit.   (Often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used together with expansionary monetary policy).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10"/>
                  </a:ext>
                </a:extLst>
              </a:tr>
              <a:tr h="1106197">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TYPES</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OF GOVERNMENT EXPENDITURE</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Current expenditure </a:t>
                      </a:r>
                      <a:r>
                        <a:rPr lang="en-GB" sz="1000" b="0" i="0" dirty="0">
                          <a:solidFill>
                            <a:schemeClr val="dk1"/>
                          </a:solidFill>
                          <a:latin typeface="Calibri"/>
                          <a:ea typeface="Calibri"/>
                          <a:cs typeface="Calibri"/>
                          <a:sym typeface="Calibri"/>
                        </a:rPr>
                        <a:t>– expenditure on goods &amp; services to directly satisfy individual or collective needs.</a:t>
                      </a:r>
                      <a:endParaRPr lang="en-GB" sz="1000"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Capital expenditure </a:t>
                      </a:r>
                      <a:r>
                        <a:rPr lang="en-GB" sz="1000" b="0" i="0" dirty="0">
                          <a:solidFill>
                            <a:schemeClr val="dk1"/>
                          </a:solidFill>
                          <a:latin typeface="Calibri"/>
                          <a:ea typeface="Calibri"/>
                          <a:cs typeface="Calibri"/>
                          <a:sym typeface="Calibri"/>
                        </a:rPr>
                        <a:t>– Government spending to generate future benefits through infrastructure investment &amp; research spending </a:t>
                      </a:r>
                      <a:endParaRPr lang="en-GB" sz="1000" dirty="0"/>
                    </a:p>
                    <a:p>
                      <a:pPr marL="228600" marR="0" lvl="0" indent="-228600" algn="l" rtl="0">
                        <a:spcBef>
                          <a:spcPts val="0"/>
                        </a:spcBef>
                        <a:spcAft>
                          <a:spcPts val="0"/>
                        </a:spcAft>
                        <a:buClr>
                          <a:schemeClr val="dk1"/>
                        </a:buClr>
                        <a:buSzPts val="1000"/>
                        <a:buFont typeface="Calibri"/>
                        <a:buAutoNum type="arabicPeriod"/>
                      </a:pPr>
                      <a:r>
                        <a:rPr lang="en-GB" sz="1000" b="1" i="0" dirty="0">
                          <a:solidFill>
                            <a:schemeClr val="dk1"/>
                          </a:solidFill>
                          <a:latin typeface="Calibri"/>
                          <a:ea typeface="Calibri"/>
                          <a:cs typeface="Calibri"/>
                          <a:sym typeface="Calibri"/>
                        </a:rPr>
                        <a:t>Transfer payments</a:t>
                      </a:r>
                      <a:r>
                        <a:rPr lang="en-GB" sz="1000" b="0" i="0" dirty="0">
                          <a:solidFill>
                            <a:schemeClr val="dk1"/>
                          </a:solidFill>
                          <a:latin typeface="Calibri"/>
                          <a:ea typeface="Calibri"/>
                          <a:cs typeface="Calibri"/>
                          <a:sym typeface="Calibri"/>
                        </a:rPr>
                        <a:t> – This represents transfers on money through welfare &amp; pension payments.</a:t>
                      </a:r>
                    </a:p>
                  </a:txBody>
                  <a:tcPr marL="91450" marR="91450" marT="45725" marB="45725">
                    <a:solidFill>
                      <a:srgbClr val="DDEAF6"/>
                    </a:solidFill>
                  </a:tcPr>
                </a:tc>
                <a:extLst>
                  <a:ext uri="{0D108BD9-81ED-4DB2-BD59-A6C34878D82A}">
                    <a16:rowId xmlns:a16="http://schemas.microsoft.com/office/drawing/2014/main" val="1001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573506780"/>
              </p:ext>
            </p:extLst>
          </p:nvPr>
        </p:nvGraphicFramePr>
        <p:xfrm>
          <a:off x="6726114" y="123093"/>
          <a:ext cx="5284177" cy="5899688"/>
        </p:xfrm>
        <a:graphic>
          <a:graphicData uri="http://schemas.openxmlformats.org/drawingml/2006/table">
            <a:tbl>
              <a:tblPr firstRow="1" bandRow="1">
                <a:noFill/>
              </a:tblPr>
              <a:tblGrid>
                <a:gridCol w="1133655">
                  <a:extLst>
                    <a:ext uri="{9D8B030D-6E8A-4147-A177-3AD203B41FA5}">
                      <a16:colId xmlns:a16="http://schemas.microsoft.com/office/drawing/2014/main" val="20000"/>
                    </a:ext>
                  </a:extLst>
                </a:gridCol>
                <a:gridCol w="4150522">
                  <a:extLst>
                    <a:ext uri="{9D8B030D-6E8A-4147-A177-3AD203B41FA5}">
                      <a16:colId xmlns:a16="http://schemas.microsoft.com/office/drawing/2014/main" val="20001"/>
                    </a:ext>
                  </a:extLst>
                </a:gridCol>
              </a:tblGrid>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LAFFER</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CURVE</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Increasing taxes from a low level will mean tax revenues will increase. However,</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beyond a given point, tax increases will lead to falling tax receipts, as people have less incentive to work.</a:t>
                      </a:r>
                      <a:endParaRPr lang="en-GB"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3168820634"/>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DIRECT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Taxation</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placed directly upon incomes &amp; company profits e.g. National Insurance, income tax &amp; corporation tax.</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rgbClr val="DDEAF6"/>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INDIRECT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Taxation placed upon goods &amp; services e.g. VAT,</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Sin taxes.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REGRESSIVE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the tax rate decreases as the amount subject to taxation rises.  Indirect taxes represent regressive taxation due to the fact that poorer people will lose more of their disposable income to such charges.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PROGRESSIVE</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Based on the taxpayer's ability to pay. It imposes a lower tax rate on low-income earners than on those with a higher income. This is usually achieved by creating tax brackets that group taxpayers by income ranges.</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3320592319"/>
                  </a:ext>
                </a:extLst>
              </a:tr>
              <a:tr h="717988">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CROWDING</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OUT </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Calibri" panose="020F0502020204030204" pitchFamily="34" charset="0"/>
                          <a:ea typeface="+mn-ea"/>
                          <a:cs typeface="Calibri" panose="020F0502020204030204" pitchFamily="34" charset="0"/>
                          <a:sym typeface="Arial"/>
                        </a:rPr>
                        <a:t>Government spending may fail to increase overall aggregate demand because higher government spending causes an equivalent fall in private sector spending and investment. This can</a:t>
                      </a:r>
                      <a:r>
                        <a:rPr lang="en-GB" sz="1000" b="0" i="0" u="none" strike="noStrike" cap="none" baseline="0" dirty="0">
                          <a:solidFill>
                            <a:schemeClr val="tx1"/>
                          </a:solidFill>
                          <a:effectLst/>
                          <a:latin typeface="Calibri" panose="020F0502020204030204" pitchFamily="34" charset="0"/>
                          <a:ea typeface="+mn-ea"/>
                          <a:cs typeface="Calibri" panose="020F0502020204030204" pitchFamily="34" charset="0"/>
                          <a:sym typeface="Arial"/>
                        </a:rPr>
                        <a:t> be due to the opportunity cost of finance being used by the government rather than the private sector.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3"/>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CROWDING</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IN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Where private sector investment increases in response to changes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in government spending.  E.g. with austerity, it is often cited that this may improve private sector incentives or frees capital for private sector investment.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4"/>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AUTOMATIC</a:t>
                      </a:r>
                      <a:r>
                        <a:rPr lang="en-GB" sz="1000" b="1" baseline="0" dirty="0">
                          <a:solidFill>
                            <a:schemeClr val="accent2">
                              <a:lumMod val="60000"/>
                              <a:lumOff val="40000"/>
                            </a:schemeClr>
                          </a:solidFill>
                          <a:latin typeface="Calibri" panose="020F0502020204030204" pitchFamily="34" charset="0"/>
                          <a:cs typeface="Calibri" panose="020F0502020204030204" pitchFamily="34" charset="0"/>
                        </a:rPr>
                        <a:t> FISCAL STABILISERS</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When the economy grows</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tax revenues will increase from direct taxation and indirect taxation as people &amp; firms earn more &amp; consume more.  This helps to dampen demand. While welfare benefits will be lower.   The Opposite happens in a recession.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5"/>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MARGINAL RATE OF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The amount of tax paid on an additional £ of income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6"/>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AVERAGE RATE OF TAXATION</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Percentage of total income deducted for taxation. </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accent1">
                        <a:lumMod val="20000"/>
                        <a:lumOff val="80000"/>
                      </a:schemeClr>
                    </a:solidFill>
                  </a:tcPr>
                </a:tc>
                <a:extLst>
                  <a:ext uri="{0D108BD9-81ED-4DB2-BD59-A6C34878D82A}">
                    <a16:rowId xmlns:a16="http://schemas.microsoft.com/office/drawing/2014/main" val="10007"/>
                  </a:ext>
                </a:extLst>
              </a:tr>
              <a:tr h="218400">
                <a:tc>
                  <a:txBody>
                    <a:bodyPr/>
                    <a:lstStyle/>
                    <a:p>
                      <a:pPr marL="0" marR="0" lvl="0" indent="0" algn="l" rtl="0">
                        <a:spcBef>
                          <a:spcPts val="0"/>
                        </a:spcBef>
                        <a:spcAft>
                          <a:spcPts val="0"/>
                        </a:spcAft>
                        <a:buNone/>
                      </a:pPr>
                      <a:r>
                        <a:rPr lang="en-GB" sz="1000" b="1" dirty="0">
                          <a:solidFill>
                            <a:schemeClr val="accent2">
                              <a:lumMod val="60000"/>
                              <a:lumOff val="40000"/>
                            </a:schemeClr>
                          </a:solidFill>
                          <a:latin typeface="Calibri" panose="020F0502020204030204" pitchFamily="34" charset="0"/>
                          <a:cs typeface="Calibri" panose="020F0502020204030204" pitchFamily="34" charset="0"/>
                        </a:rPr>
                        <a:t>FISCAL POLICY &amp; the MULTIPLIER</a:t>
                      </a:r>
                      <a:endParaRPr sz="1000" b="1" dirty="0">
                        <a:solidFill>
                          <a:schemeClr val="accent2">
                            <a:lumMod val="60000"/>
                            <a:lumOff val="40000"/>
                          </a:schemeClr>
                        </a:solidFill>
                        <a:latin typeface="Calibri" panose="020F0502020204030204" pitchFamily="34" charset="0"/>
                        <a:cs typeface="Calibri" panose="020F0502020204030204" pitchFamily="34" charset="0"/>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panose="020F0502020204030204" pitchFamily="34" charset="0"/>
                          <a:ea typeface="Calibri"/>
                          <a:cs typeface="Calibri" panose="020F0502020204030204" pitchFamily="34" charset="0"/>
                          <a:sym typeface="Calibri"/>
                        </a:rPr>
                        <a:t>Increasing</a:t>
                      </a:r>
                      <a:r>
                        <a:rPr lang="en-GB" sz="1000" b="0" i="0" baseline="0" dirty="0">
                          <a:solidFill>
                            <a:schemeClr val="dk1"/>
                          </a:solidFill>
                          <a:latin typeface="Calibri" panose="020F0502020204030204" pitchFamily="34" charset="0"/>
                          <a:ea typeface="Calibri"/>
                          <a:cs typeface="Calibri" panose="020F0502020204030204" pitchFamily="34" charset="0"/>
                          <a:sym typeface="Calibri"/>
                        </a:rPr>
                        <a:t> Government spending can be particularly beneficial when the multiplier is high.  When low government spending will have less impact on AD.</a:t>
                      </a:r>
                      <a:endParaRPr sz="1000" b="0" i="0" dirty="0">
                        <a:solidFill>
                          <a:schemeClr val="dk1"/>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bg1"/>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505222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6765630" y="3012757"/>
            <a:ext cx="3354317" cy="2878291"/>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3824592378"/>
              </p:ext>
            </p:extLst>
          </p:nvPr>
        </p:nvGraphicFramePr>
        <p:xfrm>
          <a:off x="6636472" y="130022"/>
          <a:ext cx="5312273" cy="2621300"/>
        </p:xfrm>
        <a:graphic>
          <a:graphicData uri="http://schemas.openxmlformats.org/drawingml/2006/table">
            <a:tbl>
              <a:tblPr firstRow="1" bandRow="1">
                <a:noFill/>
              </a:tblPr>
              <a:tblGrid>
                <a:gridCol w="5312273">
                  <a:extLst>
                    <a:ext uri="{9D8B030D-6E8A-4147-A177-3AD203B41FA5}">
                      <a16:colId xmlns:a16="http://schemas.microsoft.com/office/drawing/2014/main" val="20000"/>
                    </a:ext>
                  </a:extLst>
                </a:gridCol>
              </a:tblGrid>
              <a:tr h="218400">
                <a:tc>
                  <a:txBody>
                    <a:bodyPr/>
                    <a:lstStyle/>
                    <a:p>
                      <a:pPr marL="0" marR="0" lvl="0" indent="0" algn="ctr" rtl="0">
                        <a:spcBef>
                          <a:spcPts val="0"/>
                        </a:spcBef>
                        <a:spcAft>
                          <a:spcPts val="0"/>
                        </a:spcAft>
                        <a:buNone/>
                      </a:pPr>
                      <a:r>
                        <a:rPr lang="en-GB" sz="1000" b="1" dirty="0">
                          <a:solidFill>
                            <a:srgbClr val="92D050"/>
                          </a:solidFill>
                          <a:latin typeface="Calibri" panose="020F0502020204030204" pitchFamily="34" charset="0"/>
                          <a:cs typeface="Calibri" panose="020F0502020204030204" pitchFamily="34" charset="0"/>
                        </a:rPr>
                        <a:t>FISCAL POLICY CRITICISMS</a:t>
                      </a:r>
                      <a:endParaRPr sz="1000" b="0" i="0" dirty="0">
                        <a:solidFill>
                          <a:srgbClr val="92D050"/>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extLst>
                  <a:ext uri="{0D108BD9-81ED-4DB2-BD59-A6C34878D82A}">
                    <a16:rowId xmlns:a16="http://schemas.microsoft.com/office/drawing/2014/main" val="10000"/>
                  </a:ext>
                </a:extLst>
              </a:tr>
              <a:tr h="218400">
                <a:tc>
                  <a:txBody>
                    <a:bodyPr/>
                    <a:lstStyle/>
                    <a:p>
                      <a:pPr>
                        <a:buFont typeface="+mj-lt"/>
                        <a:buAutoNum type="arabicPeriod"/>
                      </a:pPr>
                      <a:r>
                        <a:rPr lang="en-GB" sz="1000" dirty="0"/>
                        <a:t>The government may have poor information about the state of the economy and struggle to have the best information about what the economy needs.</a:t>
                      </a:r>
                    </a:p>
                    <a:p>
                      <a:pPr>
                        <a:buFont typeface="+mj-lt"/>
                        <a:buAutoNum type="arabicPeriod"/>
                      </a:pPr>
                      <a:r>
                        <a:rPr lang="en-GB" sz="1000" dirty="0"/>
                        <a:t>Time lags. To increase government spending will take time. It could take several months for a government decision to filter through into the economy and actually affect AD. By then it may be too late.</a:t>
                      </a:r>
                    </a:p>
                    <a:p>
                      <a:pPr>
                        <a:buFont typeface="+mj-lt"/>
                        <a:buAutoNum type="arabicPeriod"/>
                      </a:pPr>
                      <a:r>
                        <a:rPr lang="en-GB" sz="1000" dirty="0"/>
                        <a:t>Crowding out. Some economists argue that expansionary fiscal policy (higher government spending) will not increase AD because the higher government spending will crowd out the private sector. This is because the government have to borrow from the private sector who will then have lower funds for private investment.</a:t>
                      </a:r>
                    </a:p>
                    <a:p>
                      <a:pPr>
                        <a:buFont typeface="+mj-lt"/>
                        <a:buAutoNum type="arabicPeriod"/>
                      </a:pPr>
                      <a:r>
                        <a:rPr lang="en-GB" sz="1000" dirty="0"/>
                        <a:t>Government spending is inefficient. Free market economists argue that higher government spending will tend to be wasted on inefficient spending projects. Also, it can then be difficult to reduce spending in the future because interest groups put political pressure on maintaining stimulus spending as permanent.</a:t>
                      </a:r>
                    </a:p>
                    <a:p>
                      <a:pPr>
                        <a:buFont typeface="+mj-lt"/>
                        <a:buAutoNum type="arabicPeriod"/>
                      </a:pPr>
                      <a:r>
                        <a:rPr lang="en-GB" sz="1000" dirty="0"/>
                        <a:t>Higher borrowing costs. Under certain conditions, expansionary fiscal policy can lead to higher bond yields, increasing the cost of debt repayments.</a:t>
                      </a:r>
                      <a:endParaRPr lang="en-GB" sz="1000" dirty="0">
                        <a:effectLst/>
                      </a:endParaRPr>
                    </a:p>
                  </a:txBody>
                  <a:tcPr marL="91450" marR="91450" marT="45725" marB="45725">
                    <a:solidFill>
                      <a:schemeClr val="bg1"/>
                    </a:solidFill>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23542533"/>
              </p:ext>
            </p:extLst>
          </p:nvPr>
        </p:nvGraphicFramePr>
        <p:xfrm>
          <a:off x="180797" y="130022"/>
          <a:ext cx="6334303" cy="5090200"/>
        </p:xfrm>
        <a:graphic>
          <a:graphicData uri="http://schemas.openxmlformats.org/drawingml/2006/table">
            <a:tbl>
              <a:tblPr firstRow="1" bandRow="1">
                <a:noFill/>
              </a:tblPr>
              <a:tblGrid>
                <a:gridCol w="1347527">
                  <a:extLst>
                    <a:ext uri="{9D8B030D-6E8A-4147-A177-3AD203B41FA5}">
                      <a16:colId xmlns:a16="http://schemas.microsoft.com/office/drawing/2014/main" val="20000"/>
                    </a:ext>
                  </a:extLst>
                </a:gridCol>
                <a:gridCol w="4986776">
                  <a:extLst>
                    <a:ext uri="{9D8B030D-6E8A-4147-A177-3AD203B41FA5}">
                      <a16:colId xmlns:a16="http://schemas.microsoft.com/office/drawing/2014/main" val="20001"/>
                    </a:ext>
                  </a:extLst>
                </a:gridCol>
              </a:tblGrid>
              <a:tr h="218400">
                <a:tc gridSpan="2">
                  <a:txBody>
                    <a:bodyPr/>
                    <a:lstStyle/>
                    <a:p>
                      <a:pPr marL="0" marR="0" lvl="0" indent="0" algn="ctr" rtl="0">
                        <a:spcBef>
                          <a:spcPts val="0"/>
                        </a:spcBef>
                        <a:spcAft>
                          <a:spcPts val="0"/>
                        </a:spcAft>
                        <a:buNone/>
                      </a:pPr>
                      <a:r>
                        <a:rPr lang="en-GB" sz="1000" b="1" dirty="0">
                          <a:solidFill>
                            <a:schemeClr val="tx1"/>
                          </a:solidFill>
                        </a:rPr>
                        <a:t>FISCAL</a:t>
                      </a:r>
                      <a:r>
                        <a:rPr lang="en-GB" sz="1000" b="1" baseline="0" dirty="0">
                          <a:solidFill>
                            <a:schemeClr val="tx1"/>
                          </a:solidFill>
                        </a:rPr>
                        <a:t> POLICY – STRANDS OF EVALUATION</a:t>
                      </a:r>
                      <a:endParaRPr sz="1000" b="1" dirty="0">
                        <a:solidFill>
                          <a:schemeClr val="tx1"/>
                        </a:solidFill>
                      </a:endParaRPr>
                    </a:p>
                  </a:txBody>
                  <a:tcPr marL="91450" marR="91450" marT="45725" marB="45725">
                    <a:solidFill>
                      <a:schemeClr val="bg1">
                        <a:lumMod val="65000"/>
                      </a:schemeClr>
                    </a:solidFill>
                  </a:tcPr>
                </a:tc>
                <a:tc hMerge="1">
                  <a:txBody>
                    <a:bodyPr/>
                    <a:lstStyle/>
                    <a:p>
                      <a:pPr marL="0" marR="0" lvl="0" indent="0" algn="l" rtl="0">
                        <a:spcBef>
                          <a:spcPts val="0"/>
                        </a:spcBef>
                        <a:spcAft>
                          <a:spcPts val="0"/>
                        </a:spcAft>
                        <a:buClr>
                          <a:schemeClr val="dk1"/>
                        </a:buClr>
                        <a:buSzPts val="1000"/>
                        <a:buFont typeface="Arial"/>
                        <a:buNone/>
                      </a:pPr>
                      <a:endParaRPr sz="1000" b="0" i="0" dirty="0">
                        <a:solidFill>
                          <a:schemeClr val="dk1"/>
                        </a:solidFill>
                        <a:latin typeface="Calibri"/>
                        <a:ea typeface="Calibri"/>
                        <a:cs typeface="Calibri"/>
                        <a:sym typeface="Calibri"/>
                      </a:endParaRPr>
                    </a:p>
                  </a:txBody>
                  <a:tcPr marL="91450" marR="91450" marT="45725" marB="45725">
                    <a:solidFill>
                      <a:schemeClr val="bg1">
                        <a:lumMod val="75000"/>
                      </a:schemeClr>
                    </a:solidFill>
                  </a:tcPr>
                </a:tc>
                <a:extLst>
                  <a:ext uri="{0D108BD9-81ED-4DB2-BD59-A6C34878D82A}">
                    <a16:rowId xmlns:a16="http://schemas.microsoft.com/office/drawing/2014/main" val="10000"/>
                  </a:ext>
                </a:extLst>
              </a:tr>
              <a:tr h="218400">
                <a:tc>
                  <a:txBody>
                    <a:bodyPr/>
                    <a:lstStyle/>
                    <a:p>
                      <a:pPr marL="0" marR="0" lvl="0" indent="0" algn="l" rtl="0">
                        <a:spcBef>
                          <a:spcPts val="0"/>
                        </a:spcBef>
                        <a:spcAft>
                          <a:spcPts val="0"/>
                        </a:spcAft>
                        <a:buNone/>
                      </a:pPr>
                      <a:r>
                        <a:rPr lang="en-GB" sz="1000" b="1" dirty="0">
                          <a:solidFill>
                            <a:srgbClr val="92D050"/>
                          </a:solidFill>
                        </a:rPr>
                        <a:t>FISCAL POLICY &amp; INCENTIVES</a:t>
                      </a:r>
                      <a:endParaRPr sz="1000" b="1" dirty="0">
                        <a:solidFill>
                          <a:srgbClr val="92D050"/>
                        </a:solidFill>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How different taxes affect different people in varying ways – e.g. with varying tax rates it possibly acts as an incentive for some and a disincentive for others.</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Does the benefit depend upon the state of the economy? If there are no jobs available, benefits can hardly act as a disincentive to work.</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Is it not the way in which tax revenue is raised that is all important? For example, a tax on expenditure would hardly act as a disincentive to work.</a:t>
                      </a:r>
                      <a:endParaRPr sz="1000" b="0" i="0" dirty="0">
                        <a:solidFill>
                          <a:schemeClr val="dk1"/>
                        </a:solidFill>
                        <a:latin typeface="Calibri"/>
                        <a:ea typeface="Calibri"/>
                        <a:cs typeface="Calibri"/>
                        <a:sym typeface="Calibri"/>
                      </a:endParaRPr>
                    </a:p>
                  </a:txBody>
                  <a:tcPr marL="91450" marR="91450" marT="45725" marB="45725">
                    <a:solidFill>
                      <a:schemeClr val="bg1"/>
                    </a:solidFill>
                  </a:tcPr>
                </a:tc>
                <a:extLst>
                  <a:ext uri="{0D108BD9-81ED-4DB2-BD59-A6C34878D82A}">
                    <a16:rowId xmlns:a16="http://schemas.microsoft.com/office/drawing/2014/main" val="10001"/>
                  </a:ext>
                </a:extLst>
              </a:tr>
              <a:tr h="218400">
                <a:tc>
                  <a:txBody>
                    <a:bodyPr/>
                    <a:lstStyle/>
                    <a:p>
                      <a:pPr marL="0" marR="0" lvl="0" indent="0" algn="l" rtl="0">
                        <a:spcBef>
                          <a:spcPts val="0"/>
                        </a:spcBef>
                        <a:spcAft>
                          <a:spcPts val="0"/>
                        </a:spcAft>
                        <a:buNone/>
                      </a:pPr>
                      <a:r>
                        <a:rPr lang="en-GB" sz="1000" b="1" dirty="0">
                          <a:solidFill>
                            <a:srgbClr val="92D050"/>
                          </a:solidFill>
                        </a:rPr>
                        <a:t>FISCAL</a:t>
                      </a:r>
                      <a:r>
                        <a:rPr lang="en-GB" sz="1000" b="1" baseline="0" dirty="0">
                          <a:solidFill>
                            <a:srgbClr val="92D050"/>
                          </a:solidFill>
                        </a:rPr>
                        <a:t> POLICY &amp; ITS ABILITY TO IMPROVE INEQUALITY</a:t>
                      </a:r>
                      <a:endParaRPr sz="1000" b="1" dirty="0">
                        <a:solidFill>
                          <a:srgbClr val="92D050"/>
                        </a:solidFill>
                      </a:endParaRPr>
                    </a:p>
                  </a:txBody>
                  <a:tcPr marL="91450" marR="91450" marT="45725" marB="45725">
                    <a:solidFill>
                      <a:schemeClr val="tx2">
                        <a:lumMod val="75000"/>
                      </a:schemeClr>
                    </a:solidFill>
                  </a:tcPr>
                </a:tc>
                <a:tc>
                  <a:txBody>
                    <a:bodyPr/>
                    <a:lstStyle/>
                    <a:p>
                      <a:pPr marL="0" marR="0" lvl="0" indent="0" algn="l" rtl="0">
                        <a:spcBef>
                          <a:spcPts val="0"/>
                        </a:spcBef>
                        <a:spcAft>
                          <a:spcPts val="0"/>
                        </a:spcAft>
                        <a:buClr>
                          <a:schemeClr val="dk1"/>
                        </a:buClr>
                        <a:buSzPts val="1000"/>
                        <a:buFont typeface="Arial"/>
                        <a:buNone/>
                      </a:pPr>
                      <a:r>
                        <a:rPr lang="en-GB" sz="1000" b="0" i="0" u="none" strike="noStrike" cap="none" dirty="0">
                          <a:solidFill>
                            <a:schemeClr val="tx1"/>
                          </a:solidFill>
                          <a:effectLst/>
                          <a:latin typeface="+mn-lt"/>
                          <a:ea typeface="+mn-ea"/>
                          <a:cs typeface="+mn-cs"/>
                          <a:sym typeface="Arial"/>
                        </a:rPr>
                        <a:t>The extent to which reduction of the inequality of income is still a macroeconomic objective.</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Whether fiscal policy is the only way that inequality can be reduced. Are there supply-side alternatives? Might industrial policy help?</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The degree to which fiscal policy will be successful in tackling inequality depends upon correctly identifying the causes of inequality.</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Making the tax and benefit system more progressive may not have as large an effect on inequality as expected</a:t>
                      </a:r>
                      <a:r>
                        <a:rPr lang="en-GB" sz="1000" b="0" i="0" u="none" strike="noStrike" cap="none" baseline="0" dirty="0">
                          <a:solidFill>
                            <a:schemeClr val="tx1"/>
                          </a:solidFill>
                          <a:effectLst/>
                          <a:latin typeface="+mn-lt"/>
                          <a:ea typeface="+mn-ea"/>
                          <a:cs typeface="+mn-cs"/>
                          <a:sym typeface="Arial"/>
                        </a:rPr>
                        <a:t> – they may distort incentives &amp; generate more inflation.</a:t>
                      </a:r>
                      <a:br>
                        <a:rPr lang="en-GB" sz="1000" b="0" i="0" u="none" strike="noStrike" cap="none" dirty="0">
                          <a:solidFill>
                            <a:schemeClr val="tx1"/>
                          </a:solidFill>
                          <a:effectLst/>
                          <a:latin typeface="+mn-lt"/>
                          <a:ea typeface="+mn-ea"/>
                          <a:cs typeface="+mn-cs"/>
                          <a:sym typeface="Arial"/>
                        </a:rPr>
                      </a:br>
                      <a:r>
                        <a:rPr lang="en-GB" sz="1000" b="0" i="0" u="none" strike="noStrike" cap="none" dirty="0">
                          <a:solidFill>
                            <a:schemeClr val="tx1"/>
                          </a:solidFill>
                          <a:effectLst/>
                          <a:latin typeface="+mn-lt"/>
                          <a:ea typeface="+mn-ea"/>
                          <a:cs typeface="+mn-cs"/>
                          <a:sym typeface="Arial"/>
                        </a:rPr>
                        <a:t>• Contextualising this within the context of the UK’s recent economic history – the extent to which this might have been tackled in the 16 years of unbroken growth and the extent to which this is unlikely to happen in the near future with the public finances in their current state.</a:t>
                      </a:r>
                      <a:endParaRPr sz="1000" b="0" i="0" dirty="0">
                        <a:solidFill>
                          <a:schemeClr val="dk1"/>
                        </a:solidFill>
                        <a:latin typeface="Calibri"/>
                        <a:ea typeface="Calibri"/>
                        <a:cs typeface="Calibri"/>
                        <a:sym typeface="Calibri"/>
                      </a:endParaRP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218400">
                <a:tc>
                  <a:txBody>
                    <a:bodyPr/>
                    <a:lstStyle/>
                    <a:p>
                      <a:pPr marL="0" marR="0" lvl="0" indent="0" algn="l" rtl="0">
                        <a:spcBef>
                          <a:spcPts val="0"/>
                        </a:spcBef>
                        <a:spcAft>
                          <a:spcPts val="0"/>
                        </a:spcAft>
                        <a:buNone/>
                      </a:pPr>
                      <a:r>
                        <a:rPr lang="en-GB" sz="1000" b="1" dirty="0">
                          <a:solidFill>
                            <a:srgbClr val="92D050"/>
                          </a:solidFill>
                        </a:rPr>
                        <a:t>GENERAL</a:t>
                      </a:r>
                      <a:r>
                        <a:rPr lang="en-GB" sz="1000" b="1" baseline="0" dirty="0">
                          <a:solidFill>
                            <a:srgbClr val="92D050"/>
                          </a:solidFill>
                        </a:rPr>
                        <a:t> POINTS </a:t>
                      </a:r>
                      <a:endParaRPr sz="1000" b="1" dirty="0">
                        <a:solidFill>
                          <a:srgbClr val="92D050"/>
                        </a:solidFill>
                      </a:endParaRP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dirty="0">
                          <a:effectLst/>
                        </a:rPr>
                        <a:t>It depends on the size of the multiplier. If the multiplier effect is large, then changes in government spending will have a bigger effect on overall demand.</a:t>
                      </a:r>
                    </a:p>
                    <a:p>
                      <a:pPr marL="171450" indent="-171450">
                        <a:buFont typeface="Arial" panose="020B0604020202020204" pitchFamily="34" charset="0"/>
                        <a:buChar char="•"/>
                      </a:pPr>
                      <a:r>
                        <a:rPr lang="en-GB" sz="1000" dirty="0">
                          <a:effectLst/>
                        </a:rPr>
                        <a:t>It depends on the state of the economy. Fiscal policy is most effective in a deep recession where monetary policy is insufficient to boost demand. In a deep recession (liquidity trap). Higher government spending will not cause crowding out because the private sector saving has increased substantially. See: </a:t>
                      </a:r>
                      <a:r>
                        <a:rPr lang="en-GB" sz="1000" dirty="0">
                          <a:effectLst/>
                          <a:hlinkClick r:id="rId4"/>
                        </a:rPr>
                        <a:t>Liquidity trap and fiscal policy</a:t>
                      </a:r>
                      <a:r>
                        <a:rPr lang="en-GB" sz="1000" dirty="0">
                          <a:effectLst/>
                        </a:rPr>
                        <a:t> – why fiscal policy is more important during a liquidity trap.</a:t>
                      </a:r>
                    </a:p>
                    <a:p>
                      <a:pPr marL="171450" indent="-171450">
                        <a:buFont typeface="Arial" panose="020B0604020202020204" pitchFamily="34" charset="0"/>
                        <a:buChar char="•"/>
                      </a:pPr>
                      <a:r>
                        <a:rPr lang="en-GB" sz="1000" dirty="0">
                          <a:effectLst/>
                        </a:rPr>
                        <a:t>It depends on other factors in the economy. For example, if the government pursue expansionary fiscal policy, but interest rates rise, and the global economy is in a recession, it may be insufficient to boost demand.</a:t>
                      </a:r>
                    </a:p>
                    <a:p>
                      <a:pPr marL="171450" indent="-171450">
                        <a:buFont typeface="Arial" panose="020B0604020202020204" pitchFamily="34" charset="0"/>
                        <a:buChar char="•"/>
                      </a:pPr>
                      <a:r>
                        <a:rPr lang="en-GB" sz="1000" dirty="0">
                          <a:effectLst/>
                        </a:rPr>
                        <a:t>Bond yields. If there is concern over the state of government finances, the government may not be able to borrow to finance fiscal policy. Countries in the Eurozone experienced this problem in the 2008-13 recession.</a:t>
                      </a:r>
                    </a:p>
                  </a:txBody>
                  <a:tcPr marL="91450" marR="91450" marT="45725" marB="45725">
                    <a:solidFill>
                      <a:schemeClr val="bg1"/>
                    </a:solidFill>
                  </a:tcPr>
                </a:tc>
                <a:extLst>
                  <a:ext uri="{0D108BD9-81ED-4DB2-BD59-A6C34878D82A}">
                    <a16:rowId xmlns:a16="http://schemas.microsoft.com/office/drawing/2014/main" val="10003"/>
                  </a:ext>
                </a:extLst>
              </a:tr>
            </a:tbl>
          </a:graphicData>
        </a:graphic>
      </p:graphicFrame>
      <p:pic>
        <p:nvPicPr>
          <p:cNvPr id="5" name="Picture 4"/>
          <p:cNvPicPr>
            <a:picLocks noChangeAspect="1"/>
          </p:cNvPicPr>
          <p:nvPr/>
        </p:nvPicPr>
        <p:blipFill>
          <a:blip r:embed="rId5"/>
          <a:stretch>
            <a:fillRect/>
          </a:stretch>
        </p:blipFill>
        <p:spPr>
          <a:xfrm>
            <a:off x="9524460" y="3478949"/>
            <a:ext cx="2327570" cy="1682135"/>
          </a:xfrm>
          <a:prstGeom prst="rect">
            <a:avLst/>
          </a:prstGeom>
        </p:spPr>
      </p:pic>
    </p:spTree>
    <p:extLst>
      <p:ext uri="{BB962C8B-B14F-4D97-AF65-F5344CB8AC3E}">
        <p14:creationId xmlns:p14="http://schemas.microsoft.com/office/powerpoint/2010/main" val="7330767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87949388"/>
              </p:ext>
            </p:extLst>
          </p:nvPr>
        </p:nvGraphicFramePr>
        <p:xfrm>
          <a:off x="218191" y="137919"/>
          <a:ext cx="7035463" cy="5963623"/>
        </p:xfrm>
        <a:graphic>
          <a:graphicData uri="http://schemas.openxmlformats.org/drawingml/2006/table">
            <a:tbl>
              <a:tblPr firstRow="1" bandRow="1">
                <a:noFill/>
              </a:tblPr>
              <a:tblGrid>
                <a:gridCol w="2165272">
                  <a:extLst>
                    <a:ext uri="{9D8B030D-6E8A-4147-A177-3AD203B41FA5}">
                      <a16:colId xmlns:a16="http://schemas.microsoft.com/office/drawing/2014/main" val="20000"/>
                    </a:ext>
                  </a:extLst>
                </a:gridCol>
                <a:gridCol w="4870191">
                  <a:extLst>
                    <a:ext uri="{9D8B030D-6E8A-4147-A177-3AD203B41FA5}">
                      <a16:colId xmlns:a16="http://schemas.microsoft.com/office/drawing/2014/main" val="20001"/>
                    </a:ext>
                  </a:extLst>
                </a:gridCol>
              </a:tblGrid>
              <a:tr h="271924">
                <a:tc gridSpan="2">
                  <a:txBody>
                    <a:bodyPr/>
                    <a:lstStyle/>
                    <a:p>
                      <a:pPr marL="0" marR="0" lvl="0" indent="0" algn="ctr" rtl="0">
                        <a:spcBef>
                          <a:spcPts val="0"/>
                        </a:spcBef>
                        <a:spcAft>
                          <a:spcPts val="0"/>
                        </a:spcAft>
                        <a:buNone/>
                      </a:pPr>
                      <a:r>
                        <a:rPr lang="en-GB" sz="1000" b="1" i="0" dirty="0">
                          <a:solidFill>
                            <a:schemeClr val="accent4">
                              <a:lumMod val="60000"/>
                              <a:lumOff val="40000"/>
                            </a:schemeClr>
                          </a:solidFill>
                          <a:latin typeface="Calibri" panose="020F0502020204030204" pitchFamily="34" charset="0"/>
                          <a:ea typeface="Calibri"/>
                          <a:cs typeface="Calibri" panose="020F0502020204030204" pitchFamily="34" charset="0"/>
                          <a:sym typeface="Calibri"/>
                        </a:rPr>
                        <a:t>4.2.5.2. SUPPLY SIDE POLICIES</a:t>
                      </a:r>
                      <a:endParaRPr sz="1000" b="1" i="0" dirty="0">
                        <a:solidFill>
                          <a:schemeClr val="accent4">
                            <a:lumMod val="60000"/>
                            <a:lumOff val="40000"/>
                          </a:schemeClr>
                        </a:solidFill>
                        <a:latin typeface="Calibri" panose="020F0502020204030204" pitchFamily="34" charset="0"/>
                        <a:ea typeface="Calibri"/>
                        <a:cs typeface="Calibri" panose="020F0502020204030204" pitchFamily="34" charset="0"/>
                        <a:sym typeface="Calibri"/>
                      </a:endParaRPr>
                    </a:p>
                  </a:txBody>
                  <a:tcPr marL="91450" marR="91450" marT="45725" marB="45725">
                    <a:solidFill>
                      <a:schemeClr val="tx2">
                        <a:lumMod val="75000"/>
                      </a:schemeClr>
                    </a:solidFill>
                  </a:tcPr>
                </a:tc>
                <a:tc hMerge="1">
                  <a:txBody>
                    <a:bodyPr/>
                    <a:lstStyle/>
                    <a:p>
                      <a:endParaRPr lang="en-GB"/>
                    </a:p>
                  </a:txBody>
                  <a:tcPr/>
                </a:tc>
                <a:extLst>
                  <a:ext uri="{0D108BD9-81ED-4DB2-BD59-A6C34878D82A}">
                    <a16:rowId xmlns:a16="http://schemas.microsoft.com/office/drawing/2014/main" val="10000"/>
                  </a:ext>
                </a:extLst>
              </a:tr>
              <a:tr h="454223">
                <a:tc gridSpan="2">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dirty="0"/>
                        <a:t>How changes in the aggregate supply will affect variables such as national income; in particular,</a:t>
                      </a:r>
                      <a:r>
                        <a:rPr lang="en-GB" sz="1000" baseline="0" dirty="0"/>
                        <a:t> how government micro-economic policy might change aggregate supply through individual markets.  </a:t>
                      </a:r>
                      <a:endParaRPr lang="en-GB" sz="1000" dirty="0"/>
                    </a:p>
                  </a:txBody>
                  <a:tcPr marL="91450" marR="91450" marT="45725" marB="45725">
                    <a:solidFill>
                      <a:schemeClr val="bg1"/>
                    </a:solidFill>
                  </a:tcPr>
                </a:tc>
                <a:tc hMerge="1">
                  <a:txBody>
                    <a:bodyPr/>
                    <a:lstStyle/>
                    <a:p>
                      <a:endParaRPr lang="en-GB"/>
                    </a:p>
                  </a:txBody>
                  <a:tcPr/>
                </a:tc>
                <a:extLst>
                  <a:ext uri="{0D108BD9-81ED-4DB2-BD59-A6C34878D82A}">
                    <a16:rowId xmlns:a16="http://schemas.microsoft.com/office/drawing/2014/main" val="10001"/>
                  </a:ext>
                </a:extLst>
              </a:tr>
              <a:tr h="441870">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CAPITAL</a:t>
                      </a:r>
                      <a:r>
                        <a:rPr lang="en-GB" sz="1000" b="1" baseline="0" dirty="0">
                          <a:solidFill>
                            <a:schemeClr val="accent4">
                              <a:lumMod val="60000"/>
                              <a:lumOff val="40000"/>
                            </a:schemeClr>
                          </a:solidFill>
                        </a:rPr>
                        <a:t> MARKET SUPPLY SIDE POLICIES</a:t>
                      </a:r>
                      <a:endParaRPr lang="en-GB" sz="1000" b="1" dirty="0">
                        <a:solidFill>
                          <a:schemeClr val="accent4">
                            <a:lumMod val="60000"/>
                            <a:lumOff val="40000"/>
                          </a:schemeClr>
                        </a:solidFill>
                      </a:endParaRP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Corporation tax cut </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Improving access to finance </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2"/>
                  </a:ext>
                </a:extLst>
              </a:tr>
              <a:tr h="1027586">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LABOUR MARKET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Lower benefits</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Lower minimum wages</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Reduce Trade Union power</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Income tax cut – reduced marginal tax rates</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Improving occupational &amp; geographical mobility of labour</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Promoting education, training &amp; apprenticeships</a:t>
                      </a:r>
                    </a:p>
                  </a:txBody>
                  <a:tcPr marL="91450" marR="91450" marT="45725" marB="45725">
                    <a:solidFill>
                      <a:schemeClr val="bg1"/>
                    </a:solidFill>
                  </a:tcPr>
                </a:tc>
                <a:extLst>
                  <a:ext uri="{0D108BD9-81ED-4DB2-BD59-A6C34878D82A}">
                    <a16:rowId xmlns:a16="http://schemas.microsoft.com/office/drawing/2014/main" val="10003"/>
                  </a:ext>
                </a:extLst>
              </a:tr>
              <a:tr h="712177">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GOODS MARKET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Privatisation</a:t>
                      </a:r>
                      <a:r>
                        <a:rPr lang="en-GB" sz="1000" b="0" i="0" u="none" strike="noStrike" cap="none" baseline="0" dirty="0">
                          <a:solidFill>
                            <a:schemeClr val="tx1"/>
                          </a:solidFill>
                          <a:effectLst/>
                          <a:latin typeface="+mn-lt"/>
                          <a:ea typeface="+mn-ea"/>
                          <a:cs typeface="+mn-cs"/>
                          <a:sym typeface="Arial"/>
                        </a:rPr>
                        <a:t> </a:t>
                      </a:r>
                    </a:p>
                    <a:p>
                      <a:pPr marL="228600" indent="-228600">
                        <a:buFont typeface="+mj-lt"/>
                        <a:buAutoNum type="arabicPeriod"/>
                      </a:pPr>
                      <a:r>
                        <a:rPr lang="en-GB" sz="1000" b="0" i="0" u="none" strike="noStrike" cap="none" baseline="0" dirty="0">
                          <a:solidFill>
                            <a:schemeClr val="tx1"/>
                          </a:solidFill>
                          <a:effectLst/>
                          <a:latin typeface="+mn-lt"/>
                          <a:ea typeface="+mn-ea"/>
                          <a:cs typeface="+mn-cs"/>
                          <a:sym typeface="Arial"/>
                        </a:rPr>
                        <a:t>Deregulation</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Trade liberalisation</a:t>
                      </a:r>
                    </a:p>
                    <a:p>
                      <a:pPr marL="228600" marR="0" indent="-228600" algn="l" defTabSz="914400" rtl="0" eaLnBrk="1" fontAlgn="auto" latinLnBrk="0" hangingPunct="1">
                        <a:lnSpc>
                          <a:spcPct val="100000"/>
                        </a:lnSpc>
                        <a:spcBef>
                          <a:spcPts val="0"/>
                        </a:spcBef>
                        <a:spcAft>
                          <a:spcPts val="0"/>
                        </a:spcAft>
                        <a:buClr>
                          <a:srgbClr val="000000"/>
                        </a:buClr>
                        <a:buSzTx/>
                        <a:buFont typeface="+mj-lt"/>
                        <a:buAutoNum type="arabicPeriod"/>
                        <a:tabLst/>
                        <a:defRPr/>
                      </a:pPr>
                      <a:r>
                        <a:rPr lang="en-GB" sz="1000" b="0" i="0" u="none" strike="noStrike" cap="none" baseline="0" dirty="0">
                          <a:solidFill>
                            <a:schemeClr val="tx1"/>
                          </a:solidFill>
                          <a:effectLst/>
                          <a:latin typeface="+mn-lt"/>
                          <a:ea typeface="+mn-ea"/>
                          <a:cs typeface="+mn-cs"/>
                          <a:sym typeface="Arial"/>
                        </a:rPr>
                        <a:t>Promoting entrepreneurship</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4"/>
                  </a:ext>
                </a:extLst>
              </a:tr>
              <a:tr h="536331">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INTERVENTIONIST SUPPLY SIDE POLICIES</a:t>
                      </a:r>
                    </a:p>
                  </a:txBody>
                  <a:tcPr marL="91450" marR="91450" marT="45725" marB="45725">
                    <a:solidFill>
                      <a:schemeClr val="tx2">
                        <a:lumMod val="75000"/>
                      </a:schemeClr>
                    </a:solidFill>
                  </a:tcPr>
                </a:tc>
                <a:tc>
                  <a:txBody>
                    <a:bodyPr/>
                    <a:lstStyle/>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Government expenditure on education &amp; training </a:t>
                      </a:r>
                    </a:p>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Government expenditure on infrastructure</a:t>
                      </a:r>
                    </a:p>
                    <a:p>
                      <a:pPr marL="228600" indent="-228600">
                        <a:buFont typeface="+mj-lt"/>
                        <a:buAutoNum type="arabicPeriod"/>
                      </a:pPr>
                      <a:r>
                        <a:rPr lang="en-GB" sz="1000" b="0" i="0" u="none" strike="noStrike" cap="none" dirty="0">
                          <a:solidFill>
                            <a:schemeClr val="tx1"/>
                          </a:solidFill>
                          <a:effectLst/>
                          <a:latin typeface="+mn-lt"/>
                          <a:ea typeface="+mn-ea"/>
                          <a:cs typeface="+mn-cs"/>
                          <a:sym typeface="Arial"/>
                        </a:rPr>
                        <a:t>Subsidies to</a:t>
                      </a:r>
                      <a:r>
                        <a:rPr lang="en-GB" sz="1000" b="0" i="0" u="none" strike="noStrike" cap="none" baseline="0" dirty="0">
                          <a:solidFill>
                            <a:schemeClr val="tx1"/>
                          </a:solidFill>
                          <a:effectLst/>
                          <a:latin typeface="+mn-lt"/>
                          <a:ea typeface="+mn-ea"/>
                          <a:cs typeface="+mn-cs"/>
                          <a:sym typeface="Arial"/>
                        </a:rPr>
                        <a:t> firms for R&amp;D.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5"/>
                  </a:ext>
                </a:extLst>
              </a:tr>
              <a:tr h="875704">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DESIRED IMPACT OF SUPPLY SIDE POLICIES </a:t>
                      </a: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a:t>
                      </a:r>
                      <a:r>
                        <a:rPr lang="en-GB" sz="1000" b="0" i="0" u="none" strike="noStrike" cap="none" baseline="0" dirty="0">
                          <a:solidFill>
                            <a:schemeClr val="tx1"/>
                          </a:solidFill>
                          <a:effectLst/>
                          <a:latin typeface="+mn-lt"/>
                          <a:ea typeface="+mn-ea"/>
                          <a:cs typeface="+mn-cs"/>
                          <a:sym typeface="Arial"/>
                        </a:rPr>
                        <a:t> economy’s trend rate of growth may well increase. </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Reduced price level (lower inflation)</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Increased economic growth</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Increased innovation, productivity &amp; Total Factor Productivity growth</a:t>
                      </a:r>
                    </a:p>
                    <a:p>
                      <a:pPr marL="171450" indent="-171450">
                        <a:buFont typeface="Arial" panose="020B0604020202020204" pitchFamily="34" charset="0"/>
                        <a:buChar char="•"/>
                      </a:pPr>
                      <a:r>
                        <a:rPr lang="en-GB" sz="1000" b="0" i="0" u="none" strike="noStrike" cap="none" baseline="0" dirty="0">
                          <a:solidFill>
                            <a:schemeClr val="tx1"/>
                          </a:solidFill>
                          <a:effectLst/>
                          <a:latin typeface="+mn-lt"/>
                          <a:ea typeface="+mn-ea"/>
                          <a:cs typeface="+mn-cs"/>
                          <a:sym typeface="Arial"/>
                        </a:rPr>
                        <a:t>Improved international competitiveness</a:t>
                      </a:r>
                    </a:p>
                  </a:txBody>
                  <a:tcPr marL="91450" marR="91450" marT="45725" marB="45725">
                    <a:solidFill>
                      <a:schemeClr val="accent1">
                        <a:lumMod val="40000"/>
                        <a:lumOff val="60000"/>
                      </a:schemeClr>
                    </a:solidFill>
                  </a:tcPr>
                </a:tc>
                <a:extLst>
                  <a:ext uri="{0D108BD9-81ED-4DB2-BD59-A6C34878D82A}">
                    <a16:rowId xmlns:a16="http://schemas.microsoft.com/office/drawing/2014/main" val="10006"/>
                  </a:ext>
                </a:extLst>
              </a:tr>
              <a:tr h="1631489">
                <a:tc>
                  <a:txBody>
                    <a:bodyPr/>
                    <a:lstStyle/>
                    <a:p>
                      <a:pPr marL="0" marR="0" lvl="0" indent="0" algn="l" defTabSz="914400" rtl="0" eaLnBrk="1" fontAlgn="auto" latinLnBrk="0" hangingPunct="1">
                        <a:lnSpc>
                          <a:spcPct val="100000"/>
                        </a:lnSpc>
                        <a:spcBef>
                          <a:spcPts val="0"/>
                        </a:spcBef>
                        <a:spcAft>
                          <a:spcPts val="0"/>
                        </a:spcAft>
                        <a:buClr>
                          <a:schemeClr val="dk1"/>
                        </a:buClr>
                        <a:buSzPts val="1000"/>
                        <a:buFont typeface="Arial"/>
                        <a:buNone/>
                        <a:tabLst/>
                        <a:defRPr/>
                      </a:pPr>
                      <a:r>
                        <a:rPr lang="en-GB" sz="1000" b="1" dirty="0">
                          <a:solidFill>
                            <a:schemeClr val="accent4">
                              <a:lumMod val="60000"/>
                              <a:lumOff val="40000"/>
                            </a:schemeClr>
                          </a:solidFill>
                        </a:rPr>
                        <a:t>EVALUATION</a:t>
                      </a:r>
                    </a:p>
                  </a:txBody>
                  <a:tcPr marL="91450" marR="91450" marT="45725" marB="45725">
                    <a:solidFill>
                      <a:schemeClr val="tx2">
                        <a:lumMod val="75000"/>
                      </a:schemeClr>
                    </a:solidFill>
                  </a:tcPr>
                </a:tc>
                <a:tc>
                  <a:txBody>
                    <a:bodyPr/>
                    <a:lstStyle/>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Issues of opportunity cost, government failure and distributional issues as they relate to specific policies.</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Consideration</a:t>
                      </a:r>
                      <a:r>
                        <a:rPr lang="en-GB" sz="1000" b="0" i="0" u="none" strike="noStrike" cap="none" baseline="0" dirty="0">
                          <a:solidFill>
                            <a:schemeClr val="tx1"/>
                          </a:solidFill>
                          <a:effectLst/>
                          <a:latin typeface="+mn-lt"/>
                          <a:ea typeface="+mn-ea"/>
                          <a:cs typeface="+mn-cs"/>
                          <a:sym typeface="Arial"/>
                        </a:rPr>
                        <a:t> of the fiscal deficit/ current pursuit of fiscal austerity.</a:t>
                      </a:r>
                      <a:endParaRPr lang="en-GB" sz="1000" b="0" i="0" u="none" strike="noStrike" cap="none" dirty="0">
                        <a:solidFill>
                          <a:schemeClr val="tx1"/>
                        </a:solidFill>
                        <a:effectLst/>
                        <a:latin typeface="+mn-lt"/>
                        <a:ea typeface="+mn-ea"/>
                        <a:cs typeface="+mn-cs"/>
                        <a:sym typeface="Arial"/>
                      </a:endParaRP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The time frame involved – policies to tackle unemployment may take a considerable period of time to have an effect.</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Whether or not the market will eventually improve</a:t>
                      </a:r>
                      <a:r>
                        <a:rPr lang="en-GB" sz="1000" b="0" i="0" u="none" strike="noStrike" cap="none" baseline="0" dirty="0">
                          <a:solidFill>
                            <a:schemeClr val="tx1"/>
                          </a:solidFill>
                          <a:effectLst/>
                          <a:latin typeface="+mn-lt"/>
                          <a:ea typeface="+mn-ea"/>
                          <a:cs typeface="+mn-cs"/>
                          <a:sym typeface="Arial"/>
                        </a:rPr>
                        <a:t> the situation</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Whether the government might not want to reduce unemployment below a particular level because of other macroeconomic objectives.</a:t>
                      </a:r>
                    </a:p>
                    <a:p>
                      <a:pPr marL="171450" indent="-171450">
                        <a:buFont typeface="Arial" panose="020B0604020202020204" pitchFamily="34" charset="0"/>
                        <a:buChar char="•"/>
                      </a:pPr>
                      <a:r>
                        <a:rPr lang="en-GB" sz="1000" b="0" i="0" u="none" strike="noStrike" cap="none" dirty="0">
                          <a:solidFill>
                            <a:schemeClr val="tx1"/>
                          </a:solidFill>
                          <a:effectLst/>
                          <a:latin typeface="+mn-lt"/>
                          <a:ea typeface="+mn-ea"/>
                          <a:cs typeface="+mn-cs"/>
                          <a:sym typeface="Arial"/>
                        </a:rPr>
                        <a:t>Supply</a:t>
                      </a:r>
                      <a:r>
                        <a:rPr lang="en-GB" sz="1000" b="0" i="0" u="none" strike="noStrike" cap="none" baseline="0" dirty="0">
                          <a:solidFill>
                            <a:schemeClr val="tx1"/>
                          </a:solidFill>
                          <a:effectLst/>
                          <a:latin typeface="+mn-lt"/>
                          <a:ea typeface="+mn-ea"/>
                          <a:cs typeface="+mn-cs"/>
                          <a:sym typeface="Arial"/>
                        </a:rPr>
                        <a:t> side policies are often very expensive. </a:t>
                      </a:r>
                      <a:endParaRPr lang="en-GB" sz="1000" b="0" i="0" u="none" strike="noStrike" cap="none" dirty="0">
                        <a:solidFill>
                          <a:schemeClr val="tx1"/>
                        </a:solidFill>
                        <a:effectLst/>
                        <a:latin typeface="+mn-lt"/>
                        <a:ea typeface="+mn-ea"/>
                        <a:cs typeface="+mn-cs"/>
                        <a:sym typeface="Arial"/>
                      </a:endParaRPr>
                    </a:p>
                  </a:txBody>
                  <a:tcPr marL="91450" marR="91450" marT="45725" marB="45725">
                    <a:solidFill>
                      <a:schemeClr val="bg1"/>
                    </a:solidFill>
                  </a:tcPr>
                </a:tc>
                <a:extLst>
                  <a:ext uri="{0D108BD9-81ED-4DB2-BD59-A6C34878D82A}">
                    <a16:rowId xmlns:a16="http://schemas.microsoft.com/office/drawing/2014/main" val="10007"/>
                  </a:ext>
                </a:extLst>
              </a:tr>
            </a:tbl>
          </a:graphicData>
        </a:graphic>
      </p:graphicFrame>
      <p:pic>
        <p:nvPicPr>
          <p:cNvPr id="3" name="Picture 2"/>
          <p:cNvPicPr>
            <a:picLocks noChangeAspect="1"/>
          </p:cNvPicPr>
          <p:nvPr/>
        </p:nvPicPr>
        <p:blipFill>
          <a:blip r:embed="rId2"/>
          <a:stretch>
            <a:fillRect/>
          </a:stretch>
        </p:blipFill>
        <p:spPr>
          <a:xfrm>
            <a:off x="7521051" y="3298632"/>
            <a:ext cx="4295152" cy="2948152"/>
          </a:xfrm>
          <a:prstGeom prst="rect">
            <a:avLst/>
          </a:prstGeom>
        </p:spPr>
      </p:pic>
      <p:sp>
        <p:nvSpPr>
          <p:cNvPr id="5" name="TextBox 4"/>
          <p:cNvSpPr txBox="1"/>
          <p:nvPr/>
        </p:nvSpPr>
        <p:spPr>
          <a:xfrm>
            <a:off x="7362790" y="2939618"/>
            <a:ext cx="4235669" cy="307777"/>
          </a:xfrm>
          <a:prstGeom prst="rect">
            <a:avLst/>
          </a:prstGeom>
          <a:noFill/>
        </p:spPr>
        <p:txBody>
          <a:bodyPr wrap="square" rtlCol="0">
            <a:spAutoFit/>
          </a:bodyPr>
          <a:lstStyle/>
          <a:p>
            <a:r>
              <a:rPr lang="en-GB" b="1" u="sng" dirty="0"/>
              <a:t>INTENDED IMPACT OF SUPPLY SIDE POLICIES</a:t>
            </a:r>
          </a:p>
        </p:txBody>
      </p:sp>
    </p:spTree>
    <p:extLst>
      <p:ext uri="{BB962C8B-B14F-4D97-AF65-F5344CB8AC3E}">
        <p14:creationId xmlns:p14="http://schemas.microsoft.com/office/powerpoint/2010/main" val="13335234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80"/>
        <p:cNvGrpSpPr/>
        <p:nvPr/>
      </p:nvGrpSpPr>
      <p:grpSpPr>
        <a:xfrm>
          <a:off x="0" y="0"/>
          <a:ext cx="0" cy="0"/>
          <a:chOff x="0" y="0"/>
          <a:chExt cx="0" cy="0"/>
        </a:xfrm>
      </p:grpSpPr>
      <p:graphicFrame>
        <p:nvGraphicFramePr>
          <p:cNvPr id="181" name="Shape 181"/>
          <p:cNvGraphicFramePr/>
          <p:nvPr/>
        </p:nvGraphicFramePr>
        <p:xfrm>
          <a:off x="0" y="0"/>
          <a:ext cx="5295900" cy="6736150"/>
        </p:xfrm>
        <a:graphic>
          <a:graphicData uri="http://schemas.openxmlformats.org/drawingml/2006/table">
            <a:tbl>
              <a:tblPr firstRow="1" bandRow="1">
                <a:noFill/>
              </a:tblPr>
              <a:tblGrid>
                <a:gridCol w="1134725">
                  <a:extLst>
                    <a:ext uri="{9D8B030D-6E8A-4147-A177-3AD203B41FA5}">
                      <a16:colId xmlns:a16="http://schemas.microsoft.com/office/drawing/2014/main" val="20000"/>
                    </a:ext>
                  </a:extLst>
                </a:gridCol>
                <a:gridCol w="416117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4.2.6.1. GLOBALISATION</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87600">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Process in which national economies have become increasingly integrated &amp; interdependent. </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FACTORS ACCELERATING GLOBALISATION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1" i="0">
                          <a:solidFill>
                            <a:schemeClr val="dk1"/>
                          </a:solidFill>
                          <a:latin typeface="Calibri"/>
                          <a:ea typeface="Calibri"/>
                          <a:cs typeface="Calibri"/>
                          <a:sym typeface="Calibri"/>
                        </a:rPr>
                        <a:t>TRADE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LIBERALISATION</a:t>
                      </a:r>
                      <a:r>
                        <a:rPr lang="en-GB" sz="1000" b="0" i="0">
                          <a:solidFill>
                            <a:schemeClr val="dk1"/>
                          </a:solidFill>
                          <a:latin typeface="Calibri"/>
                          <a:ea typeface="Calibri"/>
                          <a:cs typeface="Calibri"/>
                          <a:sym typeface="Calibri"/>
                        </a:rPr>
                        <a:t>, emergence of Trading Blocs, Growth of MULTINATIONAL CORPORATIONS, technological advances, </a:t>
                      </a:r>
                      <a:r>
                        <a:rPr lang="en-GB" sz="1000" b="1" i="0">
                          <a:solidFill>
                            <a:schemeClr val="dk1"/>
                          </a:solidFill>
                          <a:latin typeface="Calibri"/>
                          <a:ea typeface="Calibri"/>
                          <a:cs typeface="Calibri"/>
                          <a:sym typeface="Calibri"/>
                        </a:rPr>
                        <a:t>MOBILITY</a:t>
                      </a:r>
                      <a:r>
                        <a:rPr lang="en-GB" sz="1000" b="0" i="0">
                          <a:solidFill>
                            <a:schemeClr val="dk1"/>
                          </a:solidFill>
                          <a:latin typeface="Calibri"/>
                          <a:ea typeface="Calibri"/>
                          <a:cs typeface="Calibri"/>
                          <a:sym typeface="Calibri"/>
                        </a:rPr>
                        <a:t> of </a:t>
                      </a:r>
                      <a:r>
                        <a:rPr lang="en-GB" sz="1000" b="1" i="0">
                          <a:solidFill>
                            <a:schemeClr val="dk1"/>
                          </a:solidFill>
                          <a:latin typeface="Calibri"/>
                          <a:ea typeface="Calibri"/>
                          <a:cs typeface="Calibri"/>
                          <a:sym typeface="Calibri"/>
                        </a:rPr>
                        <a:t>CAPITAL</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&amp;</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LABOUR</a:t>
                      </a:r>
                      <a:r>
                        <a:rPr lang="en-GB" sz="1000" b="0" i="0">
                          <a:solidFill>
                            <a:schemeClr val="dk1"/>
                          </a:solidFill>
                          <a:latin typeface="Calibri"/>
                          <a:ea typeface="Calibri"/>
                          <a:cs typeface="Calibri"/>
                          <a:sym typeface="Calibri"/>
                        </a:rPr>
                        <a:t>, containerisation, transition of former </a:t>
                      </a:r>
                      <a:r>
                        <a:rPr lang="en-GB" sz="1000" b="1" i="0">
                          <a:solidFill>
                            <a:schemeClr val="dk1"/>
                          </a:solidFill>
                          <a:latin typeface="Calibri"/>
                          <a:ea typeface="Calibri"/>
                          <a:cs typeface="Calibri"/>
                          <a:sym typeface="Calibri"/>
                        </a:rPr>
                        <a:t>COMMAND</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ECONOMIES</a:t>
                      </a:r>
                      <a:r>
                        <a:rPr lang="en-GB" sz="1000" b="0" i="0">
                          <a:solidFill>
                            <a:schemeClr val="dk1"/>
                          </a:solidFill>
                          <a:latin typeface="Calibri"/>
                          <a:ea typeface="Calibri"/>
                          <a:cs typeface="Calibri"/>
                          <a:sym typeface="Calibri"/>
                        </a:rPr>
                        <a:t> to </a:t>
                      </a:r>
                      <a:r>
                        <a:rPr lang="en-GB" sz="1000" b="1" i="0">
                          <a:solidFill>
                            <a:schemeClr val="dk1"/>
                          </a:solidFill>
                          <a:latin typeface="Calibri"/>
                          <a:ea typeface="Calibri"/>
                          <a:cs typeface="Calibri"/>
                          <a:sym typeface="Calibri"/>
                        </a:rPr>
                        <a:t>MARKET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ECONOMIES</a:t>
                      </a:r>
                      <a:r>
                        <a:rPr lang="en-GB" sz="1000" b="0" i="0">
                          <a:solidFill>
                            <a:schemeClr val="dk1"/>
                          </a:solidFill>
                          <a:latin typeface="Calibri"/>
                          <a:ea typeface="Calibri"/>
                          <a:cs typeface="Calibri"/>
                          <a:sym typeface="Calibri"/>
                        </a:rPr>
                        <a:t>.</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GENERAL BENEFITS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Clearly, consumers benefit by paying lower prices &amp; having increased choice. Consumer surplus increases substantially.</a:t>
                      </a:r>
                      <a:endParaRPr dirty="0"/>
                    </a:p>
                    <a:p>
                      <a:pPr marL="171450" marR="0" lvl="0" indent="-171450" algn="l" rtl="0">
                        <a:spcBef>
                          <a:spcPts val="0"/>
                        </a:spcBef>
                        <a:spcAft>
                          <a:spcPts val="0"/>
                        </a:spcAft>
                        <a:buClr>
                          <a:schemeClr val="dk1"/>
                        </a:buClr>
                        <a:buSzPts val="1000"/>
                        <a:buFont typeface="Arial"/>
                        <a:buChar char="•"/>
                      </a:pPr>
                      <a:r>
                        <a:rPr lang="en-GB" sz="1000" b="1" dirty="0">
                          <a:solidFill>
                            <a:schemeClr val="dk1"/>
                          </a:solidFill>
                          <a:latin typeface="Calibri"/>
                          <a:ea typeface="Calibri"/>
                          <a:cs typeface="Calibri"/>
                          <a:sym typeface="Calibri"/>
                        </a:rPr>
                        <a:t>GLOBAL EFFICIENCY </a:t>
                      </a:r>
                      <a:r>
                        <a:rPr lang="en-GB" sz="1000" dirty="0">
                          <a:solidFill>
                            <a:schemeClr val="dk1"/>
                          </a:solidFill>
                          <a:latin typeface="Calibri"/>
                          <a:ea typeface="Calibri"/>
                          <a:cs typeface="Calibri"/>
                          <a:sym typeface="Calibri"/>
                        </a:rPr>
                        <a:t>is increased.  Drives domestic &amp; global efficiency.</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Domestic economies can redistribute resources to the next best alternative – this should have higher value-added to take advantage of quality of education etc. </a:t>
                      </a:r>
                      <a:endParaRPr dirty="0"/>
                    </a:p>
                    <a:p>
                      <a:pPr marL="171450" marR="0" lvl="0" indent="-171450" algn="l" rtl="0">
                        <a:spcBef>
                          <a:spcPts val="0"/>
                        </a:spcBef>
                        <a:spcAft>
                          <a:spcPts val="0"/>
                        </a:spcAft>
                        <a:buClr>
                          <a:schemeClr val="dk1"/>
                        </a:buClr>
                        <a:buSzPts val="1000"/>
                        <a:buFont typeface="Arial"/>
                        <a:buChar char="•"/>
                      </a:pPr>
                      <a:r>
                        <a:rPr lang="en-GB" sz="1000" b="1" dirty="0">
                          <a:solidFill>
                            <a:schemeClr val="dk1"/>
                          </a:solidFill>
                          <a:latin typeface="Calibri"/>
                          <a:ea typeface="Calibri"/>
                          <a:cs typeface="Calibri"/>
                          <a:sym typeface="Calibri"/>
                        </a:rPr>
                        <a:t>Economic</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welfare</a:t>
                      </a:r>
                      <a:r>
                        <a:rPr lang="en-GB" sz="1000" dirty="0">
                          <a:solidFill>
                            <a:schemeClr val="dk1"/>
                          </a:solidFill>
                          <a:latin typeface="Calibri"/>
                          <a:ea typeface="Calibri"/>
                          <a:cs typeface="Calibri"/>
                          <a:sym typeface="Calibri"/>
                        </a:rPr>
                        <a:t> is maximised. </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Many imports are inputs for goods that may be manufactured in the developed economy.  This helps to reduce the price of the final product.</a:t>
                      </a:r>
                      <a:endParaRPr dirty="0"/>
                    </a:p>
                  </a:txBody>
                  <a:tcPr marL="91450" marR="91450" marT="45725" marB="45725">
                    <a:solidFill>
                      <a:srgbClr val="DDEAF6"/>
                    </a:solidFill>
                  </a:tcPr>
                </a:tc>
                <a:extLst>
                  <a:ext uri="{0D108BD9-81ED-4DB2-BD59-A6C34878D82A}">
                    <a16:rowId xmlns:a16="http://schemas.microsoft.com/office/drawing/2014/main" val="10003"/>
                  </a:ext>
                </a:extLst>
              </a:tr>
              <a:tr h="268725">
                <a:tc>
                  <a:txBody>
                    <a:bodyPr/>
                    <a:lstStyle/>
                    <a:p>
                      <a:pPr marL="0" marR="0" lvl="0" indent="0" algn="l" rtl="0">
                        <a:spcBef>
                          <a:spcPts val="0"/>
                        </a:spcBef>
                        <a:spcAft>
                          <a:spcPts val="0"/>
                        </a:spcAft>
                        <a:buNone/>
                      </a:pPr>
                      <a:r>
                        <a:rPr lang="en-GB" sz="1000" b="1">
                          <a:solidFill>
                            <a:schemeClr val="lt1"/>
                          </a:solidFill>
                        </a:rPr>
                        <a:t>GENERAL COSTS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Producer surplus is reduced this will mean lower profit margins – will this impact upon </a:t>
                      </a:r>
                      <a:r>
                        <a:rPr lang="en-GB" sz="1000" b="1" dirty="0">
                          <a:solidFill>
                            <a:schemeClr val="dk1"/>
                          </a:solidFill>
                          <a:latin typeface="Calibri"/>
                          <a:ea typeface="Calibri"/>
                          <a:cs typeface="Calibri"/>
                          <a:sym typeface="Calibri"/>
                        </a:rPr>
                        <a:t>DYNAMIC </a:t>
                      </a:r>
                      <a:r>
                        <a:rPr lang="en-GB" sz="1000" b="1" dirty="0" err="1">
                          <a:solidFill>
                            <a:schemeClr val="dk1"/>
                          </a:solidFill>
                          <a:latin typeface="Calibri"/>
                          <a:ea typeface="Calibri"/>
                          <a:cs typeface="Calibri"/>
                          <a:sym typeface="Calibri"/>
                        </a:rPr>
                        <a:t>EFFICIENCY</a:t>
                      </a:r>
                      <a:r>
                        <a:rPr lang="en-GB" sz="1000" dirty="0" err="1">
                          <a:solidFill>
                            <a:schemeClr val="dk1"/>
                          </a:solidFill>
                          <a:latin typeface="Calibri"/>
                          <a:ea typeface="Calibri"/>
                          <a:cs typeface="Calibri"/>
                          <a:sym typeface="Calibri"/>
                        </a:rPr>
                        <a:t>of</a:t>
                      </a:r>
                      <a:r>
                        <a:rPr lang="en-GB" sz="1000" dirty="0">
                          <a:solidFill>
                            <a:schemeClr val="dk1"/>
                          </a:solidFill>
                          <a:latin typeface="Calibri"/>
                          <a:ea typeface="Calibri"/>
                          <a:cs typeface="Calibri"/>
                          <a:sym typeface="Calibri"/>
                        </a:rPr>
                        <a:t> remaining firms?  Will it </a:t>
                      </a:r>
                      <a:r>
                        <a:rPr lang="en-GB" sz="1000" dirty="0" err="1">
                          <a:solidFill>
                            <a:schemeClr val="dk1"/>
                          </a:solidFill>
                          <a:latin typeface="Calibri"/>
                          <a:ea typeface="Calibri"/>
                          <a:cs typeface="Calibri"/>
                          <a:sym typeface="Calibri"/>
                        </a:rPr>
                        <a:t>deincentivise</a:t>
                      </a:r>
                      <a:r>
                        <a:rPr lang="en-GB" sz="1000" dirty="0">
                          <a:solidFill>
                            <a:schemeClr val="dk1"/>
                          </a:solidFill>
                          <a:latin typeface="Calibri"/>
                          <a:ea typeface="Calibri"/>
                          <a:cs typeface="Calibri"/>
                          <a:sym typeface="Calibri"/>
                        </a:rPr>
                        <a:t>?</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Unemployed workers – some will be long term structurally unemployed – this presents huge damage to the local economy.  Some will be frictionally or “search” unemployed.   How will redistribution take place? Does it require moving &amp; huge upheaval for families?  Overall impact upon labour force participation rate?</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Loss of cultural identity amongst those unemployed.  This may impact upon participation in the labour market. </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 Income taxes levied on workers are effectively another cost for the business – do the international firms have such cost structures or possibly even benefit from e.g. energy subsidies, cheap loans as Chinese SOEs. </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268725">
                <a:tc>
                  <a:txBody>
                    <a:bodyPr/>
                    <a:lstStyle/>
                    <a:p>
                      <a:pPr marL="0" marR="0" lvl="0" indent="0" algn="l" rtl="0">
                        <a:spcBef>
                          <a:spcPts val="0"/>
                        </a:spcBef>
                        <a:spcAft>
                          <a:spcPts val="0"/>
                        </a:spcAft>
                        <a:buNone/>
                      </a:pPr>
                      <a:r>
                        <a:rPr lang="en-GB" sz="1000" b="1">
                          <a:solidFill>
                            <a:schemeClr val="lt1"/>
                          </a:solidFill>
                        </a:rPr>
                        <a:t>MANAGING GLOBALISATION </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1">
                          <a:solidFill>
                            <a:schemeClr val="dk1"/>
                          </a:solidFill>
                          <a:latin typeface="Calibri"/>
                          <a:ea typeface="Calibri"/>
                          <a:cs typeface="Calibri"/>
                          <a:sym typeface="Calibri"/>
                        </a:rPr>
                        <a:t>PROTECTIONISM</a:t>
                      </a:r>
                      <a:endParaRPr/>
                    </a:p>
                    <a:p>
                      <a:pPr marL="171450" marR="0" lvl="0" indent="-171450" algn="l" rtl="0">
                        <a:spcBef>
                          <a:spcPts val="0"/>
                        </a:spcBef>
                        <a:spcAft>
                          <a:spcPts val="0"/>
                        </a:spcAft>
                        <a:buClr>
                          <a:schemeClr val="dk1"/>
                        </a:buClr>
                        <a:buSzPts val="1000"/>
                        <a:buFont typeface="Arial"/>
                        <a:buChar char="•"/>
                      </a:pPr>
                      <a:r>
                        <a:rPr lang="en-GB" sz="1000" b="1">
                          <a:solidFill>
                            <a:schemeClr val="dk1"/>
                          </a:solidFill>
                          <a:latin typeface="Calibri"/>
                          <a:ea typeface="Calibri"/>
                          <a:cs typeface="Calibri"/>
                          <a:sym typeface="Calibri"/>
                        </a:rPr>
                        <a:t>BORDER ADJUSTMENT TAX</a:t>
                      </a:r>
                      <a:r>
                        <a:rPr lang="en-GB" sz="1000">
                          <a:solidFill>
                            <a:schemeClr val="dk1"/>
                          </a:solidFill>
                          <a:latin typeface="Calibri"/>
                          <a:ea typeface="Calibri"/>
                          <a:cs typeface="Calibri"/>
                          <a:sym typeface="Calibri"/>
                        </a:rPr>
                        <a:t>– via indirect tax such as VAT.  Would levy domestic goods &amp; imported goods at same level.  This could be used to offset income tax levels. </a:t>
                      </a:r>
                      <a:endParaRPr/>
                    </a:p>
                    <a:p>
                      <a:pPr marL="171450" marR="0" lvl="0" indent="-171450" algn="l" rtl="0">
                        <a:spcBef>
                          <a:spcPts val="0"/>
                        </a:spcBef>
                        <a:spcAft>
                          <a:spcPts val="0"/>
                        </a:spcAft>
                        <a:buClr>
                          <a:schemeClr val="dk1"/>
                        </a:buClr>
                        <a:buSzPts val="1000"/>
                        <a:buFont typeface="Arial"/>
                        <a:buChar char="•"/>
                      </a:pPr>
                      <a:r>
                        <a:rPr lang="en-GB" sz="1000">
                          <a:solidFill>
                            <a:schemeClr val="dk1"/>
                          </a:solidFill>
                          <a:latin typeface="Calibri"/>
                          <a:ea typeface="Calibri"/>
                          <a:cs typeface="Calibri"/>
                          <a:sym typeface="Calibri"/>
                        </a:rPr>
                        <a:t>Up-skilling workforce.  Education, re-training.  Encouraging business start-ups. Supply side initiatives. </a:t>
                      </a:r>
                      <a:endParaRPr/>
                    </a:p>
                  </a:txBody>
                  <a:tcPr marL="91450" marR="91450" marT="45725" marB="45725">
                    <a:solidFill>
                      <a:srgbClr val="DDEAF6"/>
                    </a:solidFill>
                  </a:tcPr>
                </a:tc>
                <a:extLst>
                  <a:ext uri="{0D108BD9-81ED-4DB2-BD59-A6C34878D82A}">
                    <a16:rowId xmlns:a16="http://schemas.microsoft.com/office/drawing/2014/main" val="10005"/>
                  </a:ext>
                </a:extLst>
              </a:tr>
              <a:tr h="268725">
                <a:tc>
                  <a:txBody>
                    <a:bodyPr/>
                    <a:lstStyle/>
                    <a:p>
                      <a:pPr marL="0" marR="0" lvl="0" indent="0" algn="l" rtl="0">
                        <a:spcBef>
                          <a:spcPts val="0"/>
                        </a:spcBef>
                        <a:spcAft>
                          <a:spcPts val="0"/>
                        </a:spcAft>
                        <a:buNone/>
                      </a:pPr>
                      <a:r>
                        <a:rPr lang="en-GB" sz="1000" b="1">
                          <a:solidFill>
                            <a:schemeClr val="lt1"/>
                          </a:solidFill>
                        </a:rPr>
                        <a:t>THE THREAT OF DEGLOBALISATION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 process of diminishing interdependence and integration between certain units around the world. Examples: </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World trade growth, which, over the 90s and 00s, easily outpaced global GDP growth, has been expanding at a slower rate than global output.</a:t>
                      </a:r>
                      <a:endParaRPr sz="10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Trump &amp; Protectionism</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Is BREXIT an example of </a:t>
                      </a:r>
                      <a:r>
                        <a:rPr lang="en-GB" sz="1000" b="1" i="0" dirty="0" err="1">
                          <a:solidFill>
                            <a:schemeClr val="dk1"/>
                          </a:solidFill>
                          <a:latin typeface="Calibri"/>
                          <a:ea typeface="Calibri"/>
                          <a:cs typeface="Calibri"/>
                          <a:sym typeface="Calibri"/>
                        </a:rPr>
                        <a:t>deglobalisation</a:t>
                      </a:r>
                      <a:r>
                        <a:rPr lang="en-GB" sz="1000" b="0" i="0" dirty="0">
                          <a:solidFill>
                            <a:schemeClr val="dk1"/>
                          </a:solidFill>
                          <a:latin typeface="Calibri"/>
                          <a:ea typeface="Calibri"/>
                          <a:cs typeface="Calibri"/>
                          <a:sym typeface="Calibri"/>
                        </a:rPr>
                        <a:t>?</a:t>
                      </a:r>
                      <a:endParaRPr sz="10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graphicFrame>
        <p:nvGraphicFramePr>
          <p:cNvPr id="182" name="Shape 182"/>
          <p:cNvGraphicFramePr/>
          <p:nvPr/>
        </p:nvGraphicFramePr>
        <p:xfrm>
          <a:off x="5310130" y="0"/>
          <a:ext cx="6881875" cy="2651800"/>
        </p:xfrm>
        <a:graphic>
          <a:graphicData uri="http://schemas.openxmlformats.org/drawingml/2006/table">
            <a:tbl>
              <a:tblPr firstRow="1" bandRow="1">
                <a:noFill/>
              </a:tblPr>
              <a:tblGrid>
                <a:gridCol w="1432650">
                  <a:extLst>
                    <a:ext uri="{9D8B030D-6E8A-4147-A177-3AD203B41FA5}">
                      <a16:colId xmlns:a16="http://schemas.microsoft.com/office/drawing/2014/main" val="20000"/>
                    </a:ext>
                  </a:extLst>
                </a:gridCol>
                <a:gridCol w="544922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LEDCs &amp; GLOBALISATION</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68725">
                <a:tc>
                  <a:txBody>
                    <a:bodyPr/>
                    <a:lstStyle/>
                    <a:p>
                      <a:pPr marL="0" marR="0" lvl="0" indent="0" algn="l" rtl="0">
                        <a:spcBef>
                          <a:spcPts val="0"/>
                        </a:spcBef>
                        <a:spcAft>
                          <a:spcPts val="0"/>
                        </a:spcAft>
                        <a:buNone/>
                      </a:pPr>
                      <a:r>
                        <a:rPr lang="en-GB" sz="1000" b="1">
                          <a:solidFill>
                            <a:schemeClr val="lt1"/>
                          </a:solidFill>
                        </a:rPr>
                        <a:t>BENEFITS</a:t>
                      </a:r>
                      <a:endParaRPr sz="1000" b="1">
                        <a:solidFill>
                          <a:schemeClr val="lt1"/>
                        </a:solidFill>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Exploit </a:t>
                      </a:r>
                      <a:r>
                        <a:rPr lang="en-GB" sz="1000" b="1">
                          <a:latin typeface="Calibri"/>
                          <a:ea typeface="Calibri"/>
                          <a:cs typeface="Calibri"/>
                          <a:sym typeface="Calibri"/>
                        </a:rPr>
                        <a:t>COMPARATIVE</a:t>
                      </a:r>
                      <a:r>
                        <a:rPr lang="en-GB" sz="1000">
                          <a:latin typeface="Calibri"/>
                          <a:ea typeface="Calibri"/>
                          <a:cs typeface="Calibri"/>
                          <a:sym typeface="Calibri"/>
                        </a:rPr>
                        <a:t> </a:t>
                      </a:r>
                      <a:r>
                        <a:rPr lang="en-GB" sz="1000" b="1">
                          <a:latin typeface="Calibri"/>
                          <a:ea typeface="Calibri"/>
                          <a:cs typeface="Calibri"/>
                          <a:sym typeface="Calibri"/>
                        </a:rPr>
                        <a:t>ADVANTAGE</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Exploit low costs factors of production,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Develop &amp; diversify economy</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Attract inward </a:t>
                      </a:r>
                      <a:r>
                        <a:rPr lang="en-GB" sz="1000" b="1">
                          <a:latin typeface="Calibri"/>
                          <a:ea typeface="Calibri"/>
                          <a:cs typeface="Calibri"/>
                          <a:sym typeface="Calibri"/>
                        </a:rPr>
                        <a:t>FDI</a:t>
                      </a:r>
                      <a:r>
                        <a:rPr lang="en-GB" sz="1000">
                          <a:latin typeface="Calibri"/>
                          <a:ea typeface="Calibri"/>
                          <a:cs typeface="Calibri"/>
                          <a:sym typeface="Calibri"/>
                        </a:rPr>
                        <a:t> – Human &amp; technology transfers</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Higher exports, </a:t>
                      </a:r>
                      <a:r>
                        <a:rPr lang="en-GB" sz="1000" b="1">
                          <a:latin typeface="Calibri"/>
                          <a:ea typeface="Calibri"/>
                          <a:cs typeface="Calibri"/>
                          <a:sym typeface="Calibri"/>
                        </a:rPr>
                        <a:t>AGGREGATE</a:t>
                      </a:r>
                      <a:r>
                        <a:rPr lang="en-GB" sz="1000">
                          <a:latin typeface="Calibri"/>
                          <a:ea typeface="Calibri"/>
                          <a:cs typeface="Calibri"/>
                          <a:sym typeface="Calibri"/>
                        </a:rPr>
                        <a:t> </a:t>
                      </a:r>
                      <a:r>
                        <a:rPr lang="en-GB" sz="1000" b="1" i="0">
                          <a:latin typeface="Calibri"/>
                          <a:ea typeface="Calibri"/>
                          <a:cs typeface="Calibri"/>
                          <a:sym typeface="Calibri"/>
                        </a:rPr>
                        <a:t>DEMAND</a:t>
                      </a:r>
                      <a:r>
                        <a:rPr lang="en-GB" sz="1000">
                          <a:latin typeface="Calibri"/>
                          <a:ea typeface="Calibri"/>
                          <a:cs typeface="Calibri"/>
                          <a:sym typeface="Calibri"/>
                        </a:rPr>
                        <a:t> &amp; </a:t>
                      </a:r>
                      <a:r>
                        <a:rPr lang="en-GB" sz="1000" b="1">
                          <a:latin typeface="Calibri"/>
                          <a:ea typeface="Calibri"/>
                          <a:cs typeface="Calibri"/>
                          <a:sym typeface="Calibri"/>
                        </a:rPr>
                        <a:t>GDP</a:t>
                      </a:r>
                      <a:r>
                        <a:rPr lang="en-GB" sz="1000">
                          <a:latin typeface="Calibri"/>
                          <a:ea typeface="Calibri"/>
                          <a:cs typeface="Calibri"/>
                          <a:sym typeface="Calibri"/>
                        </a:rPr>
                        <a:t> growth </a:t>
                      </a:r>
                      <a:endParaRPr sz="1000">
                        <a:latin typeface="Calibri"/>
                        <a:ea typeface="Calibri"/>
                        <a:cs typeface="Calibri"/>
                        <a:sym typeface="Calibri"/>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1">
                          <a:latin typeface="Calibri"/>
                          <a:ea typeface="Calibri"/>
                          <a:cs typeface="Calibri"/>
                          <a:sym typeface="Calibri"/>
                        </a:rPr>
                        <a:t>HDI</a:t>
                      </a:r>
                      <a:r>
                        <a:rPr lang="en-GB" sz="1000">
                          <a:latin typeface="Calibri"/>
                          <a:ea typeface="Calibri"/>
                          <a:cs typeface="Calibri"/>
                          <a:sym typeface="Calibri"/>
                        </a:rPr>
                        <a:t> improvements.</a:t>
                      </a:r>
                      <a:endParaRPr/>
                    </a:p>
                  </a:txBody>
                  <a:tcPr marL="91450" marR="91450" marT="45725" marB="45725">
                    <a:solidFill>
                      <a:srgbClr val="DDEAF6"/>
                    </a:solidFill>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COSTS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PRIMARY PRODUCT DEPENDENCY as a constraint upon growth – </a:t>
                      </a:r>
                      <a:r>
                        <a:rPr lang="en-GB" sz="1000" b="1" i="0">
                          <a:solidFill>
                            <a:schemeClr val="dk1"/>
                          </a:solidFill>
                          <a:latin typeface="Calibri"/>
                          <a:ea typeface="Calibri"/>
                          <a:cs typeface="Calibri"/>
                          <a:sym typeface="Calibri"/>
                        </a:rPr>
                        <a:t>PREBISCH</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SINGER</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HYPOTHESIS</a:t>
                      </a:r>
                      <a:r>
                        <a:rPr lang="en-GB" sz="1000" b="0" i="0">
                          <a:solidFill>
                            <a:schemeClr val="dk1"/>
                          </a:solidFill>
                          <a:latin typeface="Calibri"/>
                          <a:ea typeface="Calibri"/>
                          <a:cs typeface="Calibri"/>
                          <a:sym typeface="Calibri"/>
                        </a:rPr>
                        <a:t> &amp; long run decline in </a:t>
                      </a:r>
                      <a:r>
                        <a:rPr lang="en-GB" sz="1000" b="1" i="0">
                          <a:solidFill>
                            <a:schemeClr val="dk1"/>
                          </a:solidFill>
                          <a:latin typeface="Calibri"/>
                          <a:ea typeface="Calibri"/>
                          <a:cs typeface="Calibri"/>
                          <a:sym typeface="Calibri"/>
                        </a:rPr>
                        <a:t>TOT</a:t>
                      </a:r>
                      <a:endParaRPr sz="1000" b="1"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Danger of </a:t>
                      </a:r>
                      <a:r>
                        <a:rPr lang="en-GB" sz="1000" b="1" i="0">
                          <a:solidFill>
                            <a:schemeClr val="dk1"/>
                          </a:solidFill>
                          <a:latin typeface="Calibri"/>
                          <a:ea typeface="Calibri"/>
                          <a:cs typeface="Calibri"/>
                          <a:sym typeface="Calibri"/>
                        </a:rPr>
                        <a:t>DUTCH DISEASE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Resource depletion, environmental degradation &amp; </a:t>
                      </a:r>
                      <a:r>
                        <a:rPr lang="en-GB" sz="1000" b="1" i="0">
                          <a:solidFill>
                            <a:schemeClr val="dk1"/>
                          </a:solidFill>
                          <a:latin typeface="Calibri"/>
                          <a:ea typeface="Calibri"/>
                          <a:cs typeface="Calibri"/>
                          <a:sym typeface="Calibri"/>
                        </a:rPr>
                        <a:t>NEGATIVE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EXTERNALITIES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Tariff escalation reinforcing </a:t>
                      </a:r>
                      <a:r>
                        <a:rPr lang="en-GB" sz="1000" b="1" i="0">
                          <a:solidFill>
                            <a:schemeClr val="dk1"/>
                          </a:solidFill>
                          <a:latin typeface="Calibri"/>
                          <a:ea typeface="Calibri"/>
                          <a:cs typeface="Calibri"/>
                          <a:sym typeface="Calibri"/>
                        </a:rPr>
                        <a:t>PRIMARY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PRODUCT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DEPENDENCY</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Attracting ‘hot money’ capital flows, promoting an over-reliance on foreign short run capital</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MANAGING GLOBALISATION </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dirty="0">
                          <a:latin typeface="Times New Roman"/>
                          <a:ea typeface="Times New Roman"/>
                          <a:cs typeface="Times New Roman"/>
                          <a:sym typeface="Times New Roman"/>
                        </a:rPr>
                        <a:t>Should they adopt a more gradual approach to globalisation as China has been doing?  Does rapid opening expose them to large imbalances &amp; a speculation?  </a:t>
                      </a:r>
                      <a:endParaRPr dirty="0"/>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83" name="Shape 183"/>
          <p:cNvGraphicFramePr/>
          <p:nvPr/>
        </p:nvGraphicFramePr>
        <p:xfrm>
          <a:off x="5332163" y="2672715"/>
          <a:ext cx="6783625" cy="3871000"/>
        </p:xfrm>
        <a:graphic>
          <a:graphicData uri="http://schemas.openxmlformats.org/drawingml/2006/table">
            <a:tbl>
              <a:tblPr firstRow="1" bandRow="1">
                <a:noFill/>
              </a:tblPr>
              <a:tblGrid>
                <a:gridCol w="1499200">
                  <a:extLst>
                    <a:ext uri="{9D8B030D-6E8A-4147-A177-3AD203B41FA5}">
                      <a16:colId xmlns:a16="http://schemas.microsoft.com/office/drawing/2014/main" val="20000"/>
                    </a:ext>
                  </a:extLst>
                </a:gridCol>
                <a:gridCol w="528442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MEDCs &amp; GLOBALISATION</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68725">
                <a:tc>
                  <a:txBody>
                    <a:bodyPr/>
                    <a:lstStyle/>
                    <a:p>
                      <a:pPr marL="0" marR="0" lvl="0" indent="0" algn="l" rtl="0">
                        <a:spcBef>
                          <a:spcPts val="0"/>
                        </a:spcBef>
                        <a:spcAft>
                          <a:spcPts val="0"/>
                        </a:spcAft>
                        <a:buNone/>
                      </a:pPr>
                      <a:r>
                        <a:rPr lang="en-GB" sz="1000" b="1">
                          <a:solidFill>
                            <a:schemeClr val="lt1"/>
                          </a:solidFill>
                        </a:rPr>
                        <a:t>BENEFITS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Lower consumer prices – </a:t>
                      </a:r>
                      <a:r>
                        <a:rPr lang="en-GB" sz="1000" b="1">
                          <a:latin typeface="Calibri"/>
                          <a:ea typeface="Calibri"/>
                          <a:cs typeface="Calibri"/>
                          <a:sym typeface="Calibri"/>
                        </a:rPr>
                        <a:t>consumer</a:t>
                      </a:r>
                      <a:r>
                        <a:rPr lang="en-GB" sz="1000">
                          <a:latin typeface="Calibri"/>
                          <a:ea typeface="Calibri"/>
                          <a:cs typeface="Calibri"/>
                          <a:sym typeface="Calibri"/>
                        </a:rPr>
                        <a:t> </a:t>
                      </a:r>
                      <a:r>
                        <a:rPr lang="en-GB" sz="1000" b="1">
                          <a:latin typeface="Calibri"/>
                          <a:ea typeface="Calibri"/>
                          <a:cs typeface="Calibri"/>
                          <a:sym typeface="Calibri"/>
                        </a:rPr>
                        <a:t>surplus</a:t>
                      </a:r>
                      <a:r>
                        <a:rPr lang="en-GB" sz="1000">
                          <a:latin typeface="Calibri"/>
                          <a:ea typeface="Calibri"/>
                          <a:cs typeface="Calibri"/>
                          <a:sym typeface="Calibri"/>
                        </a:rPr>
                        <a:t>, improved </a:t>
                      </a:r>
                      <a:r>
                        <a:rPr lang="en-GB" sz="1000" b="1">
                          <a:latin typeface="Calibri"/>
                          <a:ea typeface="Calibri"/>
                          <a:cs typeface="Calibri"/>
                          <a:sym typeface="Calibri"/>
                        </a:rPr>
                        <a:t>domestic</a:t>
                      </a:r>
                      <a:r>
                        <a:rPr lang="en-GB" sz="1000">
                          <a:latin typeface="Calibri"/>
                          <a:ea typeface="Calibri"/>
                          <a:cs typeface="Calibri"/>
                          <a:sym typeface="Calibri"/>
                        </a:rPr>
                        <a:t> &amp; </a:t>
                      </a:r>
                      <a:r>
                        <a:rPr lang="en-GB" sz="1000" b="1">
                          <a:latin typeface="Calibri"/>
                          <a:ea typeface="Calibri"/>
                          <a:cs typeface="Calibri"/>
                          <a:sym typeface="Calibri"/>
                        </a:rPr>
                        <a:t>global</a:t>
                      </a:r>
                      <a:r>
                        <a:rPr lang="en-GB" sz="1000">
                          <a:latin typeface="Calibri"/>
                          <a:ea typeface="Calibri"/>
                          <a:cs typeface="Calibri"/>
                          <a:sym typeface="Calibri"/>
                        </a:rPr>
                        <a:t> </a:t>
                      </a:r>
                      <a:r>
                        <a:rPr lang="en-GB" sz="1000" b="1">
                          <a:latin typeface="Calibri"/>
                          <a:ea typeface="Calibri"/>
                          <a:cs typeface="Calibri"/>
                          <a:sym typeface="Calibri"/>
                        </a:rPr>
                        <a:t>efficiency</a:t>
                      </a:r>
                      <a:r>
                        <a:rPr lang="en-GB" sz="1000">
                          <a:latin typeface="Calibri"/>
                          <a:ea typeface="Calibri"/>
                          <a:cs typeface="Calibri"/>
                          <a:sym typeface="Calibri"/>
                        </a:rPr>
                        <a:t> – reallocate resources further up value chain, economic welfare maximised, many imports are inputs for higher value-added manufacturing in </a:t>
                      </a:r>
                      <a:r>
                        <a:rPr lang="en-GB" sz="1000" b="1">
                          <a:latin typeface="Calibri"/>
                          <a:ea typeface="Calibri"/>
                          <a:cs typeface="Calibri"/>
                          <a:sym typeface="Calibri"/>
                        </a:rPr>
                        <a:t>MEDCs</a:t>
                      </a:r>
                      <a:r>
                        <a:rPr lang="en-GB" sz="1000">
                          <a:latin typeface="Calibri"/>
                          <a:ea typeface="Calibri"/>
                          <a:cs typeface="Calibri"/>
                          <a:sym typeface="Calibri"/>
                        </a:rPr>
                        <a:t>, reducing price of final good.</a:t>
                      </a:r>
                      <a:endParaRPr sz="1000">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COSTS</a:t>
                      </a:r>
                      <a:endParaRPr sz="1000" b="1">
                        <a:solidFill>
                          <a:schemeClr val="lt1"/>
                        </a:solidFill>
                      </a:endParaRPr>
                    </a:p>
                  </a:txBody>
                  <a:tcPr marL="91450" marR="91450" marT="45725" marB="45725">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Producer surplus is reduced this will mean lower profit margins for the most efficient domestic firms-  will this impact upon </a:t>
                      </a:r>
                      <a:r>
                        <a:rPr lang="en-GB" sz="1000" b="1">
                          <a:latin typeface="Calibri"/>
                          <a:ea typeface="Calibri"/>
                          <a:cs typeface="Calibri"/>
                          <a:sym typeface="Calibri"/>
                        </a:rPr>
                        <a:t>dynamic efficiency </a:t>
                      </a:r>
                      <a:r>
                        <a:rPr lang="en-GB" sz="1000">
                          <a:latin typeface="Calibri"/>
                          <a:ea typeface="Calibri"/>
                          <a:cs typeface="Calibri"/>
                          <a:sym typeface="Calibri"/>
                        </a:rPr>
                        <a:t>of remaining firms?  </a:t>
                      </a:r>
                      <a:endParaRPr/>
                    </a:p>
                    <a:p>
                      <a:pPr marL="342900" marR="0" lvl="0" indent="-3429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Unemployed workers – some will be long term </a:t>
                      </a:r>
                      <a:r>
                        <a:rPr lang="en-GB" sz="1000" b="1">
                          <a:latin typeface="Calibri"/>
                          <a:ea typeface="Calibri"/>
                          <a:cs typeface="Calibri"/>
                          <a:sym typeface="Calibri"/>
                        </a:rPr>
                        <a:t>structurally unemployed </a:t>
                      </a:r>
                      <a:r>
                        <a:rPr lang="en-GB" sz="1000">
                          <a:latin typeface="Calibri"/>
                          <a:ea typeface="Calibri"/>
                          <a:cs typeface="Calibri"/>
                          <a:sym typeface="Calibri"/>
                        </a:rPr>
                        <a:t>– this presents huge damage to the local economy. Some will be </a:t>
                      </a:r>
                      <a:r>
                        <a:rPr lang="en-GB" sz="1000" b="1">
                          <a:latin typeface="Calibri"/>
                          <a:ea typeface="Calibri"/>
                          <a:cs typeface="Calibri"/>
                          <a:sym typeface="Calibri"/>
                        </a:rPr>
                        <a:t>frictionally or “search” unemployed</a:t>
                      </a:r>
                      <a:r>
                        <a:rPr lang="en-GB" sz="1000">
                          <a:latin typeface="Calibri"/>
                          <a:ea typeface="Calibri"/>
                          <a:cs typeface="Calibri"/>
                          <a:sym typeface="Calibri"/>
                        </a:rPr>
                        <a:t>.   </a:t>
                      </a:r>
                      <a:endParaRPr/>
                    </a:p>
                    <a:p>
                      <a:pPr marL="342900" marR="0" lvl="0" indent="-3429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How will redistribution take place? Does it require moving &amp; huge upheaval for families?  </a:t>
                      </a:r>
                      <a:endParaRPr/>
                    </a:p>
                    <a:p>
                      <a:pPr marL="342900" marR="0" lvl="0" indent="-3429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Impact upon labour force </a:t>
                      </a:r>
                      <a:r>
                        <a:rPr lang="en-GB" sz="1000" b="1">
                          <a:latin typeface="Calibri"/>
                          <a:ea typeface="Calibri"/>
                          <a:cs typeface="Calibri"/>
                          <a:sym typeface="Calibri"/>
                        </a:rPr>
                        <a:t>participation rate</a:t>
                      </a:r>
                      <a:r>
                        <a:rPr lang="en-GB" sz="1000">
                          <a:latin typeface="Calibri"/>
                          <a:ea typeface="Calibri"/>
                          <a:cs typeface="Calibri"/>
                          <a:sym typeface="Calibri"/>
                        </a:rPr>
                        <a:t>?</a:t>
                      </a:r>
                      <a:endParaRPr/>
                    </a:p>
                    <a:p>
                      <a:pPr marL="342900" marR="0" lvl="0" indent="-342900" algn="l" rtl="0">
                        <a:spcBef>
                          <a:spcPts val="0"/>
                        </a:spcBef>
                        <a:spcAft>
                          <a:spcPts val="0"/>
                        </a:spcAft>
                        <a:buClr>
                          <a:schemeClr val="dk1"/>
                        </a:buClr>
                        <a:buSzPts val="1000"/>
                        <a:buFont typeface="Calibri"/>
                        <a:buAutoNum type="arabicPeriod"/>
                      </a:pPr>
                      <a:r>
                        <a:rPr lang="en-GB" sz="1000">
                          <a:latin typeface="Calibri"/>
                          <a:ea typeface="Calibri"/>
                          <a:cs typeface="Calibri"/>
                          <a:sym typeface="Calibri"/>
                        </a:rPr>
                        <a:t>Loss of </a:t>
                      </a:r>
                      <a:r>
                        <a:rPr lang="en-GB" sz="1000" b="1">
                          <a:latin typeface="Calibri"/>
                          <a:ea typeface="Calibri"/>
                          <a:cs typeface="Calibri"/>
                          <a:sym typeface="Calibri"/>
                        </a:rPr>
                        <a:t>cultural identity </a:t>
                      </a:r>
                      <a:r>
                        <a:rPr lang="en-GB" sz="1000">
                          <a:latin typeface="Calibri"/>
                          <a:ea typeface="Calibri"/>
                          <a:cs typeface="Calibri"/>
                          <a:sym typeface="Calibri"/>
                        </a:rPr>
                        <a:t>amongst those unemployed.  This may impact upon participation in the labour market and last more than one generation.</a:t>
                      </a:r>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a:ea typeface="Calibri"/>
                          <a:cs typeface="Calibri"/>
                          <a:sym typeface="Calibri"/>
                        </a:rPr>
                        <a:t>Is it a level playing field? Income taxes levied on workers are effectively another cost for the business – do the international firms have such cost structures? or possibly even benefit from energy subsidies, cheap loans as Chinese SOEs or other forms of export subsidies?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a:ea typeface="Calibri"/>
                          <a:cs typeface="Calibri"/>
                          <a:sym typeface="Calibri"/>
                        </a:rPr>
                        <a:t>Ensuring a level playing field- Instead of </a:t>
                      </a:r>
                      <a:r>
                        <a:rPr lang="en-GB" sz="1000" b="1" dirty="0">
                          <a:latin typeface="Calibri"/>
                          <a:ea typeface="Calibri"/>
                          <a:cs typeface="Calibri"/>
                          <a:sym typeface="Calibri"/>
                        </a:rPr>
                        <a:t>PROTECTIONISM</a:t>
                      </a:r>
                      <a:r>
                        <a:rPr lang="en-GB" sz="1000" dirty="0">
                          <a:latin typeface="Calibri"/>
                          <a:ea typeface="Calibri"/>
                          <a:cs typeface="Calibri"/>
                          <a:sym typeface="Calibri"/>
                        </a:rPr>
                        <a:t>, Border adjustment tax – via indirect tax such as VAT.  Would levy domestic goods &amp; imported goods at same level.  This could be used to offset domestic income tax levels.</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dirty="0">
                          <a:latin typeface="Calibri"/>
                          <a:ea typeface="Calibri"/>
                          <a:cs typeface="Calibri"/>
                          <a:sym typeface="Calibri"/>
                        </a:rPr>
                        <a:t>Does a level playing field matter? </a:t>
                      </a:r>
                      <a:endParaRPr dirty="0"/>
                    </a:p>
                    <a:p>
                      <a:pPr marL="171450" marR="0" lvl="0" indent="-171450" algn="l" rtl="0">
                        <a:lnSpc>
                          <a:spcPct val="100000"/>
                        </a:lnSpc>
                        <a:spcBef>
                          <a:spcPts val="0"/>
                        </a:spcBef>
                        <a:spcAft>
                          <a:spcPts val="0"/>
                        </a:spcAft>
                        <a:buClr>
                          <a:schemeClr val="dk1"/>
                        </a:buClr>
                        <a:buSzPts val="1000"/>
                        <a:buFont typeface="Arial"/>
                        <a:buChar char="•"/>
                      </a:pPr>
                      <a:r>
                        <a:rPr lang="en-GB" sz="1000" b="1" dirty="0">
                          <a:latin typeface="Calibri"/>
                          <a:ea typeface="Calibri"/>
                          <a:cs typeface="Calibri"/>
                          <a:sym typeface="Calibri"/>
                        </a:rPr>
                        <a:t>SUPPLY</a:t>
                      </a:r>
                      <a:r>
                        <a:rPr lang="en-GB" sz="1000" dirty="0">
                          <a:latin typeface="Calibri"/>
                          <a:ea typeface="Calibri"/>
                          <a:cs typeface="Calibri"/>
                          <a:sym typeface="Calibri"/>
                        </a:rPr>
                        <a:t> </a:t>
                      </a:r>
                      <a:r>
                        <a:rPr lang="en-GB" sz="1000" b="1" dirty="0">
                          <a:latin typeface="Calibri"/>
                          <a:ea typeface="Calibri"/>
                          <a:cs typeface="Calibri"/>
                          <a:sym typeface="Calibri"/>
                        </a:rPr>
                        <a:t>SIDE</a:t>
                      </a:r>
                      <a:r>
                        <a:rPr lang="en-GB" sz="1000" dirty="0">
                          <a:latin typeface="Calibri"/>
                          <a:ea typeface="Calibri"/>
                          <a:cs typeface="Calibri"/>
                          <a:sym typeface="Calibri"/>
                        </a:rPr>
                        <a:t> </a:t>
                      </a:r>
                      <a:r>
                        <a:rPr lang="en-GB" sz="1000" b="1" dirty="0">
                          <a:latin typeface="Calibri"/>
                          <a:ea typeface="Calibri"/>
                          <a:cs typeface="Calibri"/>
                          <a:sym typeface="Calibri"/>
                        </a:rPr>
                        <a:t>POLICIES</a:t>
                      </a:r>
                      <a:r>
                        <a:rPr lang="en-GB" sz="1000" dirty="0">
                          <a:latin typeface="Calibri"/>
                          <a:ea typeface="Calibri"/>
                          <a:cs typeface="Calibri"/>
                          <a:sym typeface="Calibri"/>
                        </a:rPr>
                        <a:t>: Up-skilling workforce.  Education, re-training.  Encouraging business start-ups. Are there alternative ways for </a:t>
                      </a:r>
                      <a:r>
                        <a:rPr lang="en-GB" sz="1000" b="1" dirty="0">
                          <a:latin typeface="Calibri"/>
                          <a:ea typeface="Calibri"/>
                          <a:cs typeface="Calibri"/>
                          <a:sym typeface="Calibri"/>
                        </a:rPr>
                        <a:t>MEDCs</a:t>
                      </a:r>
                      <a:r>
                        <a:rPr lang="en-GB" sz="1000" dirty="0">
                          <a:latin typeface="Calibri"/>
                          <a:ea typeface="Calibri"/>
                          <a:cs typeface="Calibri"/>
                          <a:sym typeface="Calibri"/>
                        </a:rPr>
                        <a:t> to develop manufacturing sectors?  Germany has done this despite rise of China &amp; low cost E. European countries entering EU through promoting small &amp; medium sized businesses &amp; investing in technical colleges.  </a:t>
                      </a:r>
                      <a:endParaRPr sz="1000" dirty="0">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468022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95"/>
        <p:cNvGrpSpPr/>
        <p:nvPr/>
      </p:nvGrpSpPr>
      <p:grpSpPr>
        <a:xfrm>
          <a:off x="0" y="0"/>
          <a:ext cx="0" cy="0"/>
          <a:chOff x="0" y="0"/>
          <a:chExt cx="0" cy="0"/>
        </a:xfrm>
      </p:grpSpPr>
      <p:sp>
        <p:nvSpPr>
          <p:cNvPr id="96" name="Shape 96"/>
          <p:cNvSpPr txBox="1"/>
          <p:nvPr/>
        </p:nvSpPr>
        <p:spPr>
          <a:xfrm>
            <a:off x="1409314" y="0"/>
            <a:ext cx="2876948" cy="30777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600" b="1" u="sng" dirty="0">
                <a:solidFill>
                  <a:schemeClr val="dk1"/>
                </a:solidFill>
                <a:latin typeface="Calibri"/>
                <a:ea typeface="Calibri"/>
                <a:cs typeface="Calibri"/>
                <a:sym typeface="Calibri"/>
              </a:rPr>
              <a:t>4.2.6.2 TRADE</a:t>
            </a:r>
            <a:endParaRPr sz="1600" b="1" u="sng" dirty="0">
              <a:solidFill>
                <a:schemeClr val="dk1"/>
              </a:solidFill>
              <a:latin typeface="Calibri"/>
              <a:ea typeface="Calibri"/>
              <a:cs typeface="Calibri"/>
              <a:sym typeface="Calibri"/>
            </a:endParaRPr>
          </a:p>
        </p:txBody>
      </p:sp>
      <p:graphicFrame>
        <p:nvGraphicFramePr>
          <p:cNvPr id="97" name="Shape 97"/>
          <p:cNvGraphicFramePr/>
          <p:nvPr/>
        </p:nvGraphicFramePr>
        <p:xfrm>
          <a:off x="88900" y="307777"/>
          <a:ext cx="5453975" cy="3901250"/>
        </p:xfrm>
        <a:graphic>
          <a:graphicData uri="http://schemas.openxmlformats.org/drawingml/2006/table">
            <a:tbl>
              <a:tblPr firstRow="1" bandRow="1">
                <a:noFill/>
              </a:tblPr>
              <a:tblGrid>
                <a:gridCol w="1509725">
                  <a:extLst>
                    <a:ext uri="{9D8B030D-6E8A-4147-A177-3AD203B41FA5}">
                      <a16:colId xmlns:a16="http://schemas.microsoft.com/office/drawing/2014/main" val="20000"/>
                    </a:ext>
                  </a:extLst>
                </a:gridCol>
                <a:gridCol w="3944250">
                  <a:extLst>
                    <a:ext uri="{9D8B030D-6E8A-4147-A177-3AD203B41FA5}">
                      <a16:colId xmlns:a16="http://schemas.microsoft.com/office/drawing/2014/main" val="20001"/>
                    </a:ext>
                  </a:extLst>
                </a:gridCol>
              </a:tblGrid>
              <a:tr h="306650">
                <a:tc gridSpan="2">
                  <a:txBody>
                    <a:bodyPr/>
                    <a:lstStyle/>
                    <a:p>
                      <a:pPr marL="0" marR="0" lvl="0" indent="0" algn="ctr" rtl="0">
                        <a:spcBef>
                          <a:spcPts val="0"/>
                        </a:spcBef>
                        <a:spcAft>
                          <a:spcPts val="0"/>
                        </a:spcAft>
                        <a:buNone/>
                      </a:pPr>
                      <a:r>
                        <a:rPr lang="en-GB" sz="1200" dirty="0">
                          <a:solidFill>
                            <a:schemeClr val="lt1"/>
                          </a:solidFill>
                          <a:latin typeface="Calibri"/>
                          <a:ea typeface="Calibri"/>
                          <a:cs typeface="Calibri"/>
                          <a:sym typeface="Calibri"/>
                        </a:rPr>
                        <a:t>ABSOLUTE &amp; COMPARATIVE ADVANTAGE</a:t>
                      </a:r>
                      <a:endParaRPr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64650">
                <a:tc>
                  <a:txBody>
                    <a:bodyPr/>
                    <a:lstStyle/>
                    <a:p>
                      <a:pPr marL="0" marR="0" lvl="0" indent="0" algn="l" rtl="0">
                        <a:spcBef>
                          <a:spcPts val="0"/>
                        </a:spcBef>
                        <a:spcAft>
                          <a:spcPts val="0"/>
                        </a:spcAft>
                        <a:buNone/>
                      </a:pPr>
                      <a:r>
                        <a:rPr lang="en-GB" sz="1000" b="1">
                          <a:solidFill>
                            <a:schemeClr val="lt1"/>
                          </a:solidFill>
                          <a:latin typeface="Calibri"/>
                          <a:ea typeface="Calibri"/>
                          <a:cs typeface="Calibri"/>
                          <a:sym typeface="Calibri"/>
                        </a:rPr>
                        <a:t>ABSOLUTE ADVANTAGE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a:t>Occurs when a country can produce a product using fewer factors of production than another nation. </a:t>
                      </a:r>
                      <a:endParaRPr sz="1000"/>
                    </a:p>
                  </a:txBody>
                  <a:tcPr marL="91450" marR="91450" marT="45725" marB="45725">
                    <a:solidFill>
                      <a:srgbClr val="F2F2F2"/>
                    </a:solidFill>
                  </a:tcPr>
                </a:tc>
                <a:extLst>
                  <a:ext uri="{0D108BD9-81ED-4DB2-BD59-A6C34878D82A}">
                    <a16:rowId xmlns:a16="http://schemas.microsoft.com/office/drawing/2014/main" val="10001"/>
                  </a:ext>
                </a:extLst>
              </a:tr>
              <a:tr h="306650">
                <a:tc gridSpan="2">
                  <a:txBody>
                    <a:bodyPr/>
                    <a:lstStyle/>
                    <a:p>
                      <a:pPr marL="0" marR="0" lvl="0" indent="0" algn="ctr" rtl="0">
                        <a:spcBef>
                          <a:spcPts val="0"/>
                        </a:spcBef>
                        <a:spcAft>
                          <a:spcPts val="0"/>
                        </a:spcAft>
                        <a:buNone/>
                      </a:pPr>
                      <a:r>
                        <a:rPr lang="en-GB" sz="1200" b="1">
                          <a:solidFill>
                            <a:schemeClr val="lt1"/>
                          </a:solidFill>
                          <a:latin typeface="Calibri"/>
                          <a:ea typeface="Calibri"/>
                          <a:cs typeface="Calibri"/>
                          <a:sym typeface="Calibri"/>
                        </a:rPr>
                        <a:t>THEORY OF COMPARATIVE ADVANTAGE</a:t>
                      </a:r>
                      <a:endParaRPr sz="1200" b="1">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2"/>
                  </a:ext>
                </a:extLst>
              </a:tr>
              <a:tr h="385700">
                <a:tc gridSpan="2">
                  <a:txBody>
                    <a:bodyPr/>
                    <a:lstStyle/>
                    <a:p>
                      <a:pPr marL="0" marR="0" lvl="0" indent="0" algn="l" rtl="0">
                        <a:spcBef>
                          <a:spcPts val="0"/>
                        </a:spcBef>
                        <a:spcAft>
                          <a:spcPts val="0"/>
                        </a:spcAft>
                        <a:buNone/>
                      </a:pPr>
                      <a:r>
                        <a:rPr lang="en-GB" sz="1000">
                          <a:solidFill>
                            <a:schemeClr val="dk1"/>
                          </a:solidFill>
                          <a:latin typeface="Calibri"/>
                          <a:ea typeface="Calibri"/>
                          <a:cs typeface="Calibri"/>
                          <a:sym typeface="Calibri"/>
                        </a:rPr>
                        <a:t>States that a country should specialise in the goods or services it can produce at the lowest opportunity cost. </a:t>
                      </a:r>
                      <a:endParaRPr sz="100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3"/>
                  </a:ext>
                </a:extLst>
              </a:tr>
              <a:tr h="10324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ASSUMPTIONS OF COMPARATIVE ADVANTAGE </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2 Nations </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2 Goods</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No transportation costs</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Free trade exists </a:t>
                      </a:r>
                      <a:endParaRPr/>
                    </a:p>
                    <a:p>
                      <a:pPr marL="228600" marR="0" lvl="0" indent="-228600" algn="l" rtl="0">
                        <a:spcBef>
                          <a:spcPts val="0"/>
                        </a:spcBef>
                        <a:spcAft>
                          <a:spcPts val="0"/>
                        </a:spcAft>
                        <a:buClr>
                          <a:schemeClr val="dk1"/>
                        </a:buClr>
                        <a:buSzPts val="1000"/>
                        <a:buFont typeface="Calibri"/>
                        <a:buAutoNum type="arabicPeriod"/>
                      </a:pPr>
                      <a:r>
                        <a:rPr lang="en-GB" sz="1000" b="1">
                          <a:solidFill>
                            <a:schemeClr val="dk1"/>
                          </a:solidFill>
                          <a:latin typeface="Calibri"/>
                          <a:ea typeface="Calibri"/>
                          <a:cs typeface="Calibri"/>
                          <a:sym typeface="Calibri"/>
                        </a:rPr>
                        <a:t>Constant returns to scale</a:t>
                      </a:r>
                      <a:endParaRPr/>
                    </a:p>
                    <a:p>
                      <a:pPr marL="228600" marR="0" lvl="0" indent="-228600" algn="l" rtl="0">
                        <a:spcBef>
                          <a:spcPts val="0"/>
                        </a:spcBef>
                        <a:spcAft>
                          <a:spcPts val="0"/>
                        </a:spcAft>
                        <a:buClr>
                          <a:schemeClr val="dk1"/>
                        </a:buClr>
                        <a:buSzPts val="1000"/>
                        <a:buFont typeface="Calibri"/>
                        <a:buAutoNum type="arabicPeriod"/>
                      </a:pPr>
                      <a:r>
                        <a:rPr lang="en-GB" sz="1000" b="0">
                          <a:solidFill>
                            <a:schemeClr val="dk1"/>
                          </a:solidFill>
                          <a:latin typeface="Calibri"/>
                          <a:ea typeface="Calibri"/>
                          <a:cs typeface="Calibri"/>
                          <a:sym typeface="Calibri"/>
                        </a:rPr>
                        <a:t>Perfect </a:t>
                      </a:r>
                      <a:r>
                        <a:rPr lang="en-GB" sz="1000" b="1">
                          <a:solidFill>
                            <a:schemeClr val="dk1"/>
                          </a:solidFill>
                          <a:latin typeface="Calibri"/>
                          <a:ea typeface="Calibri"/>
                          <a:cs typeface="Calibri"/>
                          <a:sym typeface="Calibri"/>
                        </a:rPr>
                        <a:t>FACTOR MOBILITY. </a:t>
                      </a:r>
                      <a:endParaRPr sz="1000" b="1">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14081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CRITICISMS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More than 2 countries trade </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Perfect knowledge rarely </a:t>
                      </a:r>
                      <a:r>
                        <a:rPr lang="en-GB" sz="1000" b="0" dirty="0" err="1">
                          <a:solidFill>
                            <a:schemeClr val="dk1"/>
                          </a:solidFill>
                          <a:latin typeface="Calibri"/>
                          <a:ea typeface="Calibri"/>
                          <a:cs typeface="Calibri"/>
                          <a:sym typeface="Calibri"/>
                        </a:rPr>
                        <a:t>exisits</a:t>
                      </a:r>
                      <a:endParaRPr sz="1000" b="0" dirty="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Transportation costs – distorts CA</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Existence of economies of scale &amp; INCREASING RETURNS –distort CA</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Rates of inflation are ignored – distorts CA</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solidFill>
                            <a:schemeClr val="dk1"/>
                          </a:solidFill>
                          <a:latin typeface="Calibri"/>
                          <a:ea typeface="Calibri"/>
                          <a:cs typeface="Calibri"/>
                          <a:sym typeface="Calibri"/>
                        </a:rPr>
                        <a:t>Assumes free trade. No </a:t>
                      </a:r>
                      <a:r>
                        <a:rPr lang="en-GB" sz="1000" b="1" dirty="0">
                          <a:solidFill>
                            <a:schemeClr val="dk1"/>
                          </a:solidFill>
                          <a:latin typeface="Calibri"/>
                          <a:ea typeface="Calibri"/>
                          <a:cs typeface="Calibri"/>
                          <a:sym typeface="Calibri"/>
                        </a:rPr>
                        <a:t>PROTECTIONISM </a:t>
                      </a:r>
                      <a:r>
                        <a:rPr lang="en-GB" sz="1000" b="0" dirty="0">
                          <a:solidFill>
                            <a:schemeClr val="dk1"/>
                          </a:solidFill>
                          <a:latin typeface="Calibri"/>
                          <a:ea typeface="Calibri"/>
                          <a:cs typeface="Calibri"/>
                          <a:sym typeface="Calibri"/>
                        </a:rPr>
                        <a:t>– distorts CA</a:t>
                      </a:r>
                      <a:endParaRPr sz="1000" b="1" dirty="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1" dirty="0">
                          <a:solidFill>
                            <a:schemeClr val="dk1"/>
                          </a:solidFill>
                          <a:latin typeface="Calibri"/>
                          <a:ea typeface="Calibri"/>
                          <a:cs typeface="Calibri"/>
                          <a:sym typeface="Calibri"/>
                        </a:rPr>
                        <a:t>NON PRICE COMPETITION ignored </a:t>
                      </a:r>
                      <a:endParaRPr dirty="0"/>
                    </a:p>
                    <a:p>
                      <a:pPr marL="228600" marR="0" lvl="0" indent="-228600" algn="l" rtl="0">
                        <a:spcBef>
                          <a:spcPts val="0"/>
                        </a:spcBef>
                        <a:spcAft>
                          <a:spcPts val="0"/>
                        </a:spcAft>
                        <a:buClr>
                          <a:schemeClr val="dk1"/>
                        </a:buClr>
                        <a:buSzPts val="1000"/>
                        <a:buFont typeface="Calibri"/>
                        <a:buAutoNum type="arabicPeriod"/>
                      </a:pPr>
                      <a:r>
                        <a:rPr lang="en-GB" sz="1000" b="1" dirty="0">
                          <a:solidFill>
                            <a:schemeClr val="dk1"/>
                          </a:solidFill>
                          <a:latin typeface="Calibri"/>
                          <a:ea typeface="Calibri"/>
                          <a:cs typeface="Calibri"/>
                          <a:sym typeface="Calibri"/>
                        </a:rPr>
                        <a:t>EXCHANGE RATE </a:t>
                      </a:r>
                      <a:r>
                        <a:rPr lang="en-GB" sz="1000" b="0" dirty="0">
                          <a:solidFill>
                            <a:schemeClr val="dk1"/>
                          </a:solidFill>
                          <a:latin typeface="Calibri"/>
                          <a:ea typeface="Calibri"/>
                          <a:cs typeface="Calibri"/>
                          <a:sym typeface="Calibri"/>
                        </a:rPr>
                        <a:t>movements ignored – distorts CA</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R&amp;D investment ignored</a:t>
                      </a:r>
                      <a:endParaRPr dirty="0"/>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graphicFrame>
        <p:nvGraphicFramePr>
          <p:cNvPr id="98" name="Shape 98"/>
          <p:cNvGraphicFramePr/>
          <p:nvPr/>
        </p:nvGraphicFramePr>
        <p:xfrm>
          <a:off x="5486400" y="307777"/>
          <a:ext cx="3486150" cy="1381790"/>
        </p:xfrm>
        <a:graphic>
          <a:graphicData uri="http://schemas.openxmlformats.org/drawingml/2006/table">
            <a:tbl>
              <a:tblPr firstRow="1" bandRow="1">
                <a:noFill/>
              </a:tblPr>
              <a:tblGrid>
                <a:gridCol w="904875">
                  <a:extLst>
                    <a:ext uri="{9D8B030D-6E8A-4147-A177-3AD203B41FA5}">
                      <a16:colId xmlns:a16="http://schemas.microsoft.com/office/drawing/2014/main" val="20000"/>
                    </a:ext>
                  </a:extLst>
                </a:gridCol>
                <a:gridCol w="1181100">
                  <a:extLst>
                    <a:ext uri="{9D8B030D-6E8A-4147-A177-3AD203B41FA5}">
                      <a16:colId xmlns:a16="http://schemas.microsoft.com/office/drawing/2014/main" val="20001"/>
                    </a:ext>
                  </a:extLst>
                </a:gridCol>
                <a:gridCol w="1400175">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endParaRPr sz="1800"/>
                    </a:p>
                  </a:txBody>
                  <a:tcPr marL="91450" marR="91450" marT="45725" marB="45725">
                    <a:solidFill>
                      <a:schemeClr val="dk1"/>
                    </a:solidFill>
                  </a:tcPr>
                </a:tc>
                <a:tc>
                  <a:txBody>
                    <a:bodyPr/>
                    <a:lstStyle/>
                    <a:p>
                      <a:pPr marL="0" marR="0" lvl="0" indent="0" algn="l" rtl="0">
                        <a:spcBef>
                          <a:spcPts val="0"/>
                        </a:spcBef>
                        <a:spcAft>
                          <a:spcPts val="0"/>
                        </a:spcAft>
                        <a:buNone/>
                      </a:pPr>
                      <a:r>
                        <a:rPr lang="en-GB" sz="1800"/>
                        <a:t>COTTON (TONNES)</a:t>
                      </a:r>
                      <a:endParaRPr sz="1800"/>
                    </a:p>
                  </a:txBody>
                  <a:tcPr marL="91450" marR="91450" marT="45725" marB="45725"/>
                </a:tc>
                <a:tc>
                  <a:txBody>
                    <a:bodyPr/>
                    <a:lstStyle/>
                    <a:p>
                      <a:pPr marL="0" marR="0" lvl="0" indent="0" algn="l" rtl="0">
                        <a:spcBef>
                          <a:spcPts val="0"/>
                        </a:spcBef>
                        <a:spcAft>
                          <a:spcPts val="0"/>
                        </a:spcAft>
                        <a:buNone/>
                      </a:pPr>
                      <a:r>
                        <a:rPr lang="en-GB" sz="1800"/>
                        <a:t>COMPUTERS</a:t>
                      </a:r>
                      <a:endParaRPr sz="1800"/>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b="1"/>
                        <a:t>INDIA</a:t>
                      </a:r>
                      <a:endParaRPr sz="1800" b="1"/>
                    </a:p>
                  </a:txBody>
                  <a:tcPr marL="91450" marR="91450" marT="45725" marB="45725"/>
                </a:tc>
                <a:tc>
                  <a:txBody>
                    <a:bodyPr/>
                    <a:lstStyle/>
                    <a:p>
                      <a:pPr marL="0" marR="0" lvl="0" indent="0" algn="ctr" rtl="0">
                        <a:spcBef>
                          <a:spcPts val="0"/>
                        </a:spcBef>
                        <a:spcAft>
                          <a:spcPts val="0"/>
                        </a:spcAft>
                        <a:buNone/>
                      </a:pPr>
                      <a:r>
                        <a:rPr lang="en-GB" sz="1800" b="1"/>
                        <a:t>20</a:t>
                      </a:r>
                      <a:endParaRPr sz="1800" b="1"/>
                    </a:p>
                  </a:txBody>
                  <a:tcPr marL="91450" marR="91450" marT="45725" marB="45725"/>
                </a:tc>
                <a:tc>
                  <a:txBody>
                    <a:bodyPr/>
                    <a:lstStyle/>
                    <a:p>
                      <a:pPr marL="0" marR="0" lvl="0" indent="0" algn="ctr" rtl="0">
                        <a:spcBef>
                          <a:spcPts val="0"/>
                        </a:spcBef>
                        <a:spcAft>
                          <a:spcPts val="0"/>
                        </a:spcAft>
                        <a:buNone/>
                      </a:pPr>
                      <a:r>
                        <a:rPr lang="en-GB" sz="1800" b="1"/>
                        <a:t>10</a:t>
                      </a:r>
                      <a:endParaRPr sz="1800" b="1"/>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b="1"/>
                        <a:t>GHANA</a:t>
                      </a:r>
                      <a:endParaRPr sz="1800" b="1"/>
                    </a:p>
                  </a:txBody>
                  <a:tcPr marL="91450" marR="91450" marT="45725" marB="45725"/>
                </a:tc>
                <a:tc>
                  <a:txBody>
                    <a:bodyPr/>
                    <a:lstStyle/>
                    <a:p>
                      <a:pPr marL="0" marR="0" lvl="0" indent="0" algn="ctr" rtl="0">
                        <a:spcBef>
                          <a:spcPts val="0"/>
                        </a:spcBef>
                        <a:spcAft>
                          <a:spcPts val="0"/>
                        </a:spcAft>
                        <a:buNone/>
                      </a:pPr>
                      <a:r>
                        <a:rPr lang="en-GB" sz="1800" b="1"/>
                        <a:t>16</a:t>
                      </a:r>
                      <a:endParaRPr sz="1800" b="1"/>
                    </a:p>
                  </a:txBody>
                  <a:tcPr marL="91450" marR="91450" marT="45725" marB="45725"/>
                </a:tc>
                <a:tc>
                  <a:txBody>
                    <a:bodyPr/>
                    <a:lstStyle/>
                    <a:p>
                      <a:pPr marL="0" marR="0" lvl="0" indent="0" algn="ctr" rtl="0">
                        <a:spcBef>
                          <a:spcPts val="0"/>
                        </a:spcBef>
                        <a:spcAft>
                          <a:spcPts val="0"/>
                        </a:spcAft>
                        <a:buNone/>
                      </a:pPr>
                      <a:r>
                        <a:rPr lang="en-GB" sz="1800" b="1"/>
                        <a:t>2</a:t>
                      </a:r>
                      <a:endParaRPr sz="1800" b="1"/>
                    </a:p>
                  </a:txBody>
                  <a:tcPr marL="91450" marR="91450" marT="45725" marB="45725"/>
                </a:tc>
                <a:extLst>
                  <a:ext uri="{0D108BD9-81ED-4DB2-BD59-A6C34878D82A}">
                    <a16:rowId xmlns:a16="http://schemas.microsoft.com/office/drawing/2014/main" val="10002"/>
                  </a:ext>
                </a:extLst>
              </a:tr>
            </a:tbl>
          </a:graphicData>
        </a:graphic>
      </p:graphicFrame>
      <p:graphicFrame>
        <p:nvGraphicFramePr>
          <p:cNvPr id="99" name="Shape 99"/>
          <p:cNvGraphicFramePr/>
          <p:nvPr/>
        </p:nvGraphicFramePr>
        <p:xfrm>
          <a:off x="8950349" y="307777"/>
          <a:ext cx="3125525" cy="1381790"/>
        </p:xfrm>
        <a:graphic>
          <a:graphicData uri="http://schemas.openxmlformats.org/drawingml/2006/table">
            <a:tbl>
              <a:tblPr firstRow="1" bandRow="1">
                <a:noFill/>
              </a:tblPr>
              <a:tblGrid>
                <a:gridCol w="904875">
                  <a:extLst>
                    <a:ext uri="{9D8B030D-6E8A-4147-A177-3AD203B41FA5}">
                      <a16:colId xmlns:a16="http://schemas.microsoft.com/office/drawing/2014/main" val="20000"/>
                    </a:ext>
                  </a:extLst>
                </a:gridCol>
                <a:gridCol w="1181100">
                  <a:extLst>
                    <a:ext uri="{9D8B030D-6E8A-4147-A177-3AD203B41FA5}">
                      <a16:colId xmlns:a16="http://schemas.microsoft.com/office/drawing/2014/main" val="20001"/>
                    </a:ext>
                  </a:extLst>
                </a:gridCol>
                <a:gridCol w="1039550">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endParaRPr sz="1800"/>
                    </a:p>
                  </a:txBody>
                  <a:tcPr marL="91450" marR="91450" marT="45725" marB="45725">
                    <a:solidFill>
                      <a:schemeClr val="dk1"/>
                    </a:solidFill>
                  </a:tcPr>
                </a:tc>
                <a:tc>
                  <a:txBody>
                    <a:bodyPr/>
                    <a:lstStyle/>
                    <a:p>
                      <a:pPr marL="0" marR="0" lvl="0" indent="0" algn="l" rtl="0">
                        <a:spcBef>
                          <a:spcPts val="0"/>
                        </a:spcBef>
                        <a:spcAft>
                          <a:spcPts val="0"/>
                        </a:spcAft>
                        <a:buNone/>
                      </a:pPr>
                      <a:r>
                        <a:rPr lang="en-GB" sz="1800" b="1"/>
                        <a:t>COTTON (TONNES)</a:t>
                      </a:r>
                      <a:endParaRPr sz="1800" b="1"/>
                    </a:p>
                  </a:txBody>
                  <a:tcPr marL="91450" marR="91450" marT="45725" marB="45725"/>
                </a:tc>
                <a:tc>
                  <a:txBody>
                    <a:bodyPr/>
                    <a:lstStyle/>
                    <a:p>
                      <a:pPr marL="0" marR="0" lvl="0" indent="0" algn="l" rtl="0">
                        <a:spcBef>
                          <a:spcPts val="0"/>
                        </a:spcBef>
                        <a:spcAft>
                          <a:spcPts val="0"/>
                        </a:spcAft>
                        <a:buNone/>
                      </a:pPr>
                      <a:r>
                        <a:rPr lang="en-GB" sz="1800" b="1"/>
                        <a:t>1 COMP</a:t>
                      </a:r>
                      <a:endParaRPr sz="1800" b="1"/>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b="1"/>
                        <a:t>INDIA</a:t>
                      </a:r>
                      <a:endParaRPr sz="1800" b="1"/>
                    </a:p>
                  </a:txBody>
                  <a:tcPr marL="91450" marR="91450" marT="45725" marB="45725"/>
                </a:tc>
                <a:tc>
                  <a:txBody>
                    <a:bodyPr/>
                    <a:lstStyle/>
                    <a:p>
                      <a:pPr marL="0" marR="0" lvl="0" indent="0" algn="ctr" rtl="0">
                        <a:spcBef>
                          <a:spcPts val="0"/>
                        </a:spcBef>
                        <a:spcAft>
                          <a:spcPts val="0"/>
                        </a:spcAft>
                        <a:buNone/>
                      </a:pPr>
                      <a:r>
                        <a:rPr lang="en-GB" sz="1800" b="1"/>
                        <a:t>½ Comp </a:t>
                      </a:r>
                      <a:endParaRPr sz="1800" b="1"/>
                    </a:p>
                  </a:txBody>
                  <a:tcPr marL="91450" marR="91450" marT="45725" marB="45725"/>
                </a:tc>
                <a:tc>
                  <a:txBody>
                    <a:bodyPr/>
                    <a:lstStyle/>
                    <a:p>
                      <a:pPr marL="0" marR="0" lvl="0" indent="0" algn="ctr" rtl="0">
                        <a:spcBef>
                          <a:spcPts val="0"/>
                        </a:spcBef>
                        <a:spcAft>
                          <a:spcPts val="0"/>
                        </a:spcAft>
                        <a:buNone/>
                      </a:pPr>
                      <a:r>
                        <a:rPr lang="en-GB" sz="1800" b="1"/>
                        <a:t>2t Cot</a:t>
                      </a:r>
                      <a:endParaRPr sz="1800" b="1"/>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b="1"/>
                        <a:t>GHANA</a:t>
                      </a:r>
                      <a:endParaRPr sz="1800" b="1"/>
                    </a:p>
                  </a:txBody>
                  <a:tcPr marL="91450" marR="91450" marT="45725" marB="45725"/>
                </a:tc>
                <a:tc>
                  <a:txBody>
                    <a:bodyPr/>
                    <a:lstStyle/>
                    <a:p>
                      <a:pPr marL="0" marR="0" lvl="0" indent="0" algn="ctr" rtl="0">
                        <a:spcBef>
                          <a:spcPts val="0"/>
                        </a:spcBef>
                        <a:spcAft>
                          <a:spcPts val="0"/>
                        </a:spcAft>
                        <a:buNone/>
                      </a:pPr>
                      <a:r>
                        <a:rPr lang="en-GB" sz="1800" b="1"/>
                        <a:t>1/8 Comp</a:t>
                      </a:r>
                      <a:endParaRPr sz="1800" b="1"/>
                    </a:p>
                  </a:txBody>
                  <a:tcPr marL="91450" marR="91450" marT="45725" marB="45725"/>
                </a:tc>
                <a:tc>
                  <a:txBody>
                    <a:bodyPr/>
                    <a:lstStyle/>
                    <a:p>
                      <a:pPr marL="0" marR="0" lvl="0" indent="0" algn="ctr" rtl="0">
                        <a:spcBef>
                          <a:spcPts val="0"/>
                        </a:spcBef>
                        <a:spcAft>
                          <a:spcPts val="0"/>
                        </a:spcAft>
                        <a:buNone/>
                      </a:pPr>
                      <a:r>
                        <a:rPr lang="en-GB" sz="1800" b="1"/>
                        <a:t>8t Cot</a:t>
                      </a:r>
                      <a:endParaRPr sz="1800" b="1"/>
                    </a:p>
                  </a:txBody>
                  <a:tcPr marL="91450" marR="91450" marT="45725" marB="45725"/>
                </a:tc>
                <a:extLst>
                  <a:ext uri="{0D108BD9-81ED-4DB2-BD59-A6C34878D82A}">
                    <a16:rowId xmlns:a16="http://schemas.microsoft.com/office/drawing/2014/main" val="10002"/>
                  </a:ext>
                </a:extLst>
              </a:tr>
            </a:tbl>
          </a:graphicData>
        </a:graphic>
      </p:graphicFrame>
      <p:graphicFrame>
        <p:nvGraphicFramePr>
          <p:cNvPr id="100" name="Shape 100"/>
          <p:cNvGraphicFramePr/>
          <p:nvPr/>
        </p:nvGraphicFramePr>
        <p:xfrm>
          <a:off x="5522494" y="1730319"/>
          <a:ext cx="6567900" cy="640090"/>
        </p:xfrm>
        <a:graphic>
          <a:graphicData uri="http://schemas.openxmlformats.org/drawingml/2006/table">
            <a:tbl>
              <a:tblPr firstRow="1" bandRow="1">
                <a:noFill/>
              </a:tblPr>
              <a:tblGrid>
                <a:gridCol w="6567900">
                  <a:extLst>
                    <a:ext uri="{9D8B030D-6E8A-4147-A177-3AD203B41FA5}">
                      <a16:colId xmlns:a16="http://schemas.microsoft.com/office/drawing/2014/main" val="20000"/>
                    </a:ext>
                  </a:extLst>
                </a:gridCol>
              </a:tblGrid>
              <a:tr h="370850">
                <a:tc>
                  <a:txBody>
                    <a:bodyPr/>
                    <a:lstStyle/>
                    <a:p>
                      <a:pPr marL="0" marR="0" lvl="0" indent="0" algn="l" rtl="0">
                        <a:spcBef>
                          <a:spcPts val="0"/>
                        </a:spcBef>
                        <a:spcAft>
                          <a:spcPts val="0"/>
                        </a:spcAft>
                        <a:buNone/>
                      </a:pPr>
                      <a:r>
                        <a:rPr lang="en-GB" sz="1800"/>
                        <a:t>Therefore INDIA can trade 1 Comp for perhaps 5 Tonnes of Cotton. </a:t>
                      </a:r>
                      <a:endParaRPr/>
                    </a:p>
                    <a:p>
                      <a:pPr marL="0" marR="0" lvl="0" indent="0" algn="l" rtl="0">
                        <a:spcBef>
                          <a:spcPts val="0"/>
                        </a:spcBef>
                        <a:spcAft>
                          <a:spcPts val="0"/>
                        </a:spcAft>
                        <a:buNone/>
                      </a:pPr>
                      <a:r>
                        <a:rPr lang="en-GB" sz="1800"/>
                        <a:t>Both countries benefit in mutually beneficial trade.  </a:t>
                      </a:r>
                      <a:endParaRPr sz="1800"/>
                    </a:p>
                  </a:txBody>
                  <a:tcPr marL="91450" marR="91450" marT="45725" marB="45725"/>
                </a:tc>
                <a:extLst>
                  <a:ext uri="{0D108BD9-81ED-4DB2-BD59-A6C34878D82A}">
                    <a16:rowId xmlns:a16="http://schemas.microsoft.com/office/drawing/2014/main" val="10000"/>
                  </a:ext>
                </a:extLst>
              </a:tr>
            </a:tbl>
          </a:graphicData>
        </a:graphic>
      </p:graphicFrame>
      <p:graphicFrame>
        <p:nvGraphicFramePr>
          <p:cNvPr id="101" name="Shape 101"/>
          <p:cNvGraphicFramePr/>
          <p:nvPr/>
        </p:nvGraphicFramePr>
        <p:xfrm>
          <a:off x="5519487" y="2375802"/>
          <a:ext cx="2662000" cy="1508800"/>
        </p:xfrm>
        <a:graphic>
          <a:graphicData uri="http://schemas.openxmlformats.org/drawingml/2006/table">
            <a:tbl>
              <a:tblPr firstRow="1" bandRow="1">
                <a:noFill/>
              </a:tblPr>
              <a:tblGrid>
                <a:gridCol w="747175">
                  <a:extLst>
                    <a:ext uri="{9D8B030D-6E8A-4147-A177-3AD203B41FA5}">
                      <a16:colId xmlns:a16="http://schemas.microsoft.com/office/drawing/2014/main" val="20000"/>
                    </a:ext>
                  </a:extLst>
                </a:gridCol>
                <a:gridCol w="975250">
                  <a:extLst>
                    <a:ext uri="{9D8B030D-6E8A-4147-A177-3AD203B41FA5}">
                      <a16:colId xmlns:a16="http://schemas.microsoft.com/office/drawing/2014/main" val="20001"/>
                    </a:ext>
                  </a:extLst>
                </a:gridCol>
                <a:gridCol w="939575">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endParaRPr sz="1800"/>
                    </a:p>
                  </a:txBody>
                  <a:tcPr marL="91450" marR="91450" marT="45725" marB="45725">
                    <a:solidFill>
                      <a:schemeClr val="dk1"/>
                    </a:solidFill>
                  </a:tcPr>
                </a:tc>
                <a:tc>
                  <a:txBody>
                    <a:bodyPr/>
                    <a:lstStyle/>
                    <a:p>
                      <a:pPr marL="0" marR="0" lvl="0" indent="0" algn="l" rtl="0">
                        <a:spcBef>
                          <a:spcPts val="0"/>
                        </a:spcBef>
                        <a:spcAft>
                          <a:spcPts val="0"/>
                        </a:spcAft>
                        <a:buNone/>
                      </a:pPr>
                      <a:r>
                        <a:rPr lang="en-GB" sz="1800"/>
                        <a:t>FORKS</a:t>
                      </a:r>
                      <a:endParaRPr sz="1800"/>
                    </a:p>
                  </a:txBody>
                  <a:tcPr marL="91450" marR="91450" marT="45725" marB="45725">
                    <a:solidFill>
                      <a:schemeClr val="dk1"/>
                    </a:solidFill>
                  </a:tcPr>
                </a:tc>
                <a:tc>
                  <a:txBody>
                    <a:bodyPr/>
                    <a:lstStyle/>
                    <a:p>
                      <a:pPr marL="0" marR="0" lvl="0" indent="0" algn="l" rtl="0">
                        <a:spcBef>
                          <a:spcPts val="0"/>
                        </a:spcBef>
                        <a:spcAft>
                          <a:spcPts val="0"/>
                        </a:spcAft>
                        <a:buNone/>
                      </a:pPr>
                      <a:r>
                        <a:rPr lang="en-GB" sz="1800"/>
                        <a:t>KNIVES</a:t>
                      </a:r>
                      <a:endParaRPr sz="1800"/>
                    </a:p>
                  </a:txBody>
                  <a:tcPr marL="91450" marR="91450" marT="45725" marB="45725">
                    <a:solidFill>
                      <a:schemeClr val="dk1"/>
                    </a:solidFill>
                  </a:tcPr>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b="1"/>
                        <a:t>JACK</a:t>
                      </a:r>
                      <a:endParaRPr sz="1800" b="1"/>
                    </a:p>
                  </a:txBody>
                  <a:tcPr marL="91450" marR="91450" marT="45725" marB="45725"/>
                </a:tc>
                <a:tc>
                  <a:txBody>
                    <a:bodyPr/>
                    <a:lstStyle/>
                    <a:p>
                      <a:pPr marL="0" marR="0" lvl="0" indent="0" algn="ctr" rtl="0">
                        <a:spcBef>
                          <a:spcPts val="0"/>
                        </a:spcBef>
                        <a:spcAft>
                          <a:spcPts val="0"/>
                        </a:spcAft>
                        <a:buNone/>
                      </a:pPr>
                      <a:r>
                        <a:rPr lang="en-GB" sz="1800" b="1"/>
                        <a:t>10</a:t>
                      </a:r>
                      <a:endParaRPr sz="1800" b="1"/>
                    </a:p>
                  </a:txBody>
                  <a:tcPr marL="91450" marR="91450" marT="45725" marB="45725"/>
                </a:tc>
                <a:tc>
                  <a:txBody>
                    <a:bodyPr/>
                    <a:lstStyle/>
                    <a:p>
                      <a:pPr marL="0" marR="0" lvl="0" indent="0" algn="ctr" rtl="0">
                        <a:spcBef>
                          <a:spcPts val="0"/>
                        </a:spcBef>
                        <a:spcAft>
                          <a:spcPts val="0"/>
                        </a:spcAft>
                        <a:buNone/>
                      </a:pPr>
                      <a:r>
                        <a:rPr lang="en-GB" sz="1800" b="1"/>
                        <a:t>30</a:t>
                      </a:r>
                      <a:endParaRPr sz="1800" b="1"/>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b="1"/>
                        <a:t>JILL</a:t>
                      </a:r>
                      <a:endParaRPr sz="1800" b="1"/>
                    </a:p>
                  </a:txBody>
                  <a:tcPr marL="91450" marR="91450" marT="45725" marB="45725"/>
                </a:tc>
                <a:tc>
                  <a:txBody>
                    <a:bodyPr/>
                    <a:lstStyle/>
                    <a:p>
                      <a:pPr marL="0" marR="0" lvl="0" indent="0" algn="ctr" rtl="0">
                        <a:spcBef>
                          <a:spcPts val="0"/>
                        </a:spcBef>
                        <a:spcAft>
                          <a:spcPts val="0"/>
                        </a:spcAft>
                        <a:buNone/>
                      </a:pPr>
                      <a:r>
                        <a:rPr lang="en-GB" sz="1800" b="1"/>
                        <a:t>30</a:t>
                      </a:r>
                      <a:endParaRPr sz="1800" b="1"/>
                    </a:p>
                  </a:txBody>
                  <a:tcPr marL="91450" marR="91450" marT="45725" marB="45725"/>
                </a:tc>
                <a:tc>
                  <a:txBody>
                    <a:bodyPr/>
                    <a:lstStyle/>
                    <a:p>
                      <a:pPr marL="0" marR="0" lvl="0" indent="0" algn="ctr" rtl="0">
                        <a:spcBef>
                          <a:spcPts val="0"/>
                        </a:spcBef>
                        <a:spcAft>
                          <a:spcPts val="0"/>
                        </a:spcAft>
                        <a:buNone/>
                      </a:pPr>
                      <a:r>
                        <a:rPr lang="en-GB" sz="1800" b="1"/>
                        <a:t>10</a:t>
                      </a:r>
                      <a:endParaRPr sz="1800" b="1"/>
                    </a:p>
                  </a:txBody>
                  <a:tcPr marL="91450" marR="91450" marT="45725" marB="45725"/>
                </a:tc>
                <a:extLst>
                  <a:ext uri="{0D108BD9-81ED-4DB2-BD59-A6C34878D82A}">
                    <a16:rowId xmlns:a16="http://schemas.microsoft.com/office/drawing/2014/main" val="10002"/>
                  </a:ext>
                </a:extLst>
              </a:tr>
              <a:tr h="370850">
                <a:tc gridSpan="3">
                  <a:txBody>
                    <a:bodyPr/>
                    <a:lstStyle/>
                    <a:p>
                      <a:pPr marL="0" marR="0" lvl="0" indent="0" algn="l" rtl="0">
                        <a:spcBef>
                          <a:spcPts val="0"/>
                        </a:spcBef>
                        <a:spcAft>
                          <a:spcPts val="0"/>
                        </a:spcAft>
                        <a:buNone/>
                      </a:pPr>
                      <a:r>
                        <a:rPr lang="en-GB" sz="1000" b="0"/>
                        <a:t>Where would mutually beneficial trade occur here?</a:t>
                      </a:r>
                      <a:endParaRPr sz="1000" b="0"/>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graphicFrame>
        <p:nvGraphicFramePr>
          <p:cNvPr id="102" name="Shape 102"/>
          <p:cNvGraphicFramePr/>
          <p:nvPr/>
        </p:nvGraphicFramePr>
        <p:xfrm>
          <a:off x="96253" y="4235115"/>
          <a:ext cx="5733050" cy="2651800"/>
        </p:xfrm>
        <a:graphic>
          <a:graphicData uri="http://schemas.openxmlformats.org/drawingml/2006/table">
            <a:tbl>
              <a:tblPr firstRow="1" bandRow="1">
                <a:noFill/>
              </a:tblPr>
              <a:tblGrid>
                <a:gridCol w="961375">
                  <a:extLst>
                    <a:ext uri="{9D8B030D-6E8A-4147-A177-3AD203B41FA5}">
                      <a16:colId xmlns:a16="http://schemas.microsoft.com/office/drawing/2014/main" val="20000"/>
                    </a:ext>
                  </a:extLst>
                </a:gridCol>
                <a:gridCol w="4771675">
                  <a:extLst>
                    <a:ext uri="{9D8B030D-6E8A-4147-A177-3AD203B41FA5}">
                      <a16:colId xmlns:a16="http://schemas.microsoft.com/office/drawing/2014/main" val="20001"/>
                    </a:ext>
                  </a:extLst>
                </a:gridCol>
              </a:tblGrid>
              <a:tr h="235275">
                <a:tc gridSpan="2">
                  <a:txBody>
                    <a:bodyPr/>
                    <a:lstStyle/>
                    <a:p>
                      <a:pPr marL="0" marR="0" lvl="0" indent="0" algn="ctr" rtl="0">
                        <a:spcBef>
                          <a:spcPts val="0"/>
                        </a:spcBef>
                        <a:spcAft>
                          <a:spcPts val="0"/>
                        </a:spcAft>
                        <a:buNone/>
                      </a:pPr>
                      <a:r>
                        <a:rPr lang="en-GB" sz="1000"/>
                        <a:t>TERMS OF TRADE</a:t>
                      </a:r>
                      <a:endParaRPr sz="100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000" b="1">
                          <a:solidFill>
                            <a:schemeClr val="lt1"/>
                          </a:solidFill>
                        </a:rPr>
                        <a:t>DEFINITION</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Measures the rate of exchange of one good or service for another when two countries trade with each other.  For international trade to be mutually beneficial for each country, the terms of trade must lie within the opportunity cost ratios for both country.</a:t>
                      </a:r>
                      <a:endParaRPr/>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000" b="1">
                          <a:solidFill>
                            <a:schemeClr val="lt1"/>
                          </a:solidFill>
                        </a:rPr>
                        <a:t>CALCULATION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a:t>We calculate the terms of trade as an index number using the following formula:</a:t>
                      </a:r>
                      <a:endParaRPr/>
                    </a:p>
                    <a:p>
                      <a:pPr marL="0" marR="0" lvl="0" indent="0" algn="l" rtl="0">
                        <a:spcBef>
                          <a:spcPts val="0"/>
                        </a:spcBef>
                        <a:spcAft>
                          <a:spcPts val="0"/>
                        </a:spcAft>
                        <a:buNone/>
                      </a:pPr>
                      <a:r>
                        <a:rPr lang="en-GB" sz="1000" b="1"/>
                        <a:t>Terms of Trade Index</a:t>
                      </a:r>
                      <a:r>
                        <a:rPr lang="en-GB" sz="1000"/>
                        <a:t>  = 100 x Average export price index / Average import price index</a:t>
                      </a:r>
                      <a:endParaRPr/>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spcBef>
                          <a:spcPts val="0"/>
                        </a:spcBef>
                        <a:spcAft>
                          <a:spcPts val="0"/>
                        </a:spcAft>
                        <a:buNone/>
                      </a:pPr>
                      <a:r>
                        <a:rPr lang="en-GB" sz="1000" b="1">
                          <a:solidFill>
                            <a:schemeClr val="lt1"/>
                          </a:solidFill>
                        </a:rPr>
                        <a:t>ANALYSIS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a:t>If </a:t>
                      </a:r>
                      <a:r>
                        <a:rPr lang="en-GB" sz="1000" b="1"/>
                        <a:t>export prices</a:t>
                      </a:r>
                      <a:r>
                        <a:rPr lang="en-GB" sz="1000"/>
                        <a:t> are rising faster than import prices, the terms of trade index will rise. This means that fewer exports have to be given up in exchange for a given volume of imports. </a:t>
                      </a:r>
                      <a:endParaRPr/>
                    </a:p>
                    <a:p>
                      <a:pPr marL="171450" marR="0" lvl="0" indent="-171450" algn="l" rtl="0">
                        <a:spcBef>
                          <a:spcPts val="0"/>
                        </a:spcBef>
                        <a:spcAft>
                          <a:spcPts val="0"/>
                        </a:spcAft>
                        <a:buClr>
                          <a:schemeClr val="dk1"/>
                        </a:buClr>
                        <a:buSzPts val="1000"/>
                        <a:buFont typeface="Arial"/>
                        <a:buChar char="•"/>
                      </a:pPr>
                      <a:r>
                        <a:rPr lang="en-GB" sz="1000"/>
                        <a:t>If </a:t>
                      </a:r>
                      <a:r>
                        <a:rPr lang="en-GB" sz="1000" b="1"/>
                        <a:t>import prices</a:t>
                      </a:r>
                      <a:r>
                        <a:rPr lang="en-GB" sz="1000"/>
                        <a:t> rise faster than export prices, the terms of trade have deteriorated. A greater volume of exports has to be sold to finance a given amount of imported goods and services.</a:t>
                      </a:r>
                      <a:endParaRPr/>
                    </a:p>
                    <a:p>
                      <a:pPr marL="171450" marR="0" lvl="0" indent="-171450" algn="l" rtl="0">
                        <a:spcBef>
                          <a:spcPts val="0"/>
                        </a:spcBef>
                        <a:spcAft>
                          <a:spcPts val="0"/>
                        </a:spcAft>
                        <a:buClr>
                          <a:schemeClr val="dk1"/>
                        </a:buClr>
                        <a:buSzPts val="1000"/>
                        <a:buFont typeface="Arial"/>
                        <a:buChar char="•"/>
                      </a:pPr>
                      <a:r>
                        <a:rPr lang="en-GB" sz="1000"/>
                        <a:t>The </a:t>
                      </a:r>
                      <a:r>
                        <a:rPr lang="en-GB" sz="1000" b="1"/>
                        <a:t>terms of trade</a:t>
                      </a:r>
                      <a:r>
                        <a:rPr lang="en-GB" sz="1000"/>
                        <a:t> fluctuate in line with changes in export and import prices. Clearly the exchange rate and the rate of inflation can both influence the direction of any change in the terms of trade</a:t>
                      </a:r>
                      <a:endParaRPr sz="1000"/>
                    </a:p>
                  </a:txBody>
                  <a:tcPr marL="91450" marR="91450" marT="45725" marB="45725"/>
                </a:tc>
                <a:extLst>
                  <a:ext uri="{0D108BD9-81ED-4DB2-BD59-A6C34878D82A}">
                    <a16:rowId xmlns:a16="http://schemas.microsoft.com/office/drawing/2014/main" val="10003"/>
                  </a:ext>
                </a:extLst>
              </a:tr>
            </a:tbl>
          </a:graphicData>
        </a:graphic>
      </p:graphicFrame>
      <p:pic>
        <p:nvPicPr>
          <p:cNvPr id="103" name="Shape 103"/>
          <p:cNvPicPr preferRelativeResize="0"/>
          <p:nvPr/>
        </p:nvPicPr>
        <p:blipFill rotWithShape="1">
          <a:blip r:embed="rId3">
            <a:alphaModFix/>
          </a:blip>
          <a:srcRect/>
          <a:stretch/>
        </p:blipFill>
        <p:spPr>
          <a:xfrm>
            <a:off x="8181474" y="2375802"/>
            <a:ext cx="3921626" cy="1837924"/>
          </a:xfrm>
          <a:prstGeom prst="rect">
            <a:avLst/>
          </a:prstGeom>
          <a:noFill/>
          <a:ln>
            <a:noFill/>
          </a:ln>
        </p:spPr>
      </p:pic>
      <p:pic>
        <p:nvPicPr>
          <p:cNvPr id="104" name="Shape 104"/>
          <p:cNvPicPr preferRelativeResize="0"/>
          <p:nvPr/>
        </p:nvPicPr>
        <p:blipFill rotWithShape="1">
          <a:blip r:embed="rId4">
            <a:alphaModFix/>
          </a:blip>
          <a:srcRect/>
          <a:stretch/>
        </p:blipFill>
        <p:spPr>
          <a:xfrm>
            <a:off x="5843586" y="4213726"/>
            <a:ext cx="3224213" cy="2644275"/>
          </a:xfrm>
          <a:prstGeom prst="rect">
            <a:avLst/>
          </a:prstGeom>
          <a:noFill/>
          <a:ln>
            <a:noFill/>
          </a:ln>
        </p:spPr>
      </p:pic>
      <p:pic>
        <p:nvPicPr>
          <p:cNvPr id="105" name="Shape 105"/>
          <p:cNvPicPr preferRelativeResize="0"/>
          <p:nvPr/>
        </p:nvPicPr>
        <p:blipFill rotWithShape="1">
          <a:blip r:embed="rId5">
            <a:alphaModFix/>
          </a:blip>
          <a:srcRect/>
          <a:stretch/>
        </p:blipFill>
        <p:spPr>
          <a:xfrm>
            <a:off x="8957191" y="4305300"/>
            <a:ext cx="3145909" cy="2552700"/>
          </a:xfrm>
          <a:prstGeom prst="rect">
            <a:avLst/>
          </a:prstGeom>
          <a:noFill/>
          <a:ln>
            <a:noFill/>
          </a:ln>
        </p:spPr>
      </p:pic>
    </p:spTree>
    <p:extLst>
      <p:ext uri="{BB962C8B-B14F-4D97-AF65-F5344CB8AC3E}">
        <p14:creationId xmlns:p14="http://schemas.microsoft.com/office/powerpoint/2010/main" val="12948405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09"/>
        <p:cNvGrpSpPr/>
        <p:nvPr/>
      </p:nvGrpSpPr>
      <p:grpSpPr>
        <a:xfrm>
          <a:off x="0" y="0"/>
          <a:ext cx="0" cy="0"/>
          <a:chOff x="0" y="0"/>
          <a:chExt cx="0" cy="0"/>
        </a:xfrm>
      </p:grpSpPr>
      <p:graphicFrame>
        <p:nvGraphicFramePr>
          <p:cNvPr id="110" name="Shape 110"/>
          <p:cNvGraphicFramePr/>
          <p:nvPr/>
        </p:nvGraphicFramePr>
        <p:xfrm>
          <a:off x="0" y="0"/>
          <a:ext cx="5803900" cy="3425100"/>
        </p:xfrm>
        <a:graphic>
          <a:graphicData uri="http://schemas.openxmlformats.org/drawingml/2006/table">
            <a:tbl>
              <a:tblPr firstRow="1" bandRow="1">
                <a:noFill/>
              </a:tblPr>
              <a:tblGrid>
                <a:gridCol w="1252600">
                  <a:extLst>
                    <a:ext uri="{9D8B030D-6E8A-4147-A177-3AD203B41FA5}">
                      <a16:colId xmlns:a16="http://schemas.microsoft.com/office/drawing/2014/main" val="20000"/>
                    </a:ext>
                  </a:extLst>
                </a:gridCol>
                <a:gridCol w="4551300">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THEORY OF FREE TRADE</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International trade left to its natural course without tariffs, quotas, or other restrictions.</a:t>
                      </a:r>
                      <a:endParaRPr sz="1000">
                        <a:solidFill>
                          <a:schemeClr val="dk1"/>
                        </a:solidFill>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11320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ADVANTAGES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t>Exploit comparative advantage eg. natural resources, </a:t>
                      </a:r>
                      <a:endParaRPr/>
                    </a:p>
                    <a:p>
                      <a:pPr marL="228600" marR="0" lvl="0" indent="-228600" algn="l" rtl="0">
                        <a:spcBef>
                          <a:spcPts val="0"/>
                        </a:spcBef>
                        <a:spcAft>
                          <a:spcPts val="0"/>
                        </a:spcAft>
                        <a:buClr>
                          <a:schemeClr val="dk1"/>
                        </a:buClr>
                        <a:buSzPts val="1000"/>
                        <a:buFont typeface="Calibri"/>
                        <a:buAutoNum type="arabicPeriod"/>
                      </a:pPr>
                      <a:r>
                        <a:rPr lang="en-GB" sz="1000"/>
                        <a:t>Increasing exports, raises AD, raises economic growth &amp; living standards </a:t>
                      </a:r>
                      <a:endParaRPr/>
                    </a:p>
                    <a:p>
                      <a:pPr marL="228600" marR="0" lvl="0" indent="-228600" algn="l" rtl="0">
                        <a:spcBef>
                          <a:spcPts val="0"/>
                        </a:spcBef>
                        <a:spcAft>
                          <a:spcPts val="0"/>
                        </a:spcAft>
                        <a:buClr>
                          <a:schemeClr val="dk1"/>
                        </a:buClr>
                        <a:buSzPts val="1000"/>
                        <a:buFont typeface="Calibri"/>
                        <a:buAutoNum type="arabicPeriod"/>
                      </a:pPr>
                      <a:r>
                        <a:rPr lang="en-GB" sz="1000"/>
                        <a:t>Consumers benefit from lower prices, increased choice &amp; better political relations</a:t>
                      </a:r>
                      <a:endParaRPr/>
                    </a:p>
                    <a:p>
                      <a:pPr marL="228600" marR="0" lvl="0" indent="-228600" algn="l" rtl="0">
                        <a:spcBef>
                          <a:spcPts val="0"/>
                        </a:spcBef>
                        <a:spcAft>
                          <a:spcPts val="0"/>
                        </a:spcAft>
                        <a:buClr>
                          <a:schemeClr val="dk1"/>
                        </a:buClr>
                        <a:buSzPts val="1000"/>
                        <a:buFont typeface="Calibri"/>
                        <a:buAutoNum type="arabicPeriod"/>
                      </a:pPr>
                      <a:r>
                        <a:rPr lang="en-GB" sz="1000"/>
                        <a:t>Economies of scale and global efficiency benefits</a:t>
                      </a:r>
                      <a:endParaRPr/>
                    </a:p>
                    <a:p>
                      <a:pPr marL="228600" marR="0" lvl="0" indent="-228600" algn="l" rtl="0">
                        <a:spcBef>
                          <a:spcPts val="0"/>
                        </a:spcBef>
                        <a:spcAft>
                          <a:spcPts val="0"/>
                        </a:spcAft>
                        <a:buClr>
                          <a:schemeClr val="dk1"/>
                        </a:buClr>
                        <a:buSzPts val="1000"/>
                        <a:buFont typeface="Calibri"/>
                        <a:buAutoNum type="arabicPeriod"/>
                      </a:pPr>
                      <a:r>
                        <a:rPr lang="en-GB" sz="1000"/>
                        <a:t>Raises profits &amp; tax revenues.</a:t>
                      </a:r>
                      <a:endParaRPr/>
                    </a:p>
                    <a:p>
                      <a:pPr marL="228600" marR="0" lvl="0" indent="-228600" algn="l" rtl="0">
                        <a:spcBef>
                          <a:spcPts val="0"/>
                        </a:spcBef>
                        <a:spcAft>
                          <a:spcPts val="0"/>
                        </a:spcAft>
                        <a:buClr>
                          <a:schemeClr val="dk1"/>
                        </a:buClr>
                        <a:buSzPts val="1000"/>
                        <a:buFont typeface="Calibri"/>
                        <a:buAutoNum type="arabicPeriod"/>
                      </a:pPr>
                      <a:r>
                        <a:rPr lang="en-GB" sz="1000"/>
                        <a:t>Technological transfer &amp; growth of secondary industries</a:t>
                      </a:r>
                      <a:endParaRPr sz="1000" b="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DISADVANTAGES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t>Access to international markets can be limited for LEDCs</a:t>
                      </a:r>
                      <a:endParaRPr/>
                    </a:p>
                    <a:p>
                      <a:pPr marL="228600" marR="0" lvl="0" indent="-228600" algn="l" rtl="0">
                        <a:spcBef>
                          <a:spcPts val="0"/>
                        </a:spcBef>
                        <a:spcAft>
                          <a:spcPts val="0"/>
                        </a:spcAft>
                        <a:buClr>
                          <a:schemeClr val="dk1"/>
                        </a:buClr>
                        <a:buSzPts val="1000"/>
                        <a:buFont typeface="Calibri"/>
                        <a:buAutoNum type="arabicPeriod"/>
                      </a:pPr>
                      <a:r>
                        <a:rPr lang="en-GB" sz="1000"/>
                        <a:t>Protectionism, non convertible currencies, tariff escalation (primary products often have much lower tariffs than secondary products)</a:t>
                      </a:r>
                      <a:endParaRPr/>
                    </a:p>
                    <a:p>
                      <a:pPr marL="228600" marR="0" lvl="0" indent="-228600" algn="l" rtl="0">
                        <a:spcBef>
                          <a:spcPts val="0"/>
                        </a:spcBef>
                        <a:spcAft>
                          <a:spcPts val="0"/>
                        </a:spcAft>
                        <a:buClr>
                          <a:schemeClr val="dk1"/>
                        </a:buClr>
                        <a:buSzPts val="1000"/>
                        <a:buFont typeface="Calibri"/>
                        <a:buAutoNum type="arabicPeriod"/>
                      </a:pPr>
                      <a:r>
                        <a:rPr lang="en-GB" sz="1000"/>
                        <a:t>Can lead to over-specialisation e.g. primary product dependence in LEDCs. </a:t>
                      </a:r>
                      <a:endParaRPr/>
                    </a:p>
                    <a:p>
                      <a:pPr marL="228600" marR="0" lvl="0" indent="-228600" algn="l" rtl="0">
                        <a:spcBef>
                          <a:spcPts val="0"/>
                        </a:spcBef>
                        <a:spcAft>
                          <a:spcPts val="0"/>
                        </a:spcAft>
                        <a:buClr>
                          <a:schemeClr val="dk1"/>
                        </a:buClr>
                        <a:buSzPts val="1000"/>
                        <a:buFont typeface="Calibri"/>
                        <a:buAutoNum type="arabicPeriod"/>
                      </a:pPr>
                      <a:r>
                        <a:rPr lang="en-GB" sz="1000"/>
                        <a:t>Difficult to grow infant industries in LEDCs </a:t>
                      </a:r>
                      <a:endParaRPr/>
                    </a:p>
                    <a:p>
                      <a:pPr marL="228600" marR="0" lvl="0" indent="-228600" algn="l" rtl="0">
                        <a:spcBef>
                          <a:spcPts val="0"/>
                        </a:spcBef>
                        <a:spcAft>
                          <a:spcPts val="0"/>
                        </a:spcAft>
                        <a:buClr>
                          <a:schemeClr val="dk1"/>
                        </a:buClr>
                        <a:buSzPts val="1000"/>
                        <a:buFont typeface="Calibri"/>
                        <a:buAutoNum type="arabicPeriod"/>
                      </a:pPr>
                      <a:r>
                        <a:rPr lang="en-GB" sz="1000"/>
                        <a:t>Structural unemployment in MEDCs causing a loss of cultural identity. </a:t>
                      </a:r>
                      <a:endParaRPr/>
                    </a:p>
                    <a:p>
                      <a:pPr marL="228600" marR="0" lvl="0" indent="-228600" algn="l" rtl="0">
                        <a:spcBef>
                          <a:spcPts val="0"/>
                        </a:spcBef>
                        <a:spcAft>
                          <a:spcPts val="0"/>
                        </a:spcAft>
                        <a:buClr>
                          <a:schemeClr val="dk1"/>
                        </a:buClr>
                        <a:buSzPts val="1000"/>
                        <a:buFont typeface="Calibri"/>
                        <a:buAutoNum type="arabicPeriod"/>
                      </a:pPr>
                      <a:r>
                        <a:rPr lang="en-GB" sz="1000"/>
                        <a:t>The lower price may mean that even the most efficient domestic firms may have their </a:t>
                      </a:r>
                      <a:r>
                        <a:rPr lang="en-GB" sz="1000" b="1"/>
                        <a:t>DYNAMIC EFFICIENCY </a:t>
                      </a:r>
                      <a:r>
                        <a:rPr lang="en-GB" sz="1000" b="0"/>
                        <a:t>undermined</a:t>
                      </a:r>
                      <a:r>
                        <a:rPr lang="en-GB" sz="1000" b="1"/>
                        <a:t>.</a:t>
                      </a:r>
                      <a:endParaRPr sz="1000" b="1"/>
                    </a:p>
                  </a:txBody>
                  <a:tcPr marL="91450" marR="91450" marT="45725" marB="45725">
                    <a:solidFill>
                      <a:srgbClr val="DDEAF6"/>
                    </a:solidFill>
                  </a:tcPr>
                </a:tc>
                <a:extLst>
                  <a:ext uri="{0D108BD9-81ED-4DB2-BD59-A6C34878D82A}">
                    <a16:rowId xmlns:a16="http://schemas.microsoft.com/office/drawing/2014/main" val="10003"/>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 </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dirty="0"/>
                        <a:t>To what extent does Free Trade actually take place?</a:t>
                      </a:r>
                      <a:endParaRPr dirty="0"/>
                    </a:p>
                    <a:p>
                      <a:pPr marL="228600" marR="0" lvl="0" indent="-228600" algn="l" rtl="0">
                        <a:spcBef>
                          <a:spcPts val="0"/>
                        </a:spcBef>
                        <a:spcAft>
                          <a:spcPts val="0"/>
                        </a:spcAft>
                        <a:buClr>
                          <a:schemeClr val="dk1"/>
                        </a:buClr>
                        <a:buSzPts val="1000"/>
                        <a:buFont typeface="Calibri"/>
                        <a:buAutoNum type="arabicPeriod"/>
                      </a:pPr>
                      <a:r>
                        <a:rPr lang="en-GB" sz="1000" b="0" dirty="0"/>
                        <a:t>Is it a level playing field both for MEDCs &amp; LEDCs?</a:t>
                      </a:r>
                      <a:endParaRPr sz="1000" b="0"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pic>
        <p:nvPicPr>
          <p:cNvPr id="111" name="Shape 111"/>
          <p:cNvPicPr preferRelativeResize="0"/>
          <p:nvPr/>
        </p:nvPicPr>
        <p:blipFill rotWithShape="1">
          <a:blip r:embed="rId3">
            <a:alphaModFix/>
          </a:blip>
          <a:srcRect/>
          <a:stretch/>
        </p:blipFill>
        <p:spPr>
          <a:xfrm>
            <a:off x="0" y="3568700"/>
            <a:ext cx="5549900" cy="3289300"/>
          </a:xfrm>
          <a:prstGeom prst="rect">
            <a:avLst/>
          </a:prstGeom>
          <a:noFill/>
          <a:ln>
            <a:noFill/>
          </a:ln>
        </p:spPr>
      </p:pic>
      <p:graphicFrame>
        <p:nvGraphicFramePr>
          <p:cNvPr id="112" name="Shape 112"/>
          <p:cNvGraphicFramePr/>
          <p:nvPr/>
        </p:nvGraphicFramePr>
        <p:xfrm>
          <a:off x="5842000" y="2012008"/>
          <a:ext cx="6210300" cy="4815575"/>
        </p:xfrm>
        <a:graphic>
          <a:graphicData uri="http://schemas.openxmlformats.org/drawingml/2006/table">
            <a:tbl>
              <a:tblPr firstRow="1" bandRow="1">
                <a:noFill/>
              </a:tblPr>
              <a:tblGrid>
                <a:gridCol w="13335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INTERNATIONAL COMPETITIVENESS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The UK’s international competitiveness measures the relative cost of British exports. If UK goods and services become more expensive than our competitors, then we see a decline in competitiveness.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1003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BENEFITS OF IMPROVING INTERNATIONAL COMPETITIVENESS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Exports relatively cheaper leading to higher demand for exports.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Higher exports will help increase aggregate demand and economic growth</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Improved competitiveness will help improve the UK’s current account deficit.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Lower Economic growth and living standards, (negative multiplier effect)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Create jobs in the export sector</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Help to reduce inflation in the economy.</a:t>
                      </a:r>
                      <a:endParaRPr/>
                    </a:p>
                  </a:txBody>
                  <a:tcPr marL="91450" marR="91450" marT="45725" marB="45725">
                    <a:solidFill>
                      <a:srgbClr val="F2F2F2"/>
                    </a:solidFill>
                  </a:tcPr>
                </a:tc>
                <a:extLst>
                  <a:ext uri="{0D108BD9-81ED-4DB2-BD59-A6C34878D82A}">
                    <a16:rowId xmlns:a16="http://schemas.microsoft.com/office/drawing/2014/main" val="10002"/>
                  </a:ext>
                </a:extLst>
              </a:tr>
              <a:tr h="8865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MEASURING INTERNATIONAL COMPETITIVENESS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1"/>
                        <a:t>1. Relative Export Prices</a:t>
                      </a:r>
                      <a:endParaRPr sz="1000"/>
                    </a:p>
                    <a:p>
                      <a:pPr marL="0" marR="0" lvl="0" indent="0" algn="l" rtl="0">
                        <a:spcBef>
                          <a:spcPts val="0"/>
                        </a:spcBef>
                        <a:spcAft>
                          <a:spcPts val="0"/>
                        </a:spcAft>
                        <a:buNone/>
                      </a:pPr>
                      <a:r>
                        <a:rPr lang="en-GB" sz="1000"/>
                        <a:t>If UK exports become more expensive than other countries, this is a decline in competitiveness.  </a:t>
                      </a:r>
                      <a:r>
                        <a:rPr lang="en-GB" sz="1000" b="1"/>
                        <a:t>Terms of Trade Index</a:t>
                      </a:r>
                      <a:r>
                        <a:rPr lang="en-GB" sz="1000"/>
                        <a:t>  </a:t>
                      </a:r>
                      <a:endParaRPr/>
                    </a:p>
                    <a:p>
                      <a:pPr marL="0" marR="0" lvl="0" indent="0" algn="l" rtl="0">
                        <a:spcBef>
                          <a:spcPts val="0"/>
                        </a:spcBef>
                        <a:spcAft>
                          <a:spcPts val="0"/>
                        </a:spcAft>
                        <a:buNone/>
                      </a:pPr>
                      <a:r>
                        <a:rPr lang="en-GB" sz="1000"/>
                        <a:t>= 100 X Average export price index / Average import price index</a:t>
                      </a:r>
                      <a:endParaRPr sz="1000" b="1"/>
                    </a:p>
                    <a:p>
                      <a:pPr marL="0" marR="0" lvl="0" indent="0" algn="l" rtl="0">
                        <a:spcBef>
                          <a:spcPts val="0"/>
                        </a:spcBef>
                        <a:spcAft>
                          <a:spcPts val="0"/>
                        </a:spcAft>
                        <a:buClr>
                          <a:schemeClr val="dk1"/>
                        </a:buClr>
                        <a:buSzPts val="1000"/>
                        <a:buFont typeface="Calibri"/>
                        <a:buNone/>
                      </a:pPr>
                      <a:r>
                        <a:rPr lang="en-GB" sz="1000" b="1"/>
                        <a:t>2. Productivity and Unit Costs of Production</a:t>
                      </a:r>
                      <a:endParaRPr sz="1000"/>
                    </a:p>
                  </a:txBody>
                  <a:tcPr marL="91450" marR="91450" marT="45725" marB="45725">
                    <a:solidFill>
                      <a:srgbClr val="DDEAF6"/>
                    </a:solidFill>
                  </a:tcPr>
                </a:tc>
                <a:extLst>
                  <a:ext uri="{0D108BD9-81ED-4DB2-BD59-A6C34878D82A}">
                    <a16:rowId xmlns:a16="http://schemas.microsoft.com/office/drawing/2014/main" val="10003"/>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FACTORS DETERMINING COMPETITIVENESS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t>Relative inflation rates</a:t>
                      </a:r>
                      <a:endParaRPr/>
                    </a:p>
                    <a:p>
                      <a:pPr marL="228600" marR="0" lvl="0" indent="-228600" algn="l" rtl="0">
                        <a:spcBef>
                          <a:spcPts val="0"/>
                        </a:spcBef>
                        <a:spcAft>
                          <a:spcPts val="0"/>
                        </a:spcAft>
                        <a:buClr>
                          <a:schemeClr val="dk1"/>
                        </a:buClr>
                        <a:buSzPts val="1000"/>
                        <a:buFont typeface="Calibri"/>
                        <a:buAutoNum type="arabicPeriod"/>
                      </a:pPr>
                      <a:r>
                        <a:rPr lang="en-GB" sz="1000"/>
                        <a:t>Labour productivity growth</a:t>
                      </a:r>
                      <a:endParaRPr/>
                    </a:p>
                    <a:p>
                      <a:pPr marL="228600" marR="0" lvl="0" indent="-228600" algn="l" rtl="0">
                        <a:spcBef>
                          <a:spcPts val="0"/>
                        </a:spcBef>
                        <a:spcAft>
                          <a:spcPts val="0"/>
                        </a:spcAft>
                        <a:buClr>
                          <a:schemeClr val="dk1"/>
                        </a:buClr>
                        <a:buSzPts val="1000"/>
                        <a:buFont typeface="Calibri"/>
                        <a:buAutoNum type="arabicPeriod"/>
                      </a:pPr>
                      <a:r>
                        <a:rPr lang="en-GB" sz="1000"/>
                        <a:t>Levels of infrastructure / e.g transports</a:t>
                      </a:r>
                      <a:endParaRPr/>
                    </a:p>
                    <a:p>
                      <a:pPr marL="228600" marR="0" lvl="0" indent="-228600" algn="l" rtl="0">
                        <a:spcBef>
                          <a:spcPts val="0"/>
                        </a:spcBef>
                        <a:spcAft>
                          <a:spcPts val="0"/>
                        </a:spcAft>
                        <a:buClr>
                          <a:schemeClr val="dk1"/>
                        </a:buClr>
                        <a:buSzPts val="1000"/>
                        <a:buFont typeface="Calibri"/>
                        <a:buAutoNum type="arabicPeriod"/>
                      </a:pPr>
                      <a:r>
                        <a:rPr lang="en-GB" sz="1000"/>
                        <a:t>Cost of business – levels of regulation</a:t>
                      </a:r>
                      <a:endParaRPr/>
                    </a:p>
                    <a:p>
                      <a:pPr marL="228600" marR="0" lvl="0" indent="-228600" algn="l" rtl="0">
                        <a:spcBef>
                          <a:spcPts val="0"/>
                        </a:spcBef>
                        <a:spcAft>
                          <a:spcPts val="0"/>
                        </a:spcAft>
                        <a:buClr>
                          <a:schemeClr val="dk1"/>
                        </a:buClr>
                        <a:buSzPts val="1000"/>
                        <a:buFont typeface="Calibri"/>
                        <a:buAutoNum type="arabicPeriod"/>
                      </a:pPr>
                      <a:r>
                        <a:rPr lang="en-GB" sz="1000"/>
                        <a:t>Exchange Rate</a:t>
                      </a:r>
                      <a:endParaRPr/>
                    </a:p>
                  </a:txBody>
                  <a:tcPr marL="91450" marR="91450" marT="45725" marB="45725">
                    <a:solidFill>
                      <a:srgbClr val="F2F2F2"/>
                    </a:solidFill>
                  </a:tcPr>
                </a:tc>
                <a:extLst>
                  <a:ext uri="{0D108BD9-81ED-4DB2-BD59-A6C34878D82A}">
                    <a16:rowId xmlns:a16="http://schemas.microsoft.com/office/drawing/2014/main" val="10004"/>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PRODUCTIVITY</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a:t>Labour productivity</a:t>
                      </a:r>
                      <a:r>
                        <a:rPr lang="en-GB" sz="1000"/>
                        <a:t> measures the amount of goods and services produced by one hour of </a:t>
                      </a:r>
                      <a:r>
                        <a:rPr lang="en-GB" sz="1000" b="1"/>
                        <a:t>labour</a:t>
                      </a:r>
                      <a:r>
                        <a:rPr lang="en-GB" sz="1000"/>
                        <a:t>;</a:t>
                      </a:r>
                      <a:endParaRPr/>
                    </a:p>
                    <a:p>
                      <a:pPr marL="0" marR="0" lvl="0" indent="0" algn="l" rtl="0">
                        <a:spcBef>
                          <a:spcPts val="0"/>
                        </a:spcBef>
                        <a:spcAft>
                          <a:spcPts val="0"/>
                        </a:spcAft>
                        <a:buNone/>
                      </a:pPr>
                      <a:r>
                        <a:rPr lang="en-GB" sz="1000"/>
                        <a:t>Total </a:t>
                      </a:r>
                      <a:r>
                        <a:rPr lang="en-GB" sz="1000" b="1"/>
                        <a:t>Factor Productivity</a:t>
                      </a:r>
                      <a:r>
                        <a:rPr lang="en-GB" sz="1000"/>
                        <a:t> (TFP) is the portion of output not explained by the amount of inputs used in production. As such, its level is determined by how efficiently and intensely the inputs are utilized in production.</a:t>
                      </a:r>
                      <a:endParaRPr/>
                    </a:p>
                  </a:txBody>
                  <a:tcPr marL="91450" marR="91450" marT="45725" marB="45725">
                    <a:solidFill>
                      <a:srgbClr val="DDEAF6"/>
                    </a:solidFill>
                  </a:tcPr>
                </a:tc>
                <a:extLst>
                  <a:ext uri="{0D108BD9-81ED-4DB2-BD59-A6C34878D82A}">
                    <a16:rowId xmlns:a16="http://schemas.microsoft.com/office/drawing/2014/main" val="10005"/>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IMPOVING PRODUCTIVITY</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dirty="0"/>
                        <a:t>Promoting R&amp;D, Investment in infrastructure, Education &amp; training programmes to improve long-term productive capacity of the economy, raising Interest rates to combat ‘Zombie’ firms &amp; improve this misallocation of capital, catapult centres. </a:t>
                      </a:r>
                      <a:endParaRPr sz="1000" dirty="0"/>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graphicFrame>
        <p:nvGraphicFramePr>
          <p:cNvPr id="113" name="Shape 113"/>
          <p:cNvGraphicFramePr/>
          <p:nvPr/>
        </p:nvGraphicFramePr>
        <p:xfrm>
          <a:off x="5842000" y="0"/>
          <a:ext cx="6350000" cy="2048425"/>
        </p:xfrm>
        <a:graphic>
          <a:graphicData uri="http://schemas.openxmlformats.org/drawingml/2006/table">
            <a:tbl>
              <a:tblPr firstRow="1" bandRow="1">
                <a:noFill/>
              </a:tblPr>
              <a:tblGrid>
                <a:gridCol w="1149800">
                  <a:extLst>
                    <a:ext uri="{9D8B030D-6E8A-4147-A177-3AD203B41FA5}">
                      <a16:colId xmlns:a16="http://schemas.microsoft.com/office/drawing/2014/main" val="20000"/>
                    </a:ext>
                  </a:extLst>
                </a:gridCol>
                <a:gridCol w="5200200">
                  <a:extLst>
                    <a:ext uri="{9D8B030D-6E8A-4147-A177-3AD203B41FA5}">
                      <a16:colId xmlns:a16="http://schemas.microsoft.com/office/drawing/2014/main" val="20001"/>
                    </a:ext>
                  </a:extLst>
                </a:gridCol>
              </a:tblGrid>
              <a:tr h="250075">
                <a:tc gridSpan="2">
                  <a:txBody>
                    <a:bodyPr/>
                    <a:lstStyle/>
                    <a:p>
                      <a:pPr marL="0" marR="0" lvl="0" indent="0" algn="ctr" rtl="0">
                        <a:spcBef>
                          <a:spcPts val="0"/>
                        </a:spcBef>
                        <a:spcAft>
                          <a:spcPts val="0"/>
                        </a:spcAft>
                        <a:buNone/>
                      </a:pPr>
                      <a:r>
                        <a:rPr lang="en-GB" sz="1000">
                          <a:solidFill>
                            <a:schemeClr val="lt1"/>
                          </a:solidFill>
                          <a:latin typeface="Calibri"/>
                          <a:ea typeface="Calibri"/>
                          <a:cs typeface="Calibri"/>
                          <a:sym typeface="Calibri"/>
                        </a:rPr>
                        <a:t>FREE TRADE QUOTES</a:t>
                      </a:r>
                      <a:endParaRPr/>
                    </a:p>
                  </a:txBody>
                  <a:tcPr marL="91450" marR="91450" marT="45725" marB="45725">
                    <a:solidFill>
                      <a:srgbClr val="00B0F0"/>
                    </a:solidFill>
                  </a:tcPr>
                </a:tc>
                <a:tc hMerge="1">
                  <a:txBody>
                    <a:bodyPr/>
                    <a:lstStyle/>
                    <a:p>
                      <a:endParaRPr lang="en-US"/>
                    </a:p>
                  </a:txBody>
                  <a:tcPr/>
                </a:tc>
                <a:extLst>
                  <a:ext uri="{0D108BD9-81ED-4DB2-BD59-A6C34878D82A}">
                    <a16:rowId xmlns:a16="http://schemas.microsoft.com/office/drawing/2014/main" val="10000"/>
                  </a:ext>
                </a:extLst>
              </a:tr>
              <a:tr h="4994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DAVID RICARDO</a:t>
                      </a:r>
                      <a:endParaRPr sz="1000" b="1">
                        <a:solidFill>
                          <a:schemeClr val="lt1"/>
                        </a:solidFill>
                      </a:endParaRPr>
                    </a:p>
                  </a:txBody>
                  <a:tcPr marL="91450" marR="91450" marT="45725" marB="45725">
                    <a:solidFill>
                      <a:srgbClr val="00B0F0"/>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i="1">
                          <a:solidFill>
                            <a:schemeClr val="dk1"/>
                          </a:solidFill>
                          <a:latin typeface="Open Sans"/>
                          <a:ea typeface="Open Sans"/>
                          <a:cs typeface="Open Sans"/>
                          <a:sym typeface="Open Sans"/>
                        </a:rPr>
                        <a:t>“Under a system of perfectly free commerce, each country naturally devotes its capital and labour to such employments as are most beneficial to each. This pursuit of individual advantage is admirably connected with the universal good of the whole.”</a:t>
                      </a:r>
                      <a:endParaRPr sz="1000" i="1">
                        <a:solidFill>
                          <a:schemeClr val="dk1"/>
                        </a:solidFill>
                      </a:endParaRPr>
                    </a:p>
                  </a:txBody>
                  <a:tcPr marL="91450" marR="91450" marT="45725" marB="45725">
                    <a:solidFill>
                      <a:srgbClr val="F2F2F2"/>
                    </a:solidFill>
                  </a:tcPr>
                </a:tc>
                <a:extLst>
                  <a:ext uri="{0D108BD9-81ED-4DB2-BD59-A6C34878D82A}">
                    <a16:rowId xmlns:a16="http://schemas.microsoft.com/office/drawing/2014/main" val="10001"/>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ADAM SMITH</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“If a foreign country can supply us with a commodity cheaper than we ourselves can make it, better buy it of them with some part of the produce of our own industry, employed in a way in which we have some advantage.”</a:t>
                      </a:r>
                      <a:endParaRPr sz="1000" b="1" i="1"/>
                    </a:p>
                  </a:txBody>
                  <a:tcPr marL="91450" marR="91450" marT="45725" marB="45725">
                    <a:solidFill>
                      <a:srgbClr val="DDEAF6"/>
                    </a:solidFill>
                  </a:tcPr>
                </a:tc>
                <a:extLst>
                  <a:ext uri="{0D108BD9-81ED-4DB2-BD59-A6C34878D82A}">
                    <a16:rowId xmlns:a16="http://schemas.microsoft.com/office/drawing/2014/main" val="10002"/>
                  </a:ext>
                </a:extLst>
              </a:tr>
              <a:tr h="6172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JOHN MAYNARD KEYNES</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0" i="1">
                          <a:solidFill>
                            <a:schemeClr val="dk1"/>
                          </a:solidFill>
                          <a:latin typeface="Calibri"/>
                          <a:ea typeface="Calibri"/>
                          <a:cs typeface="Calibri"/>
                          <a:sym typeface="Calibri"/>
                        </a:rPr>
                        <a:t>“In a regime of Free Trade and free economic intercourse it would be of little consequence that iron lay on one side of a political frontier, and labour, coal, and blast furnaces on the other. But as it is, men have devised ways to impoverish themselves and one another; and prefer collective animosities to individual happiness.”</a:t>
                      </a:r>
                      <a:endParaRPr sz="1000" b="0" i="1"/>
                    </a:p>
                  </a:txBody>
                  <a:tcPr marL="91450" marR="91450" marT="45725" marB="45725">
                    <a:solidFill>
                      <a:srgbClr val="F2F2F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61649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17"/>
        <p:cNvGrpSpPr/>
        <p:nvPr/>
      </p:nvGrpSpPr>
      <p:grpSpPr>
        <a:xfrm>
          <a:off x="0" y="0"/>
          <a:ext cx="0" cy="0"/>
          <a:chOff x="0" y="0"/>
          <a:chExt cx="0" cy="0"/>
        </a:xfrm>
      </p:grpSpPr>
      <p:graphicFrame>
        <p:nvGraphicFramePr>
          <p:cNvPr id="118" name="Shape 118"/>
          <p:cNvGraphicFramePr/>
          <p:nvPr/>
        </p:nvGraphicFramePr>
        <p:xfrm>
          <a:off x="101600" y="132408"/>
          <a:ext cx="6210300" cy="6503600"/>
        </p:xfrm>
        <a:graphic>
          <a:graphicData uri="http://schemas.openxmlformats.org/drawingml/2006/table">
            <a:tbl>
              <a:tblPr firstRow="1" bandRow="1">
                <a:noFill/>
              </a:tblPr>
              <a:tblGrid>
                <a:gridCol w="1244600">
                  <a:extLst>
                    <a:ext uri="{9D8B030D-6E8A-4147-A177-3AD203B41FA5}">
                      <a16:colId xmlns:a16="http://schemas.microsoft.com/office/drawing/2014/main" val="20000"/>
                    </a:ext>
                  </a:extLst>
                </a:gridCol>
                <a:gridCol w="4965700">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PROTECTIONISM</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Occurs when countries place restrictions on imports into the economy. This can involve higher tariffs (a tax on imports) or quotas and embargoes. Other forms of protectionism can be less obvious, such as domestic subsidies to give industries unfair advantages.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1003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EXAMPLES OF PROTECTIONISM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Tariffs</a:t>
                      </a:r>
                      <a:r>
                        <a:rPr lang="en-GB" sz="1000" b="0" i="0">
                          <a:solidFill>
                            <a:schemeClr val="dk1"/>
                          </a:solidFill>
                          <a:latin typeface="Calibri"/>
                          <a:ea typeface="Calibri"/>
                          <a:cs typeface="Calibri"/>
                          <a:sym typeface="Calibri"/>
                        </a:rPr>
                        <a:t> – A tax on imports.</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Quotas</a:t>
                      </a:r>
                      <a:r>
                        <a:rPr lang="en-GB" sz="1000" b="0" i="0">
                          <a:solidFill>
                            <a:schemeClr val="dk1"/>
                          </a:solidFill>
                          <a:latin typeface="Calibri"/>
                          <a:ea typeface="Calibri"/>
                          <a:cs typeface="Calibri"/>
                          <a:sym typeface="Calibri"/>
                        </a:rPr>
                        <a:t> – A physical limits on the quantity of imports</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Embargoes</a:t>
                      </a:r>
                      <a:r>
                        <a:rPr lang="en-GB" sz="1000" b="0" i="0">
                          <a:solidFill>
                            <a:schemeClr val="dk1"/>
                          </a:solidFill>
                          <a:latin typeface="Calibri"/>
                          <a:ea typeface="Calibri"/>
                          <a:cs typeface="Calibri"/>
                          <a:sym typeface="Calibri"/>
                        </a:rPr>
                        <a:t> – This is a total ban on a good, this may be done to stop dangerous substances</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Subsidies</a:t>
                      </a:r>
                      <a:r>
                        <a:rPr lang="en-GB" sz="1000" b="0" i="0">
                          <a:solidFill>
                            <a:schemeClr val="dk1"/>
                          </a:solidFill>
                          <a:latin typeface="Calibri"/>
                          <a:ea typeface="Calibri"/>
                          <a:cs typeface="Calibri"/>
                          <a:sym typeface="Calibri"/>
                        </a:rPr>
                        <a:t> – If a gov’t subsidises domestic production this gives  them an unfair advantage over competitors. This is quite common. </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Administrative barriers</a:t>
                      </a:r>
                      <a:r>
                        <a:rPr lang="en-GB" sz="1000" b="0" i="0">
                          <a:solidFill>
                            <a:schemeClr val="dk1"/>
                          </a:solidFill>
                          <a:latin typeface="Calibri"/>
                          <a:ea typeface="Calibri"/>
                          <a:cs typeface="Calibri"/>
                          <a:sym typeface="Calibri"/>
                        </a:rPr>
                        <a:t> Making it more difficult to trade, e.g. imposing minimum environmental standards. These are sometimes known as non-tariff barriers.</a:t>
                      </a:r>
                      <a:endParaRPr/>
                    </a:p>
                  </a:txBody>
                  <a:tcPr marL="91450" marR="91450" marT="45725" marB="45725">
                    <a:solidFill>
                      <a:srgbClr val="F2F2F2"/>
                    </a:solidFill>
                  </a:tcPr>
                </a:tc>
                <a:extLst>
                  <a:ext uri="{0D108BD9-81ED-4DB2-BD59-A6C34878D82A}">
                    <a16:rowId xmlns:a16="http://schemas.microsoft.com/office/drawing/2014/main" val="10002"/>
                  </a:ext>
                </a:extLst>
              </a:tr>
              <a:tr h="8865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ARGUMENTS FOR PROTECTIONISM</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Infant Industry argument -protect new industries against free trade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Diversify the economy – tariffs and protectionism can help develop new industries to give more diversity to economy</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Raise revenue for government.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Low cost competition.</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Improve </a:t>
                      </a:r>
                      <a:r>
                        <a:rPr lang="en-GB" sz="1000" b="1" i="0">
                          <a:solidFill>
                            <a:schemeClr val="dk1"/>
                          </a:solidFill>
                          <a:latin typeface="Calibri"/>
                          <a:ea typeface="Calibri"/>
                          <a:cs typeface="Calibri"/>
                          <a:sym typeface="Calibri"/>
                        </a:rPr>
                        <a:t>CURRENT ACCOUNT </a:t>
                      </a:r>
                      <a:r>
                        <a:rPr lang="en-GB" sz="1000" b="0" i="0">
                          <a:solidFill>
                            <a:schemeClr val="dk1"/>
                          </a:solidFill>
                          <a:latin typeface="Calibri"/>
                          <a:ea typeface="Calibri"/>
                          <a:cs typeface="Calibri"/>
                          <a:sym typeface="Calibri"/>
                        </a:rPr>
                        <a:t>position. </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Protect certain key industries from international competition to try and safeguard jobs.</a:t>
                      </a:r>
                      <a:endParaRPr/>
                    </a:p>
                  </a:txBody>
                  <a:tcPr marL="91450" marR="91450" marT="45725" marB="45725">
                    <a:solidFill>
                      <a:srgbClr val="DDEAF6"/>
                    </a:solidFill>
                  </a:tcPr>
                </a:tc>
                <a:extLst>
                  <a:ext uri="{0D108BD9-81ED-4DB2-BD59-A6C34878D82A}">
                    <a16:rowId xmlns:a16="http://schemas.microsoft.com/office/drawing/2014/main" val="10003"/>
                  </a:ext>
                </a:extLst>
              </a:tr>
              <a:tr h="11176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ARGUMENTS AGAINST PROTECTIONISM</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Protectionism leads to retaliation and therefore higher import prices and higher consumer prices. May also flout </a:t>
                      </a:r>
                      <a:r>
                        <a:rPr lang="en-GB" sz="1000" b="1" i="0">
                          <a:solidFill>
                            <a:schemeClr val="dk1"/>
                          </a:solidFill>
                          <a:latin typeface="Calibri"/>
                          <a:ea typeface="Calibri"/>
                          <a:cs typeface="Calibri"/>
                          <a:sym typeface="Calibri"/>
                        </a:rPr>
                        <a:t>WTO</a:t>
                      </a:r>
                      <a:r>
                        <a:rPr lang="en-GB" sz="1000" b="0" i="0">
                          <a:solidFill>
                            <a:schemeClr val="dk1"/>
                          </a:solidFill>
                          <a:latin typeface="Calibri"/>
                          <a:ea typeface="Calibri"/>
                          <a:cs typeface="Calibri"/>
                          <a:sym typeface="Calibri"/>
                        </a:rPr>
                        <a:t> rules. </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Higher prices lead to lower overall demand causing job losses in other industries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Protectionism can encourage inefficient firms to stay in business. LONG RUN DOMESTIC EFFICIENCY LOSS.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Protectionism can keep smaller national firms which can’t benefit from the same economies of scale.</a:t>
                      </a:r>
                      <a:endParaRPr/>
                    </a:p>
                    <a:p>
                      <a:pPr marL="228600" marR="0" lvl="0" indent="-228600" algn="l" rtl="0">
                        <a:spcBef>
                          <a:spcPts val="0"/>
                        </a:spcBef>
                        <a:spcAft>
                          <a:spcPts val="0"/>
                        </a:spcAft>
                        <a:buClr>
                          <a:schemeClr val="dk1"/>
                        </a:buClr>
                        <a:buSzPts val="1000"/>
                        <a:buFont typeface="Calibri"/>
                        <a:buAutoNum type="arabicPeriod"/>
                      </a:pPr>
                      <a:r>
                        <a:rPr lang="en-GB" sz="1000" b="0" i="0" u="none" strike="noStrike">
                          <a:solidFill>
                            <a:schemeClr val="dk1"/>
                          </a:solidFill>
                          <a:latin typeface="Calibri"/>
                          <a:ea typeface="Calibri"/>
                          <a:cs typeface="Calibri"/>
                          <a:sym typeface="Calibri"/>
                        </a:rPr>
                        <a:t>Benefits of Free Trade</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Can domestic firms easily enter markets &amp; increase production depends upon degree of </a:t>
                      </a:r>
                      <a:r>
                        <a:rPr lang="en-GB" sz="1000" b="1">
                          <a:solidFill>
                            <a:schemeClr val="dk1"/>
                          </a:solidFill>
                          <a:latin typeface="Calibri"/>
                          <a:ea typeface="Calibri"/>
                          <a:cs typeface="Calibri"/>
                          <a:sym typeface="Calibri"/>
                        </a:rPr>
                        <a:t>product homogeneity</a:t>
                      </a:r>
                      <a:r>
                        <a:rPr lang="en-GB" sz="1000">
                          <a:solidFill>
                            <a:schemeClr val="dk1"/>
                          </a:solidFill>
                          <a:latin typeface="Calibri"/>
                          <a:ea typeface="Calibri"/>
                          <a:cs typeface="Calibri"/>
                          <a:sym typeface="Calibri"/>
                        </a:rPr>
                        <a:t>.  </a:t>
                      </a:r>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Are there alternative ways for MEDCs to develop manufacturing sectors?  Germany has done this despite rise of China &amp; low cost E. European countries entering EU through promoting small &amp; medium sized businesses &amp; investing in technical colleges.  </a:t>
                      </a:r>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Alternatively, a Border adjustment tax – via indirect tax such as VAT. Would levy domestic goods &amp; imported goods at same level. This could be used to offset income tax levels &amp; ensure a more level playing field. </a:t>
                      </a:r>
                      <a:endParaRPr sz="100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Up-skilling workforce.  Education, re-training.  Encouraging business start-ups. Supply side initiatives. </a:t>
                      </a:r>
                      <a:endParaRPr/>
                    </a:p>
                  </a:txBody>
                  <a:tcPr marL="91450" marR="91450" marT="45725" marB="45725">
                    <a:solidFill>
                      <a:srgbClr val="DDEAF6"/>
                    </a:solidFill>
                  </a:tcPr>
                </a:tc>
                <a:extLst>
                  <a:ext uri="{0D108BD9-81ED-4DB2-BD59-A6C34878D82A}">
                    <a16:rowId xmlns:a16="http://schemas.microsoft.com/office/drawing/2014/main" val="10005"/>
                  </a:ext>
                </a:extLst>
              </a:tr>
              <a:tr h="440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LUDWIG VON MISES</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None/>
                      </a:pPr>
                      <a:r>
                        <a:rPr lang="en-GB" sz="1200" dirty="0"/>
                        <a:t>“The philosophy of protectionism, is a philosophy of war”.</a:t>
                      </a:r>
                      <a:endParaRPr sz="1200" dirty="0"/>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pic>
        <p:nvPicPr>
          <p:cNvPr id="119" name="Shape 119"/>
          <p:cNvPicPr preferRelativeResize="0"/>
          <p:nvPr/>
        </p:nvPicPr>
        <p:blipFill rotWithShape="1">
          <a:blip r:embed="rId3">
            <a:alphaModFix/>
          </a:blip>
          <a:srcRect/>
          <a:stretch/>
        </p:blipFill>
        <p:spPr>
          <a:xfrm>
            <a:off x="6394450" y="152400"/>
            <a:ext cx="4845050" cy="3414712"/>
          </a:xfrm>
          <a:prstGeom prst="rect">
            <a:avLst/>
          </a:prstGeom>
          <a:noFill/>
          <a:ln>
            <a:noFill/>
          </a:ln>
        </p:spPr>
      </p:pic>
      <p:pic>
        <p:nvPicPr>
          <p:cNvPr id="120" name="Shape 120"/>
          <p:cNvPicPr preferRelativeResize="0"/>
          <p:nvPr/>
        </p:nvPicPr>
        <p:blipFill rotWithShape="1">
          <a:blip r:embed="rId4">
            <a:alphaModFix/>
          </a:blip>
          <a:srcRect/>
          <a:stretch/>
        </p:blipFill>
        <p:spPr>
          <a:xfrm>
            <a:off x="6565767" y="3567112"/>
            <a:ext cx="4673733" cy="3176588"/>
          </a:xfrm>
          <a:prstGeom prst="rect">
            <a:avLst/>
          </a:prstGeom>
          <a:noFill/>
          <a:ln>
            <a:noFill/>
          </a:ln>
        </p:spPr>
      </p:pic>
    </p:spTree>
    <p:extLst>
      <p:ext uri="{BB962C8B-B14F-4D97-AF65-F5344CB8AC3E}">
        <p14:creationId xmlns:p14="http://schemas.microsoft.com/office/powerpoint/2010/main" val="3610154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87"/>
        <p:cNvGrpSpPr/>
        <p:nvPr/>
      </p:nvGrpSpPr>
      <p:grpSpPr>
        <a:xfrm>
          <a:off x="0" y="0"/>
          <a:ext cx="0" cy="0"/>
          <a:chOff x="0" y="0"/>
          <a:chExt cx="0" cy="0"/>
        </a:xfrm>
      </p:grpSpPr>
      <p:graphicFrame>
        <p:nvGraphicFramePr>
          <p:cNvPr id="188" name="Shape 188"/>
          <p:cNvGraphicFramePr/>
          <p:nvPr/>
        </p:nvGraphicFramePr>
        <p:xfrm>
          <a:off x="0" y="0"/>
          <a:ext cx="6455900" cy="4785430"/>
        </p:xfrm>
        <a:graphic>
          <a:graphicData uri="http://schemas.openxmlformats.org/drawingml/2006/table">
            <a:tbl>
              <a:tblPr firstRow="1" bandRow="1">
                <a:noFill/>
              </a:tblPr>
              <a:tblGrid>
                <a:gridCol w="1057625">
                  <a:extLst>
                    <a:ext uri="{9D8B030D-6E8A-4147-A177-3AD203B41FA5}">
                      <a16:colId xmlns:a16="http://schemas.microsoft.com/office/drawing/2014/main" val="20000"/>
                    </a:ext>
                  </a:extLst>
                </a:gridCol>
                <a:gridCol w="5398275">
                  <a:extLst>
                    <a:ext uri="{9D8B030D-6E8A-4147-A177-3AD203B41FA5}">
                      <a16:colId xmlns:a16="http://schemas.microsoft.com/office/drawing/2014/main" val="20001"/>
                    </a:ext>
                  </a:extLst>
                </a:gridCol>
              </a:tblGrid>
              <a:tr h="209325">
                <a:tc gridSpan="2">
                  <a:txBody>
                    <a:bodyPr/>
                    <a:lstStyle/>
                    <a:p>
                      <a:pPr marL="0" marR="0" lvl="0" indent="0" algn="ctr" rtl="0">
                        <a:spcBef>
                          <a:spcPts val="0"/>
                        </a:spcBef>
                        <a:spcAft>
                          <a:spcPts val="0"/>
                        </a:spcAft>
                        <a:buNone/>
                      </a:pPr>
                      <a:r>
                        <a:rPr lang="en-GB" sz="1200" b="1" dirty="0">
                          <a:solidFill>
                            <a:schemeClr val="lt1"/>
                          </a:solidFill>
                          <a:latin typeface="Calibri"/>
                          <a:ea typeface="Calibri"/>
                          <a:cs typeface="Calibri"/>
                          <a:sym typeface="Calibri"/>
                        </a:rPr>
                        <a:t>THE EUROPEAN UNION: A SINGLE MARKET (SM)</a:t>
                      </a:r>
                      <a:endParaRPr sz="12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This occurs when the member countries act as a single economic area with the free movement of labour and capital, goods &amp; services. </a:t>
                      </a:r>
                      <a:endParaRPr sz="1000" b="0" i="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KEY ELEMENTS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No </a:t>
                      </a:r>
                      <a:r>
                        <a:rPr lang="en-GB" sz="1000" b="1" i="0">
                          <a:solidFill>
                            <a:schemeClr val="dk1"/>
                          </a:solidFill>
                          <a:latin typeface="Calibri"/>
                          <a:ea typeface="Calibri"/>
                          <a:cs typeface="Calibri"/>
                          <a:sym typeface="Calibri"/>
                        </a:rPr>
                        <a:t>Tariffs</a:t>
                      </a:r>
                      <a:r>
                        <a:rPr lang="en-GB" sz="1000" b="0" i="0">
                          <a:solidFill>
                            <a:schemeClr val="dk1"/>
                          </a:solidFill>
                          <a:latin typeface="Calibri"/>
                          <a:ea typeface="Calibri"/>
                          <a:cs typeface="Calibri"/>
                          <a:sym typeface="Calibri"/>
                        </a:rPr>
                        <a:t> on trade between member states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Elimination of border controls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Free movement of People</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Mutual recognition of qualifications</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Harmonization of taxes and other industrial and economic laws</a:t>
                      </a:r>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BENEFITS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TRADE CREATION</a:t>
                      </a:r>
                      <a:r>
                        <a:rPr lang="en-GB" sz="1000" b="0" i="0">
                          <a:solidFill>
                            <a:schemeClr val="dk1"/>
                          </a:solidFill>
                          <a:latin typeface="Calibri"/>
                          <a:ea typeface="Calibri"/>
                          <a:cs typeface="Calibri"/>
                          <a:sym typeface="Calibri"/>
                        </a:rPr>
                        <a:t>. Exploitation of </a:t>
                      </a:r>
                      <a:r>
                        <a:rPr lang="en-GB" sz="1000" b="1" i="0">
                          <a:solidFill>
                            <a:schemeClr val="dk1"/>
                          </a:solidFill>
                          <a:latin typeface="Calibri"/>
                          <a:ea typeface="Calibri"/>
                          <a:cs typeface="Calibri"/>
                          <a:sym typeface="Calibri"/>
                        </a:rPr>
                        <a:t>comparative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advantage</a:t>
                      </a:r>
                      <a:r>
                        <a:rPr lang="en-GB" sz="1000" b="0" i="0">
                          <a:solidFill>
                            <a:schemeClr val="dk1"/>
                          </a:solidFill>
                          <a:latin typeface="Calibri"/>
                          <a:ea typeface="Calibri"/>
                          <a:cs typeface="Calibri"/>
                          <a:sym typeface="Calibri"/>
                        </a:rPr>
                        <a:t> allows lower prices and costs. Leading to higher output and more employment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Reduction in the direct costs of barriers</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Economies</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of</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scale</a:t>
                      </a:r>
                      <a:r>
                        <a:rPr lang="en-GB" sz="1000" b="0" i="0">
                          <a:solidFill>
                            <a:schemeClr val="dk1"/>
                          </a:solidFill>
                          <a:latin typeface="Calibri"/>
                          <a:ea typeface="Calibri"/>
                          <a:cs typeface="Calibri"/>
                          <a:sym typeface="Calibri"/>
                        </a:rPr>
                        <a:t> from specialization</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Greater competition</a:t>
                      </a:r>
                      <a:endParaRPr/>
                    </a:p>
                    <a:p>
                      <a:pPr marL="228600" marR="0" lvl="0" indent="-228600" algn="l" rtl="0">
                        <a:spcBef>
                          <a:spcPts val="0"/>
                        </a:spcBef>
                        <a:spcAft>
                          <a:spcPts val="0"/>
                        </a:spcAft>
                        <a:buClr>
                          <a:schemeClr val="dk1"/>
                        </a:buClr>
                        <a:buSzPts val="1000"/>
                        <a:buFont typeface="Calibri"/>
                        <a:buAutoNum type="arabicPeriod"/>
                      </a:pPr>
                      <a:r>
                        <a:rPr lang="en-GB" sz="1000" b="0" i="0" u="none" strike="noStrike">
                          <a:solidFill>
                            <a:schemeClr val="dk1"/>
                          </a:solidFill>
                          <a:latin typeface="Calibri"/>
                          <a:ea typeface="Calibri"/>
                          <a:cs typeface="Calibri"/>
                          <a:sym typeface="Calibri"/>
                        </a:rPr>
                        <a:t>Free movement of labour </a:t>
                      </a:r>
                      <a:r>
                        <a:rPr lang="en-GB" sz="1000" b="0" i="0">
                          <a:solidFill>
                            <a:schemeClr val="dk1"/>
                          </a:solidFill>
                          <a:latin typeface="Calibri"/>
                          <a:ea typeface="Calibri"/>
                          <a:cs typeface="Calibri"/>
                          <a:sym typeface="Calibri"/>
                        </a:rPr>
                        <a:t>increases labour market flexibility and opportunities</a:t>
                      </a:r>
                      <a:endParaRPr/>
                    </a:p>
                  </a:txBody>
                  <a:tcPr marL="91450" marR="91450" marT="45725" marB="45725">
                    <a:solidFill>
                      <a:srgbClr val="DDEAF6"/>
                    </a:solidFill>
                  </a:tcPr>
                </a:tc>
                <a:extLst>
                  <a:ext uri="{0D108BD9-81ED-4DB2-BD59-A6C34878D82A}">
                    <a16:rowId xmlns:a16="http://schemas.microsoft.com/office/drawing/2014/main" val="10003"/>
                  </a:ext>
                </a:extLst>
              </a:tr>
              <a:tr h="268725">
                <a:tc>
                  <a:txBody>
                    <a:bodyPr/>
                    <a:lstStyle/>
                    <a:p>
                      <a:pPr marL="0" marR="0" lvl="0" indent="0" algn="l" rtl="0">
                        <a:spcBef>
                          <a:spcPts val="0"/>
                        </a:spcBef>
                        <a:spcAft>
                          <a:spcPts val="0"/>
                        </a:spcAft>
                        <a:buNone/>
                      </a:pPr>
                      <a:r>
                        <a:rPr lang="en-GB" sz="1000" b="1">
                          <a:solidFill>
                            <a:schemeClr val="lt1"/>
                          </a:solidFill>
                        </a:rPr>
                        <a:t>COSTS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STRUCTURAL CHANGE</a:t>
                      </a:r>
                      <a:r>
                        <a:rPr lang="en-GB" sz="1000" b="0" i="0">
                          <a:solidFill>
                            <a:schemeClr val="dk1"/>
                          </a:solidFill>
                          <a:latin typeface="Calibri"/>
                          <a:ea typeface="Calibri"/>
                          <a:cs typeface="Calibri"/>
                          <a:sym typeface="Calibri"/>
                        </a:rPr>
                        <a:t> due to increased specialization</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Adverse Regional multiplier effects. The creation of a single market tends to attract capital and jobs away from the periphery areas to the centre.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Development of </a:t>
                      </a:r>
                      <a:r>
                        <a:rPr lang="en-GB" sz="1000" b="1" i="0">
                          <a:solidFill>
                            <a:schemeClr val="dk1"/>
                          </a:solidFill>
                          <a:latin typeface="Calibri"/>
                          <a:ea typeface="Calibri"/>
                          <a:cs typeface="Calibri"/>
                          <a:sym typeface="Calibri"/>
                        </a:rPr>
                        <a:t>Monopoly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Oligopoly</a:t>
                      </a:r>
                      <a:r>
                        <a:rPr lang="en-GB" sz="1000" b="0" i="0">
                          <a:solidFill>
                            <a:schemeClr val="dk1"/>
                          </a:solidFill>
                          <a:latin typeface="Calibri"/>
                          <a:ea typeface="Calibri"/>
                          <a:cs typeface="Calibri"/>
                          <a:sym typeface="Calibri"/>
                        </a:rPr>
                        <a:t> power</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TRADE DIVERSION</a:t>
                      </a:r>
                      <a:r>
                        <a:rPr lang="en-GB" sz="1000" b="0" i="0">
                          <a:solidFill>
                            <a:schemeClr val="dk1"/>
                          </a:solidFill>
                          <a:latin typeface="Calibri"/>
                          <a:ea typeface="Calibri"/>
                          <a:cs typeface="Calibri"/>
                          <a:sym typeface="Calibri"/>
                        </a:rPr>
                        <a:t>. If external barriers remain high countries could lose out</a:t>
                      </a:r>
                      <a:endParaRPr/>
                    </a:p>
                  </a:txBody>
                  <a:tcPr marL="91450" marR="91450" marT="45725" marB="45725">
                    <a:solidFill>
                      <a:srgbClr val="F2F2F2"/>
                    </a:solidFill>
                  </a:tcPr>
                </a:tc>
                <a:extLst>
                  <a:ext uri="{0D108BD9-81ED-4DB2-BD59-A6C34878D82A}">
                    <a16:rowId xmlns:a16="http://schemas.microsoft.com/office/drawing/2014/main" val="10004"/>
                  </a:ext>
                </a:extLst>
              </a:tr>
              <a:tr h="268725">
                <a:tc>
                  <a:txBody>
                    <a:bodyPr/>
                    <a:lstStyle/>
                    <a:p>
                      <a:pPr marL="0" marR="0" lvl="0" indent="0" algn="l" rtl="0">
                        <a:spcBef>
                          <a:spcPts val="0"/>
                        </a:spcBef>
                        <a:spcAft>
                          <a:spcPts val="0"/>
                        </a:spcAft>
                        <a:buNone/>
                      </a:pPr>
                      <a:r>
                        <a:rPr lang="en-GB" sz="1000" b="1">
                          <a:solidFill>
                            <a:schemeClr val="lt1"/>
                          </a:solidFill>
                        </a:rPr>
                        <a:t>CRITICISMS </a:t>
                      </a:r>
                      <a:endParaRPr sz="1000" b="1">
                        <a:solidFill>
                          <a:schemeClr val="lt1"/>
                        </a:solidFill>
                      </a:endParaRPr>
                    </a:p>
                  </a:txBody>
                  <a:tcPr marL="91450" marR="91450" marT="45725" marB="45725">
                    <a:solidFill>
                      <a:schemeClr val="dk1"/>
                    </a:solidFill>
                  </a:tcPr>
                </a:tc>
                <a:tc>
                  <a:txBody>
                    <a:bodyPr/>
                    <a:lstStyle/>
                    <a:p>
                      <a:pPr marL="285750" marR="0" lvl="0" indent="-2857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Agricultural subsidies inefficient</a:t>
                      </a:r>
                      <a:endParaRPr/>
                    </a:p>
                    <a:p>
                      <a:pPr marL="285750" marR="0" lvl="0" indent="-2857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Bureaucracy</a:t>
                      </a:r>
                      <a:endParaRPr/>
                    </a:p>
                    <a:p>
                      <a:pPr marL="285750" marR="0" lvl="0" indent="-2857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Lack of democracy</a:t>
                      </a:r>
                      <a:endParaRPr/>
                    </a:p>
                    <a:p>
                      <a:pPr marL="285750" marR="0" lvl="0" indent="-285750" algn="l" rtl="0">
                        <a:spcBef>
                          <a:spcPts val="0"/>
                        </a:spcBef>
                        <a:spcAft>
                          <a:spcPts val="0"/>
                        </a:spcAft>
                        <a:buClr>
                          <a:schemeClr val="dk1"/>
                        </a:buClr>
                        <a:buSzPts val="1000"/>
                        <a:buFont typeface="Arial"/>
                        <a:buChar char="•"/>
                      </a:pPr>
                      <a:r>
                        <a:rPr lang="en-GB" sz="1000" b="0" i="0">
                          <a:solidFill>
                            <a:schemeClr val="dk1"/>
                          </a:solidFill>
                          <a:latin typeface="Calibri"/>
                          <a:ea typeface="Calibri"/>
                          <a:cs typeface="Calibri"/>
                          <a:sym typeface="Calibri"/>
                        </a:rPr>
                        <a:t>Euro has led to widespread unemployment across Europe</a:t>
                      </a:r>
                      <a:endParaRPr/>
                    </a:p>
                    <a:p>
                      <a:pPr marL="285750" marR="0" lvl="0" indent="-285750" algn="l" rtl="0">
                        <a:spcBef>
                          <a:spcPts val="0"/>
                        </a:spcBef>
                        <a:spcAft>
                          <a:spcPts val="0"/>
                        </a:spcAft>
                        <a:buClr>
                          <a:schemeClr val="dk1"/>
                        </a:buClr>
                        <a:buSzPts val="1000"/>
                        <a:buFont typeface="Arial"/>
                        <a:buChar char="•"/>
                      </a:pPr>
                      <a:r>
                        <a:rPr lang="en-GB" sz="1000" b="1" i="0">
                          <a:solidFill>
                            <a:schemeClr val="dk1"/>
                          </a:solidFill>
                          <a:latin typeface="Calibri"/>
                          <a:ea typeface="Calibri"/>
                          <a:cs typeface="Calibri"/>
                          <a:sym typeface="Calibri"/>
                        </a:rPr>
                        <a:t>TARIFF ESCALATION</a:t>
                      </a:r>
                      <a:r>
                        <a:rPr lang="en-GB" sz="1000" b="0" i="0">
                          <a:solidFill>
                            <a:schemeClr val="dk1"/>
                          </a:solidFill>
                          <a:latin typeface="Calibri"/>
                          <a:ea typeface="Calibri"/>
                          <a:cs typeface="Calibri"/>
                          <a:sym typeface="Calibri"/>
                        </a:rPr>
                        <a:t> on </a:t>
                      </a:r>
                      <a:r>
                        <a:rPr lang="en-GB" sz="1000" b="1" i="0">
                          <a:solidFill>
                            <a:schemeClr val="dk1"/>
                          </a:solidFill>
                          <a:latin typeface="Calibri"/>
                          <a:ea typeface="Calibri"/>
                          <a:cs typeface="Calibri"/>
                          <a:sym typeface="Calibri"/>
                        </a:rPr>
                        <a:t>LEDCs</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5"/>
                  </a:ext>
                </a:extLst>
              </a:tr>
              <a:tr h="268725">
                <a:tc>
                  <a:txBody>
                    <a:bodyPr/>
                    <a:lstStyle/>
                    <a:p>
                      <a:pPr marL="0" marR="0" lvl="0" indent="0" algn="l" rtl="0">
                        <a:spcBef>
                          <a:spcPts val="0"/>
                        </a:spcBef>
                        <a:spcAft>
                          <a:spcPts val="0"/>
                        </a:spcAft>
                        <a:buNone/>
                      </a:pPr>
                      <a:r>
                        <a:rPr lang="en-GB" sz="1000" b="1">
                          <a:solidFill>
                            <a:schemeClr val="lt1"/>
                          </a:solidFill>
                        </a:rPr>
                        <a:t>MONETARY UNION: SM+</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A common currency</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N0 internal </a:t>
                      </a:r>
                      <a:r>
                        <a:rPr lang="en-GB" sz="1000" b="1" i="0" dirty="0">
                          <a:solidFill>
                            <a:schemeClr val="dk1"/>
                          </a:solidFill>
                          <a:latin typeface="Calibri"/>
                          <a:ea typeface="Calibri"/>
                          <a:cs typeface="Calibri"/>
                          <a:sym typeface="Calibri"/>
                        </a:rPr>
                        <a:t>exchange</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Rates</a:t>
                      </a:r>
                      <a:endParaRPr dirty="0"/>
                    </a:p>
                    <a:p>
                      <a:pPr marL="228600" marR="0" lvl="0" indent="-228600" algn="l" rtl="0">
                        <a:spcBef>
                          <a:spcPts val="0"/>
                        </a:spcBef>
                        <a:spcAft>
                          <a:spcPts val="0"/>
                        </a:spcAft>
                        <a:buClr>
                          <a:schemeClr val="dk1"/>
                        </a:buClr>
                        <a:buSzPts val="1000"/>
                        <a:buFont typeface="Calibri"/>
                        <a:buAutoNum type="arabicPeriod"/>
                      </a:pPr>
                      <a:r>
                        <a:rPr lang="en-GB" sz="1000" b="0" i="0" dirty="0">
                          <a:solidFill>
                            <a:schemeClr val="dk1"/>
                          </a:solidFill>
                          <a:latin typeface="Calibri"/>
                          <a:ea typeface="Calibri"/>
                          <a:cs typeface="Calibri"/>
                          <a:sym typeface="Calibri"/>
                        </a:rPr>
                        <a:t>Common </a:t>
                      </a:r>
                      <a:r>
                        <a:rPr lang="en-GB" sz="1000" b="1" i="0" dirty="0">
                          <a:solidFill>
                            <a:schemeClr val="dk1"/>
                          </a:solidFill>
                          <a:latin typeface="Calibri"/>
                          <a:ea typeface="Calibri"/>
                          <a:cs typeface="Calibri"/>
                          <a:sym typeface="Calibri"/>
                        </a:rPr>
                        <a:t>monetary</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policy</a:t>
                      </a:r>
                      <a:endParaRPr dirty="0"/>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graphicFrame>
        <p:nvGraphicFramePr>
          <p:cNvPr id="189" name="Shape 189"/>
          <p:cNvGraphicFramePr/>
          <p:nvPr/>
        </p:nvGraphicFramePr>
        <p:xfrm>
          <a:off x="6499952" y="0"/>
          <a:ext cx="5692050" cy="2133650"/>
        </p:xfrm>
        <a:graphic>
          <a:graphicData uri="http://schemas.openxmlformats.org/drawingml/2006/table">
            <a:tbl>
              <a:tblPr firstRow="1" bandRow="1">
                <a:noFill/>
              </a:tblPr>
              <a:tblGrid>
                <a:gridCol w="903375">
                  <a:extLst>
                    <a:ext uri="{9D8B030D-6E8A-4147-A177-3AD203B41FA5}">
                      <a16:colId xmlns:a16="http://schemas.microsoft.com/office/drawing/2014/main" val="20000"/>
                    </a:ext>
                  </a:extLst>
                </a:gridCol>
                <a:gridCol w="478867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TRADE CREATION</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1887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Refers to the increase in economic welfare from joining a free trade area, such as a customs union.</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BENEFITS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Trade creation will occur when there is a reduction in tariff barriers, leading to lower prices. This switch to lower cost producers will lead to an increase in consumer surplus and economic welfare.</a:t>
                      </a:r>
                      <a:endParaRPr/>
                    </a:p>
                  </a:txBody>
                  <a:tcPr marL="91450" marR="91450" marT="45725" marB="45725">
                    <a:solidFill>
                      <a:srgbClr val="F2F2F2"/>
                    </a:solidFill>
                  </a:tcPr>
                </a:tc>
                <a:extLst>
                  <a:ext uri="{0D108BD9-81ED-4DB2-BD59-A6C34878D82A}">
                    <a16:rowId xmlns:a16="http://schemas.microsoft.com/office/drawing/2014/main" val="10002"/>
                  </a:ext>
                </a:extLst>
              </a:tr>
              <a:tr h="673125">
                <a:tc>
                  <a:txBody>
                    <a:bodyPr/>
                    <a:lstStyle/>
                    <a:p>
                      <a:pPr marL="0" marR="0" lvl="0" indent="0" algn="l" rtl="0">
                        <a:spcBef>
                          <a:spcPts val="0"/>
                        </a:spcBef>
                        <a:spcAft>
                          <a:spcPts val="0"/>
                        </a:spcAft>
                        <a:buNone/>
                      </a:pPr>
                      <a:r>
                        <a:rPr lang="en-GB" sz="1000" b="1">
                          <a:solidFill>
                            <a:schemeClr val="lt1"/>
                          </a:solidFill>
                        </a:rPr>
                        <a:t>COSTS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Often domestic job losses are more visible than the gains from cheaper prices. If domestic producers lose out significantly, this may have a higher political impact than slightly lower prices for the majority of the population. It could lead to structural unemployment.</a:t>
                      </a:r>
                      <a:endParaRPr dirty="0"/>
                    </a:p>
                  </a:txBody>
                  <a:tcPr marL="91450" marR="91450" marT="45725" marB="45725">
                    <a:solidFill>
                      <a:srgbClr val="DDEAF6"/>
                    </a:solidFill>
                  </a:tcPr>
                </a:tc>
                <a:extLst>
                  <a:ext uri="{0D108BD9-81ED-4DB2-BD59-A6C34878D82A}">
                    <a16:rowId xmlns:a16="http://schemas.microsoft.com/office/drawing/2014/main" val="10003"/>
                  </a:ext>
                </a:extLst>
              </a:tr>
              <a:tr h="268725">
                <a:tc>
                  <a:txBody>
                    <a:bodyPr/>
                    <a:lstStyle/>
                    <a:p>
                      <a:pPr marL="0" marR="0" lvl="0" indent="0" algn="l" rtl="0">
                        <a:spcBef>
                          <a:spcPts val="0"/>
                        </a:spcBef>
                        <a:spcAft>
                          <a:spcPts val="0"/>
                        </a:spcAft>
                        <a:buNone/>
                      </a:pPr>
                      <a:r>
                        <a:rPr lang="en-GB" sz="1000" b="1">
                          <a:solidFill>
                            <a:schemeClr val="lt1"/>
                          </a:solidFill>
                        </a:rPr>
                        <a:t>EVALUATION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dirty="0">
                          <a:solidFill>
                            <a:schemeClr val="dk1"/>
                          </a:solidFill>
                          <a:latin typeface="Calibri"/>
                          <a:ea typeface="Calibri"/>
                          <a:cs typeface="Calibri"/>
                          <a:sym typeface="Calibri"/>
                        </a:rPr>
                        <a:t>The impact of trade creation will depend upon the </a:t>
                      </a:r>
                      <a:r>
                        <a:rPr lang="en-GB" sz="1000" b="1" i="0" dirty="0">
                          <a:solidFill>
                            <a:schemeClr val="dk1"/>
                          </a:solidFill>
                          <a:latin typeface="Calibri"/>
                          <a:ea typeface="Calibri"/>
                          <a:cs typeface="Calibri"/>
                          <a:sym typeface="Calibri"/>
                        </a:rPr>
                        <a:t>Elasticity</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of</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demand</a:t>
                      </a:r>
                      <a:r>
                        <a:rPr lang="en-GB" sz="1000" b="0" i="0" dirty="0">
                          <a:solidFill>
                            <a:schemeClr val="dk1"/>
                          </a:solidFill>
                          <a:latin typeface="Calibri"/>
                          <a:ea typeface="Calibri"/>
                          <a:cs typeface="Calibri"/>
                          <a:sym typeface="Calibri"/>
                        </a:rPr>
                        <a:t> and </a:t>
                      </a:r>
                      <a:r>
                        <a:rPr lang="en-GB" sz="1000" b="1" i="0" dirty="0">
                          <a:solidFill>
                            <a:schemeClr val="dk1"/>
                          </a:solidFill>
                          <a:latin typeface="Calibri"/>
                          <a:ea typeface="Calibri"/>
                          <a:cs typeface="Calibri"/>
                          <a:sym typeface="Calibri"/>
                        </a:rPr>
                        <a:t>supply</a:t>
                      </a:r>
                      <a:r>
                        <a:rPr lang="en-GB" sz="1000" b="0" i="0" dirty="0">
                          <a:solidFill>
                            <a:schemeClr val="dk1"/>
                          </a:solidFill>
                          <a:latin typeface="Calibri"/>
                          <a:ea typeface="Calibri"/>
                          <a:cs typeface="Calibri"/>
                          <a:sym typeface="Calibri"/>
                        </a:rPr>
                        <a:t>. If demand and supply are </a:t>
                      </a:r>
                      <a:r>
                        <a:rPr lang="en-GB" sz="1000" b="1" i="0" dirty="0">
                          <a:solidFill>
                            <a:schemeClr val="dk1"/>
                          </a:solidFill>
                          <a:latin typeface="Calibri"/>
                          <a:ea typeface="Calibri"/>
                          <a:cs typeface="Calibri"/>
                          <a:sym typeface="Calibri"/>
                        </a:rPr>
                        <a:t>inelastic</a:t>
                      </a:r>
                      <a:r>
                        <a:rPr lang="en-GB" sz="1000" b="0" i="0" dirty="0">
                          <a:solidFill>
                            <a:schemeClr val="dk1"/>
                          </a:solidFill>
                          <a:latin typeface="Calibri"/>
                          <a:ea typeface="Calibri"/>
                          <a:cs typeface="Calibri"/>
                          <a:sym typeface="Calibri"/>
                        </a:rPr>
                        <a:t>, the </a:t>
                      </a:r>
                      <a:r>
                        <a:rPr lang="en-GB" sz="1000" b="1" i="0" dirty="0">
                          <a:solidFill>
                            <a:schemeClr val="dk1"/>
                          </a:solidFill>
                          <a:latin typeface="Calibri"/>
                          <a:ea typeface="Calibri"/>
                          <a:cs typeface="Calibri"/>
                          <a:sym typeface="Calibri"/>
                        </a:rPr>
                        <a:t>net</a:t>
                      </a:r>
                      <a:r>
                        <a:rPr lang="en-GB" sz="1000" b="0" i="0" dirty="0">
                          <a:solidFill>
                            <a:schemeClr val="dk1"/>
                          </a:solidFill>
                          <a:latin typeface="Calibri"/>
                          <a:ea typeface="Calibri"/>
                          <a:cs typeface="Calibri"/>
                          <a:sym typeface="Calibri"/>
                        </a:rPr>
                        <a:t> </a:t>
                      </a:r>
                      <a:r>
                        <a:rPr lang="en-GB" sz="1000" b="1" i="0" dirty="0">
                          <a:solidFill>
                            <a:schemeClr val="dk1"/>
                          </a:solidFill>
                          <a:latin typeface="Calibri"/>
                          <a:ea typeface="Calibri"/>
                          <a:cs typeface="Calibri"/>
                          <a:sym typeface="Calibri"/>
                        </a:rPr>
                        <a:t>gain</a:t>
                      </a:r>
                      <a:r>
                        <a:rPr lang="en-GB" sz="1000" b="0" i="0" dirty="0">
                          <a:solidFill>
                            <a:schemeClr val="dk1"/>
                          </a:solidFill>
                          <a:latin typeface="Calibri"/>
                          <a:ea typeface="Calibri"/>
                          <a:cs typeface="Calibri"/>
                          <a:sym typeface="Calibri"/>
                        </a:rPr>
                        <a:t> will be much lower.</a:t>
                      </a:r>
                      <a:endParaRPr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graphicFrame>
        <p:nvGraphicFramePr>
          <p:cNvPr id="190" name="Shape 190"/>
          <p:cNvGraphicFramePr/>
          <p:nvPr/>
        </p:nvGraphicFramePr>
        <p:xfrm>
          <a:off x="6499953" y="2135436"/>
          <a:ext cx="5692050" cy="1341150"/>
        </p:xfrm>
        <a:graphic>
          <a:graphicData uri="http://schemas.openxmlformats.org/drawingml/2006/table">
            <a:tbl>
              <a:tblPr firstRow="1" bandRow="1">
                <a:noFill/>
              </a:tblPr>
              <a:tblGrid>
                <a:gridCol w="903375">
                  <a:extLst>
                    <a:ext uri="{9D8B030D-6E8A-4147-A177-3AD203B41FA5}">
                      <a16:colId xmlns:a16="http://schemas.microsoft.com/office/drawing/2014/main" val="20000"/>
                    </a:ext>
                  </a:extLst>
                </a:gridCol>
                <a:gridCol w="478867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TRADE DIVERSION</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1887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Occurs when tariff agreements cause imports to shift from low cost countries to higher cost countries. Trade diversion may occur when a country joins a free trade area with a common external tariff.</a:t>
                      </a:r>
                      <a:endParaRPr sz="100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69150">
                <a:tc>
                  <a:txBody>
                    <a:bodyPr/>
                    <a:lstStyle/>
                    <a:p>
                      <a:pPr marL="0" marR="0" lvl="0" indent="0" algn="l" rtl="0">
                        <a:spcBef>
                          <a:spcPts val="0"/>
                        </a:spcBef>
                        <a:spcAft>
                          <a:spcPts val="0"/>
                        </a:spcAft>
                        <a:buNone/>
                      </a:pPr>
                      <a:r>
                        <a:rPr lang="en-GB" sz="1000" b="1">
                          <a:solidFill>
                            <a:schemeClr val="lt1"/>
                          </a:solidFill>
                        </a:rPr>
                        <a:t>COSTS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Considered undesirable because it concentrates production in countries with a higher </a:t>
                      </a:r>
                      <a:r>
                        <a:rPr lang="en-GB" sz="1000" b="1" i="0" dirty="0">
                          <a:solidFill>
                            <a:schemeClr val="dk1"/>
                          </a:solidFill>
                          <a:latin typeface="Calibri"/>
                          <a:ea typeface="Calibri"/>
                          <a:cs typeface="Calibri"/>
                          <a:sym typeface="Calibri"/>
                        </a:rPr>
                        <a:t>OPPORTUNITY COST</a:t>
                      </a:r>
                      <a:r>
                        <a:rPr lang="en-GB" sz="1000" b="0" i="0" dirty="0">
                          <a:solidFill>
                            <a:schemeClr val="dk1"/>
                          </a:solidFill>
                          <a:latin typeface="Calibri"/>
                          <a:ea typeface="Calibri"/>
                          <a:cs typeface="Calibri"/>
                          <a:sym typeface="Calibri"/>
                        </a:rPr>
                        <a:t> and lower </a:t>
                      </a:r>
                      <a:r>
                        <a:rPr lang="en-GB" sz="1000" b="1" i="0" dirty="0">
                          <a:solidFill>
                            <a:schemeClr val="dk1"/>
                          </a:solidFill>
                          <a:latin typeface="Calibri"/>
                          <a:ea typeface="Calibri"/>
                          <a:cs typeface="Calibri"/>
                          <a:sym typeface="Calibri"/>
                        </a:rPr>
                        <a:t>COMPARATIVE ADVANTAGE</a:t>
                      </a:r>
                      <a:r>
                        <a:rPr lang="en-GB" sz="1000" b="0" i="0" dirty="0">
                          <a:solidFill>
                            <a:schemeClr val="dk1"/>
                          </a:solidFill>
                          <a:latin typeface="Calibri"/>
                          <a:ea typeface="Calibri"/>
                          <a:cs typeface="Calibri"/>
                          <a:sym typeface="Calibri"/>
                        </a:rPr>
                        <a:t>.</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Consumers tend to lose out because they pay higher prices from the less efficient producer.</a:t>
                      </a:r>
                      <a:endParaRPr dirty="0"/>
                    </a:p>
                  </a:txBody>
                  <a:tcPr marL="91450" marR="91450" marT="45725" marB="45725">
                    <a:solidFill>
                      <a:srgbClr val="F2F2F2"/>
                    </a:solidFill>
                  </a:tcPr>
                </a:tc>
                <a:extLst>
                  <a:ext uri="{0D108BD9-81ED-4DB2-BD59-A6C34878D82A}">
                    <a16:rowId xmlns:a16="http://schemas.microsoft.com/office/drawing/2014/main" val="10002"/>
                  </a:ext>
                </a:extLst>
              </a:tr>
            </a:tbl>
          </a:graphicData>
        </a:graphic>
      </p:graphicFrame>
      <p:pic>
        <p:nvPicPr>
          <p:cNvPr id="191" name="Shape 191"/>
          <p:cNvPicPr preferRelativeResize="0"/>
          <p:nvPr/>
        </p:nvPicPr>
        <p:blipFill rotWithShape="1">
          <a:blip r:embed="rId3">
            <a:alphaModFix/>
          </a:blip>
          <a:srcRect/>
          <a:stretch/>
        </p:blipFill>
        <p:spPr>
          <a:xfrm>
            <a:off x="7194014" y="3492346"/>
            <a:ext cx="4748269" cy="3260994"/>
          </a:xfrm>
          <a:prstGeom prst="rect">
            <a:avLst/>
          </a:prstGeom>
          <a:noFill/>
          <a:ln>
            <a:noFill/>
          </a:ln>
        </p:spPr>
      </p:pic>
      <p:pic>
        <p:nvPicPr>
          <p:cNvPr id="192" name="Shape 192"/>
          <p:cNvPicPr preferRelativeResize="0"/>
          <p:nvPr/>
        </p:nvPicPr>
        <p:blipFill rotWithShape="1">
          <a:blip r:embed="rId4">
            <a:alphaModFix/>
          </a:blip>
          <a:srcRect/>
          <a:stretch/>
        </p:blipFill>
        <p:spPr>
          <a:xfrm>
            <a:off x="3448280" y="4107745"/>
            <a:ext cx="3624549" cy="2645595"/>
          </a:xfrm>
          <a:prstGeom prst="rect">
            <a:avLst/>
          </a:prstGeom>
          <a:noFill/>
          <a:ln>
            <a:noFill/>
          </a:ln>
        </p:spPr>
      </p:pic>
      <p:graphicFrame>
        <p:nvGraphicFramePr>
          <p:cNvPr id="193" name="Shape 193"/>
          <p:cNvGraphicFramePr/>
          <p:nvPr/>
        </p:nvGraphicFramePr>
        <p:xfrm>
          <a:off x="0" y="5960860"/>
          <a:ext cx="3448275" cy="792500"/>
        </p:xfrm>
        <a:graphic>
          <a:graphicData uri="http://schemas.openxmlformats.org/drawingml/2006/table">
            <a:tbl>
              <a:tblPr firstRow="1" bandRow="1">
                <a:noFill/>
              </a:tblPr>
              <a:tblGrid>
                <a:gridCol w="3448275">
                  <a:extLst>
                    <a:ext uri="{9D8B030D-6E8A-4147-A177-3AD203B41FA5}">
                      <a16:colId xmlns:a16="http://schemas.microsoft.com/office/drawing/2014/main" val="20000"/>
                    </a:ext>
                  </a:extLst>
                </a:gridCol>
              </a:tblGrid>
              <a:tr h="135100">
                <a:tc>
                  <a:txBody>
                    <a:bodyPr/>
                    <a:lstStyle/>
                    <a:p>
                      <a:pPr marL="0" marR="0" lvl="0" indent="0" algn="ctr" rtl="0">
                        <a:spcBef>
                          <a:spcPts val="0"/>
                        </a:spcBef>
                        <a:spcAft>
                          <a:spcPts val="0"/>
                        </a:spcAft>
                        <a:buNone/>
                      </a:pPr>
                      <a:r>
                        <a:rPr lang="en-GB" sz="1000">
                          <a:solidFill>
                            <a:schemeClr val="lt1"/>
                          </a:solidFill>
                        </a:rPr>
                        <a:t>EVALUATION</a:t>
                      </a:r>
                      <a:endParaRPr sz="1000">
                        <a:solidFill>
                          <a:schemeClr val="lt1"/>
                        </a:solidFill>
                      </a:endParaRPr>
                    </a:p>
                  </a:txBody>
                  <a:tcPr marL="91450" marR="91450" marT="45725" marB="45725">
                    <a:solidFill>
                      <a:schemeClr val="dk1"/>
                    </a:solidFill>
                  </a:tcPr>
                </a:tc>
                <a:extLst>
                  <a:ext uri="{0D108BD9-81ED-4DB2-BD59-A6C34878D82A}">
                    <a16:rowId xmlns:a16="http://schemas.microsoft.com/office/drawing/2014/main" val="10000"/>
                  </a:ext>
                </a:extLst>
              </a:tr>
              <a:tr h="508250">
                <a:tc>
                  <a:txBody>
                    <a:bodyPr/>
                    <a:lstStyle/>
                    <a:p>
                      <a:pPr marL="171450" marR="0" lvl="0" indent="-171450" algn="l" rtl="0">
                        <a:spcBef>
                          <a:spcPts val="0"/>
                        </a:spcBef>
                        <a:spcAft>
                          <a:spcPts val="0"/>
                        </a:spcAft>
                        <a:buClr>
                          <a:schemeClr val="dk1"/>
                        </a:buClr>
                        <a:buSzPts val="1000"/>
                        <a:buFont typeface="Arial"/>
                        <a:buChar char="•"/>
                      </a:pPr>
                      <a:r>
                        <a:rPr lang="en-GB" sz="1000"/>
                        <a:t>‘Theory of second best’ next to global free trade?</a:t>
                      </a:r>
                      <a:endParaRPr sz="1000"/>
                    </a:p>
                    <a:p>
                      <a:pPr marL="171450" marR="0" lvl="0" indent="-171450" algn="l" rtl="0">
                        <a:spcBef>
                          <a:spcPts val="0"/>
                        </a:spcBef>
                        <a:spcAft>
                          <a:spcPts val="0"/>
                        </a:spcAft>
                        <a:buClr>
                          <a:schemeClr val="dk1"/>
                        </a:buClr>
                        <a:buSzPts val="1000"/>
                        <a:buFont typeface="Arial"/>
                        <a:buChar char="•"/>
                      </a:pPr>
                      <a:r>
                        <a:rPr lang="en-GB" sz="1000"/>
                        <a:t>Countries will only benefit from customs unions if trade creation is greater than trade diversion.  </a:t>
                      </a:r>
                      <a:endParaRPr/>
                    </a:p>
                  </a:txBody>
                  <a:tcPr marL="91450" marR="91450" marT="45725" marB="45725">
                    <a:solidFill>
                      <a:srgbClr val="DDEAF6"/>
                    </a:solidFill>
                  </a:tcPr>
                </a:tc>
                <a:extLst>
                  <a:ext uri="{0D108BD9-81ED-4DB2-BD59-A6C34878D82A}">
                    <a16:rowId xmlns:a16="http://schemas.microsoft.com/office/drawing/2014/main" val="10001"/>
                  </a:ext>
                </a:extLst>
              </a:tr>
            </a:tbl>
          </a:graphicData>
        </a:graphic>
      </p:graphicFrame>
      <p:graphicFrame>
        <p:nvGraphicFramePr>
          <p:cNvPr id="194" name="Shape 194"/>
          <p:cNvGraphicFramePr/>
          <p:nvPr/>
        </p:nvGraphicFramePr>
        <p:xfrm>
          <a:off x="0" y="4798581"/>
          <a:ext cx="3448275" cy="1097300"/>
        </p:xfrm>
        <a:graphic>
          <a:graphicData uri="http://schemas.openxmlformats.org/drawingml/2006/table">
            <a:tbl>
              <a:tblPr firstRow="1" bandRow="1">
                <a:noFill/>
              </a:tblPr>
              <a:tblGrid>
                <a:gridCol w="3448275">
                  <a:extLst>
                    <a:ext uri="{9D8B030D-6E8A-4147-A177-3AD203B41FA5}">
                      <a16:colId xmlns:a16="http://schemas.microsoft.com/office/drawing/2014/main" val="20000"/>
                    </a:ext>
                  </a:extLst>
                </a:gridCol>
              </a:tblGrid>
              <a:tr h="216775">
                <a:tc>
                  <a:txBody>
                    <a:bodyPr/>
                    <a:lstStyle/>
                    <a:p>
                      <a:pPr marL="0" marR="0" lvl="0" indent="0" algn="ctr" rtl="0">
                        <a:spcBef>
                          <a:spcPts val="0"/>
                        </a:spcBef>
                        <a:spcAft>
                          <a:spcPts val="0"/>
                        </a:spcAft>
                        <a:buNone/>
                      </a:pPr>
                      <a:r>
                        <a:rPr lang="en-GB" sz="1000">
                          <a:solidFill>
                            <a:schemeClr val="lt1"/>
                          </a:solidFill>
                        </a:rPr>
                        <a:t>A COMMON MARKET</a:t>
                      </a:r>
                      <a:endParaRPr sz="1000">
                        <a:solidFill>
                          <a:schemeClr val="lt1"/>
                        </a:solidFill>
                      </a:endParaRPr>
                    </a:p>
                  </a:txBody>
                  <a:tcPr marL="91450" marR="91450" marT="45725" marB="45725">
                    <a:solidFill>
                      <a:schemeClr val="dk1"/>
                    </a:solidFill>
                  </a:tcPr>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Clr>
                          <a:schemeClr val="dk1"/>
                        </a:buClr>
                        <a:buSzPts val="1000"/>
                        <a:buFont typeface="Calibri"/>
                        <a:buNone/>
                      </a:pPr>
                      <a:r>
                        <a:rPr lang="en-GB" sz="1000"/>
                        <a:t>In a common market, the members:</a:t>
                      </a:r>
                      <a:endParaRPr/>
                    </a:p>
                    <a:p>
                      <a:pPr marL="171450" marR="0" lvl="0" indent="-171450" algn="l" rtl="0">
                        <a:spcBef>
                          <a:spcPts val="0"/>
                        </a:spcBef>
                        <a:spcAft>
                          <a:spcPts val="0"/>
                        </a:spcAft>
                        <a:buClr>
                          <a:schemeClr val="dk1"/>
                        </a:buClr>
                        <a:buSzPts val="1000"/>
                        <a:buFont typeface="Arial"/>
                        <a:buChar char="•"/>
                      </a:pPr>
                      <a:r>
                        <a:rPr lang="en-GB" sz="1000"/>
                        <a:t>eliminate internal trade barriers, </a:t>
                      </a:r>
                      <a:endParaRPr/>
                    </a:p>
                    <a:p>
                      <a:pPr marL="171450" marR="0" lvl="0" indent="-171450" algn="l" rtl="0">
                        <a:spcBef>
                          <a:spcPts val="0"/>
                        </a:spcBef>
                        <a:spcAft>
                          <a:spcPts val="0"/>
                        </a:spcAft>
                        <a:buClr>
                          <a:schemeClr val="dk1"/>
                        </a:buClr>
                        <a:buSzPts val="1000"/>
                        <a:buFont typeface="Arial"/>
                        <a:buChar char="•"/>
                      </a:pPr>
                      <a:r>
                        <a:rPr lang="en-GB" sz="1000"/>
                        <a:t>adopt common external trade barriers and </a:t>
                      </a:r>
                      <a:endParaRPr/>
                    </a:p>
                    <a:p>
                      <a:pPr marL="171450" marR="0" lvl="0" indent="-171450" algn="l" rtl="0">
                        <a:spcBef>
                          <a:spcPts val="0"/>
                        </a:spcBef>
                        <a:spcAft>
                          <a:spcPts val="0"/>
                        </a:spcAft>
                        <a:buClr>
                          <a:schemeClr val="dk1"/>
                        </a:buClr>
                        <a:buSzPts val="1000"/>
                        <a:buFont typeface="Arial"/>
                        <a:buChar char="•"/>
                      </a:pPr>
                      <a:r>
                        <a:rPr lang="en-GB" sz="1000"/>
                        <a:t>allow free movement of resources, for example labour, among member countries. </a:t>
                      </a:r>
                      <a:endParaRPr/>
                    </a:p>
                  </a:txBody>
                  <a:tcPr marL="91450" marR="91450" marT="45725" marB="45725">
                    <a:solidFill>
                      <a:srgbClr val="F2F2F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375133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98"/>
        <p:cNvGrpSpPr/>
        <p:nvPr/>
      </p:nvGrpSpPr>
      <p:grpSpPr>
        <a:xfrm>
          <a:off x="0" y="0"/>
          <a:ext cx="0" cy="0"/>
          <a:chOff x="0" y="0"/>
          <a:chExt cx="0" cy="0"/>
        </a:xfrm>
      </p:grpSpPr>
      <p:graphicFrame>
        <p:nvGraphicFramePr>
          <p:cNvPr id="199" name="Shape 199"/>
          <p:cNvGraphicFramePr/>
          <p:nvPr/>
        </p:nvGraphicFramePr>
        <p:xfrm>
          <a:off x="91959" y="103895"/>
          <a:ext cx="8104600" cy="4480610"/>
        </p:xfrm>
        <a:graphic>
          <a:graphicData uri="http://schemas.openxmlformats.org/drawingml/2006/table">
            <a:tbl>
              <a:tblPr firstRow="1" bandRow="1">
                <a:noFill/>
              </a:tblPr>
              <a:tblGrid>
                <a:gridCol w="2101100">
                  <a:extLst>
                    <a:ext uri="{9D8B030D-6E8A-4147-A177-3AD203B41FA5}">
                      <a16:colId xmlns:a16="http://schemas.microsoft.com/office/drawing/2014/main" val="20000"/>
                    </a:ext>
                  </a:extLst>
                </a:gridCol>
                <a:gridCol w="6003500">
                  <a:extLst>
                    <a:ext uri="{9D8B030D-6E8A-4147-A177-3AD203B41FA5}">
                      <a16:colId xmlns:a16="http://schemas.microsoft.com/office/drawing/2014/main" val="20001"/>
                    </a:ext>
                  </a:extLst>
                </a:gridCol>
              </a:tblGrid>
              <a:tr h="273625">
                <a:tc gridSpan="2">
                  <a:txBody>
                    <a:bodyPr/>
                    <a:lstStyle/>
                    <a:p>
                      <a:pPr marL="0" marR="0" lvl="0" indent="0" algn="ctr" rtl="0">
                        <a:spcBef>
                          <a:spcPts val="0"/>
                        </a:spcBef>
                        <a:spcAft>
                          <a:spcPts val="0"/>
                        </a:spcAft>
                        <a:buNone/>
                      </a:pPr>
                      <a:r>
                        <a:rPr lang="en-GB" sz="1200" b="1" dirty="0">
                          <a:solidFill>
                            <a:schemeClr val="lt1"/>
                          </a:solidFill>
                          <a:latin typeface="Calibri"/>
                          <a:ea typeface="Calibri"/>
                          <a:cs typeface="Calibri"/>
                          <a:sym typeface="Calibri"/>
                        </a:rPr>
                        <a:t>WORLD TRADE ORGANISATION</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444650">
                <a:tc gridSpan="2">
                  <a:txBody>
                    <a:bodyPr/>
                    <a:lstStyle/>
                    <a:p>
                      <a:pPr marL="0" marR="0" lvl="0" indent="0" algn="l" rtl="0">
                        <a:lnSpc>
                          <a:spcPct val="100000"/>
                        </a:lnSpc>
                        <a:spcBef>
                          <a:spcPts val="0"/>
                        </a:spcBef>
                        <a:spcAft>
                          <a:spcPts val="0"/>
                        </a:spcAft>
                        <a:buClr>
                          <a:schemeClr val="dk1"/>
                        </a:buClr>
                        <a:buSzPts val="1200"/>
                        <a:buFont typeface="Calibri"/>
                        <a:buNone/>
                      </a:pPr>
                      <a:r>
                        <a:rPr lang="en-GB" sz="1200" b="0" i="0">
                          <a:solidFill>
                            <a:schemeClr val="dk1"/>
                          </a:solidFill>
                          <a:latin typeface="Calibri"/>
                          <a:ea typeface="Calibri"/>
                          <a:cs typeface="Calibri"/>
                          <a:sym typeface="Calibri"/>
                        </a:rPr>
                        <a:t>The WTO is the only global international organization dealing with the rules of trade between nations.  “Its main function is to ensure that trade flows smoothly, predictably and freely as possible”. WTO.org</a:t>
                      </a:r>
                      <a:endParaRPr sz="1200">
                        <a:solidFill>
                          <a:schemeClr val="dk1"/>
                        </a:solidFill>
                        <a:latin typeface="Calibri"/>
                        <a:ea typeface="Calibri"/>
                        <a:cs typeface="Calibri"/>
                        <a:sym typeface="Calibri"/>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1128750">
                <a:tc>
                  <a:txBody>
                    <a:bodyPr/>
                    <a:lstStyle/>
                    <a:p>
                      <a:pPr marL="0" marR="0" lvl="0" indent="0" algn="l" rtl="0">
                        <a:spcBef>
                          <a:spcPts val="0"/>
                        </a:spcBef>
                        <a:spcAft>
                          <a:spcPts val="0"/>
                        </a:spcAft>
                        <a:buNone/>
                      </a:pPr>
                      <a:r>
                        <a:rPr lang="en-GB" sz="1200" b="1">
                          <a:solidFill>
                            <a:schemeClr val="lt1"/>
                          </a:solidFill>
                        </a:rPr>
                        <a:t>WHAT THE WTO STANDS FOR IN GLOBAL TRADE</a:t>
                      </a:r>
                      <a:endParaRPr sz="12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Non-discrimination between trading partners</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A focus on lowering trade barriers</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That trade is stable &amp; predictable &amp; that trade barriers are not suddenly raised</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Encourages competitive trade rather than export subsidies &amp; dumping</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More beneficial to less developed countries</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Protects the environment &amp; does not use environmental practise as a form of protectionism</a:t>
                      </a:r>
                      <a:endParaRPr sz="12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1128750">
                <a:tc>
                  <a:txBody>
                    <a:bodyPr/>
                    <a:lstStyle/>
                    <a:p>
                      <a:pPr marL="0" marR="0" lvl="0" indent="0" algn="l" rtl="0">
                        <a:spcBef>
                          <a:spcPts val="0"/>
                        </a:spcBef>
                        <a:spcAft>
                          <a:spcPts val="0"/>
                        </a:spcAft>
                        <a:buNone/>
                      </a:pPr>
                      <a:r>
                        <a:rPr lang="en-GB" sz="1200" b="1">
                          <a:solidFill>
                            <a:schemeClr val="lt1"/>
                          </a:solidFill>
                        </a:rPr>
                        <a:t>FUNCTIONS OF THE WTO</a:t>
                      </a:r>
                      <a:endParaRPr sz="12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200"/>
                        <a:buFont typeface="Calibri"/>
                        <a:buNone/>
                      </a:pPr>
                      <a:r>
                        <a:rPr lang="en-GB" sz="1200" b="0" i="0">
                          <a:solidFill>
                            <a:schemeClr val="dk1"/>
                          </a:solidFill>
                          <a:latin typeface="Calibri"/>
                          <a:ea typeface="Calibri"/>
                          <a:cs typeface="Calibri"/>
                          <a:sym typeface="Calibri"/>
                        </a:rPr>
                        <a:t>Progressive opening &amp; regulation of markets</a:t>
                      </a:r>
                      <a:endParaRPr/>
                    </a:p>
                    <a:p>
                      <a:pPr marL="0" marR="0" lvl="0" indent="0" algn="l" rtl="0">
                        <a:spcBef>
                          <a:spcPts val="0"/>
                        </a:spcBef>
                        <a:spcAft>
                          <a:spcPts val="0"/>
                        </a:spcAft>
                        <a:buClr>
                          <a:schemeClr val="dk1"/>
                        </a:buClr>
                        <a:buSzPts val="1200"/>
                        <a:buFont typeface="Calibri"/>
                        <a:buNone/>
                      </a:pPr>
                      <a:r>
                        <a:rPr lang="en-GB" sz="1200" b="0" i="0">
                          <a:solidFill>
                            <a:schemeClr val="dk1"/>
                          </a:solidFill>
                          <a:latin typeface="Calibri"/>
                          <a:ea typeface="Calibri"/>
                          <a:cs typeface="Calibri"/>
                          <a:sym typeface="Calibri"/>
                        </a:rPr>
                        <a:t>The WTO acts as conductor, tribunal, monitor &amp; trainer:</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As a conductor, they ensure that rules are respected by member countries </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As a tribunal they settle disputes between member countries</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They monitor trade policies of member countries</a:t>
                      </a:r>
                      <a:endParaRPr/>
                    </a:p>
                    <a:p>
                      <a:pPr marL="171450" marR="0" lvl="0" indent="-171450" algn="l" rtl="0">
                        <a:spcBef>
                          <a:spcPts val="0"/>
                        </a:spcBef>
                        <a:spcAft>
                          <a:spcPts val="0"/>
                        </a:spcAft>
                        <a:buClr>
                          <a:schemeClr val="dk1"/>
                        </a:buClr>
                        <a:buSzPts val="1200"/>
                        <a:buFont typeface="Arial"/>
                        <a:buChar char="•"/>
                      </a:pPr>
                      <a:r>
                        <a:rPr lang="en-GB" sz="1200" b="0" i="0">
                          <a:solidFill>
                            <a:schemeClr val="dk1"/>
                          </a:solidFill>
                          <a:latin typeface="Calibri"/>
                          <a:ea typeface="Calibri"/>
                          <a:cs typeface="Calibri"/>
                          <a:sym typeface="Calibri"/>
                        </a:rPr>
                        <a:t>They run training programmes for countries developing exposure to international trade. </a:t>
                      </a:r>
                      <a:endParaRPr sz="12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1128750">
                <a:tc>
                  <a:txBody>
                    <a:bodyPr/>
                    <a:lstStyle/>
                    <a:p>
                      <a:pPr marL="0" marR="0" lvl="0" indent="0" algn="l" rtl="0">
                        <a:spcBef>
                          <a:spcPts val="0"/>
                        </a:spcBef>
                        <a:spcAft>
                          <a:spcPts val="0"/>
                        </a:spcAft>
                        <a:buNone/>
                      </a:pPr>
                      <a:r>
                        <a:rPr lang="en-GB" sz="1200" b="1">
                          <a:solidFill>
                            <a:schemeClr val="lt1"/>
                          </a:solidFill>
                        </a:rPr>
                        <a:t>CRITICISMS</a:t>
                      </a:r>
                      <a:endParaRPr sz="12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200"/>
                        <a:buFont typeface="Arial"/>
                        <a:buChar char="•"/>
                      </a:pPr>
                      <a:r>
                        <a:rPr lang="en-GB" sz="1200" b="0" i="0" dirty="0">
                          <a:solidFill>
                            <a:schemeClr val="dk1"/>
                          </a:solidFill>
                          <a:latin typeface="Calibri"/>
                          <a:ea typeface="Calibri"/>
                          <a:cs typeface="Calibri"/>
                          <a:sym typeface="Calibri"/>
                        </a:rPr>
                        <a:t>That free trade benefits developed countries more than developing countries due to the infant industry argument</a:t>
                      </a:r>
                      <a:endParaRPr sz="1200" b="0" i="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en-GB" sz="1200" b="0" i="0" dirty="0">
                          <a:solidFill>
                            <a:schemeClr val="dk1"/>
                          </a:solidFill>
                          <a:latin typeface="Calibri"/>
                          <a:ea typeface="Calibri"/>
                          <a:cs typeface="Calibri"/>
                          <a:sym typeface="Calibri"/>
                        </a:rPr>
                        <a:t>The WTO only serves the interests of MNCs through the most favoured nation principle Policies have been bad for the environment</a:t>
                      </a:r>
                      <a:endParaRPr dirty="0"/>
                    </a:p>
                    <a:p>
                      <a:pPr marL="171450" marR="0" lvl="0" indent="-171450" algn="l" rtl="0">
                        <a:spcBef>
                          <a:spcPts val="0"/>
                        </a:spcBef>
                        <a:spcAft>
                          <a:spcPts val="0"/>
                        </a:spcAft>
                        <a:buClr>
                          <a:schemeClr val="dk1"/>
                        </a:buClr>
                        <a:buSzPts val="1200"/>
                        <a:buFont typeface="Arial"/>
                        <a:buChar char="•"/>
                      </a:pPr>
                      <a:r>
                        <a:rPr lang="en-GB" sz="1200" b="0" i="0" dirty="0">
                          <a:solidFill>
                            <a:schemeClr val="dk1"/>
                          </a:solidFill>
                          <a:latin typeface="Calibri"/>
                          <a:ea typeface="Calibri"/>
                          <a:cs typeface="Calibri"/>
                          <a:sym typeface="Calibri"/>
                        </a:rPr>
                        <a:t>To diversify export sectors the LEDCs must use tariffs to protect infant industries</a:t>
                      </a:r>
                      <a:endParaRPr dirty="0"/>
                    </a:p>
                    <a:p>
                      <a:pPr marL="171450" marR="0" lvl="0" indent="-171450" algn="l" rtl="0">
                        <a:spcBef>
                          <a:spcPts val="0"/>
                        </a:spcBef>
                        <a:spcAft>
                          <a:spcPts val="0"/>
                        </a:spcAft>
                        <a:buClr>
                          <a:schemeClr val="dk1"/>
                        </a:buClr>
                        <a:buSzPts val="1200"/>
                        <a:buFont typeface="Arial"/>
                        <a:buChar char="•"/>
                      </a:pPr>
                      <a:r>
                        <a:rPr lang="en-GB" sz="1200" b="0" i="0" dirty="0">
                          <a:solidFill>
                            <a:schemeClr val="dk1"/>
                          </a:solidFill>
                          <a:latin typeface="Calibri"/>
                          <a:ea typeface="Calibri"/>
                          <a:cs typeface="Calibri"/>
                          <a:sym typeface="Calibri"/>
                        </a:rPr>
                        <a:t>Undermines local development, penalizes &amp; exploits poor countries.  </a:t>
                      </a:r>
                      <a:endParaRPr sz="1200" b="0" i="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1067913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24"/>
        <p:cNvGrpSpPr/>
        <p:nvPr/>
      </p:nvGrpSpPr>
      <p:grpSpPr>
        <a:xfrm>
          <a:off x="0" y="0"/>
          <a:ext cx="0" cy="0"/>
          <a:chOff x="0" y="0"/>
          <a:chExt cx="0" cy="0"/>
        </a:xfrm>
      </p:grpSpPr>
      <p:graphicFrame>
        <p:nvGraphicFramePr>
          <p:cNvPr id="125" name="Shape 125"/>
          <p:cNvGraphicFramePr/>
          <p:nvPr/>
        </p:nvGraphicFramePr>
        <p:xfrm>
          <a:off x="0" y="0"/>
          <a:ext cx="6755800" cy="1621100"/>
        </p:xfrm>
        <a:graphic>
          <a:graphicData uri="http://schemas.openxmlformats.org/drawingml/2006/table">
            <a:tbl>
              <a:tblPr firstRow="1" bandRow="1">
                <a:noFill/>
              </a:tblPr>
              <a:tblGrid>
                <a:gridCol w="1353925">
                  <a:extLst>
                    <a:ext uri="{9D8B030D-6E8A-4147-A177-3AD203B41FA5}">
                      <a16:colId xmlns:a16="http://schemas.microsoft.com/office/drawing/2014/main" val="20000"/>
                    </a:ext>
                  </a:extLst>
                </a:gridCol>
                <a:gridCol w="5401875">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4.2.6.3. THE BALANCE OF PAYMENTS</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spcBef>
                          <a:spcPts val="0"/>
                        </a:spcBef>
                        <a:spcAft>
                          <a:spcPts val="0"/>
                        </a:spcAft>
                        <a:buNone/>
                      </a:pPr>
                      <a:r>
                        <a:rPr lang="en-GB" sz="1000"/>
                        <a:t>The balance of payments is the record of a country’s transactions / trade with the rest of the world.</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709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THE BALANCE OF PAYMENTS CONSISTS OF:</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a:t>1.  Current Account </a:t>
                      </a:r>
                      <a:r>
                        <a:rPr lang="en-GB" sz="1000"/>
                        <a:t>(trade in goods, services + investment incomes + transfers</a:t>
                      </a:r>
                      <a:r>
                        <a:rPr lang="en-GB" sz="1000" b="1"/>
                        <a:t>)</a:t>
                      </a:r>
                      <a:endParaRPr sz="1000"/>
                    </a:p>
                    <a:p>
                      <a:pPr marL="0" marR="0" lvl="0" indent="0" algn="l" rtl="0">
                        <a:spcBef>
                          <a:spcPts val="0"/>
                        </a:spcBef>
                        <a:spcAft>
                          <a:spcPts val="0"/>
                        </a:spcAft>
                        <a:buNone/>
                      </a:pPr>
                      <a:r>
                        <a:rPr lang="en-GB" sz="1000" b="1"/>
                        <a:t>2.  Capital Account / Financial Account</a:t>
                      </a:r>
                      <a:r>
                        <a:rPr lang="en-GB" sz="1000"/>
                        <a:t> (capital and financial flows, net investment, portfolio investment)</a:t>
                      </a:r>
                      <a:endParaRPr/>
                    </a:p>
                    <a:p>
                      <a:pPr marL="0" marR="0" lvl="0" indent="0" algn="l" rtl="0">
                        <a:spcBef>
                          <a:spcPts val="0"/>
                        </a:spcBef>
                        <a:spcAft>
                          <a:spcPts val="0"/>
                        </a:spcAft>
                        <a:buNone/>
                      </a:pPr>
                      <a:r>
                        <a:rPr lang="en-GB" sz="1000" b="1"/>
                        <a:t>3.  Errors and omissions</a:t>
                      </a:r>
                      <a:r>
                        <a:rPr lang="en-GB" sz="1000"/>
                        <a:t>. It is hard to collect all data so some is missed out.</a:t>
                      </a:r>
                      <a:endParaRPr/>
                    </a:p>
                  </a:txBody>
                  <a:tcPr marL="91450" marR="91450" marT="45725" marB="45725">
                    <a:solidFill>
                      <a:srgbClr val="F2F2F2"/>
                    </a:solidFill>
                  </a:tcPr>
                </a:tc>
                <a:extLst>
                  <a:ext uri="{0D108BD9-81ED-4DB2-BD59-A6C34878D82A}">
                    <a16:rowId xmlns:a16="http://schemas.microsoft.com/office/drawing/2014/main" val="10002"/>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WHY IT BALANCES</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dirty="0"/>
                        <a:t>In theory there should be a balancing between capital and current / financial account. If there is a current account deficit, there should be a surplus on the capital / financial account.</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26" name="Shape 126"/>
          <p:cNvGraphicFramePr/>
          <p:nvPr/>
        </p:nvGraphicFramePr>
        <p:xfrm>
          <a:off x="0" y="1586001"/>
          <a:ext cx="6766575" cy="5219898"/>
        </p:xfrm>
        <a:graphic>
          <a:graphicData uri="http://schemas.openxmlformats.org/drawingml/2006/table">
            <a:tbl>
              <a:tblPr firstRow="1" bandRow="1">
                <a:noFill/>
              </a:tblPr>
              <a:tblGrid>
                <a:gridCol w="1090675">
                  <a:extLst>
                    <a:ext uri="{9D8B030D-6E8A-4147-A177-3AD203B41FA5}">
                      <a16:colId xmlns:a16="http://schemas.microsoft.com/office/drawing/2014/main" val="20000"/>
                    </a:ext>
                  </a:extLst>
                </a:gridCol>
                <a:gridCol w="5675900">
                  <a:extLst>
                    <a:ext uri="{9D8B030D-6E8A-4147-A177-3AD203B41FA5}">
                      <a16:colId xmlns:a16="http://schemas.microsoft.com/office/drawing/2014/main" val="20001"/>
                    </a:ext>
                  </a:extLst>
                </a:gridCol>
              </a:tblGrid>
              <a:tr h="217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BALANCE OF PAYMENTS – THE CURRENT ACCOUNT (CA)</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45900">
                <a:tc gridSpan="2">
                  <a:txBody>
                    <a:bodyPr/>
                    <a:lstStyle/>
                    <a:p>
                      <a:pPr marL="0" marR="0" lvl="0" indent="0" algn="l" rtl="0">
                        <a:spcBef>
                          <a:spcPts val="0"/>
                        </a:spcBef>
                        <a:spcAft>
                          <a:spcPts val="0"/>
                        </a:spcAft>
                        <a:buNone/>
                      </a:pPr>
                      <a:r>
                        <a:rPr lang="en-GB" sz="1000"/>
                        <a:t>Measures the inflow and outflow of goods, services and investment incomes.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8606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COMPONENTS OF THE CA</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t>Trade in goods</a:t>
                      </a:r>
                      <a:endParaRPr/>
                    </a:p>
                    <a:p>
                      <a:pPr marL="228600" marR="0" lvl="0" indent="-228600" algn="l" rtl="0">
                        <a:spcBef>
                          <a:spcPts val="0"/>
                        </a:spcBef>
                        <a:spcAft>
                          <a:spcPts val="0"/>
                        </a:spcAft>
                        <a:buClr>
                          <a:schemeClr val="dk1"/>
                        </a:buClr>
                        <a:buSzPts val="1000"/>
                        <a:buFont typeface="Calibri"/>
                        <a:buAutoNum type="arabicPeriod"/>
                      </a:pPr>
                      <a:r>
                        <a:rPr lang="en-GB" sz="1000"/>
                        <a:t>Trade in services</a:t>
                      </a:r>
                      <a:endParaRPr/>
                    </a:p>
                    <a:p>
                      <a:pPr marL="228600" marR="0" lvl="0" indent="-228600" algn="l" rtl="0">
                        <a:spcBef>
                          <a:spcPts val="0"/>
                        </a:spcBef>
                        <a:spcAft>
                          <a:spcPts val="0"/>
                        </a:spcAft>
                        <a:buClr>
                          <a:schemeClr val="dk1"/>
                        </a:buClr>
                        <a:buSzPts val="1000"/>
                        <a:buFont typeface="Calibri"/>
                        <a:buAutoNum type="arabicPeriod"/>
                      </a:pPr>
                      <a:r>
                        <a:rPr lang="en-GB" sz="1000"/>
                        <a:t>Primary income (e.g. UK earnings from direct investment, shares, debt, bonds)</a:t>
                      </a:r>
                      <a:endParaRPr/>
                    </a:p>
                    <a:p>
                      <a:pPr marL="228600" marR="0" lvl="0" indent="-228600" algn="l" rtl="0">
                        <a:spcBef>
                          <a:spcPts val="0"/>
                        </a:spcBef>
                        <a:spcAft>
                          <a:spcPts val="0"/>
                        </a:spcAft>
                        <a:buClr>
                          <a:schemeClr val="dk1"/>
                        </a:buClr>
                        <a:buSzPts val="1000"/>
                        <a:buFont typeface="Calibri"/>
                        <a:buAutoNum type="arabicPeriod"/>
                      </a:pPr>
                      <a:r>
                        <a:rPr lang="en-GB" sz="1000"/>
                        <a:t>Secondary income (e.g. General government transfers)</a:t>
                      </a:r>
                      <a:endParaRPr/>
                    </a:p>
                    <a:p>
                      <a:pPr marL="0" marR="0" lvl="0" indent="0" algn="l" rtl="0">
                        <a:spcBef>
                          <a:spcPts val="0"/>
                        </a:spcBef>
                        <a:spcAft>
                          <a:spcPts val="0"/>
                        </a:spcAft>
                        <a:buClr>
                          <a:schemeClr val="dk1"/>
                        </a:buClr>
                        <a:buSzPts val="1000"/>
                        <a:buFont typeface="Calibri"/>
                        <a:buNone/>
                      </a:pPr>
                      <a:r>
                        <a:rPr lang="en-GB" sz="1000"/>
                        <a:t>The </a:t>
                      </a:r>
                      <a:r>
                        <a:rPr lang="en-GB" sz="1000" b="1"/>
                        <a:t>TRADE BALANCE </a:t>
                      </a:r>
                      <a:r>
                        <a:rPr lang="en-GB" sz="1000"/>
                        <a:t>measures, 1&amp;2, the trade in goods – the trade in services. </a:t>
                      </a:r>
                      <a:endParaRPr sz="1000"/>
                    </a:p>
                  </a:txBody>
                  <a:tcPr marL="91450" marR="91450" marT="45725" marB="45725">
                    <a:solidFill>
                      <a:srgbClr val="F2F2F2"/>
                    </a:solidFill>
                  </a:tcPr>
                </a:tc>
                <a:extLst>
                  <a:ext uri="{0D108BD9-81ED-4DB2-BD59-A6C34878D82A}">
                    <a16:rowId xmlns:a16="http://schemas.microsoft.com/office/drawing/2014/main" val="10002"/>
                  </a:ext>
                </a:extLst>
              </a:tr>
              <a:tr h="27974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CA DEFICIT</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a:t>Where the value of imports is greater than the value of exports.</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62758">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CA SURPLUS</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the value of exports is greater than the value of imports.</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162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CAUSES OF A CA DEFICIT</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a:t>Overvalued exchange rates (SUPPLY SIDE)</a:t>
                      </a:r>
                      <a:r>
                        <a:rPr lang="en-GB" sz="1000"/>
                        <a:t>. An overvalued exchange rate means exports are more expensive, but imports are cheaper. This encourages domestic consumers to buy imports. It also makes it hard for exporters because they are relatively uncompetitive. </a:t>
                      </a:r>
                      <a:endParaRPr/>
                    </a:p>
                    <a:p>
                      <a:pPr marL="228600" marR="0" lvl="0" indent="-228600" algn="l" rtl="0">
                        <a:spcBef>
                          <a:spcPts val="0"/>
                        </a:spcBef>
                        <a:spcAft>
                          <a:spcPts val="0"/>
                        </a:spcAft>
                        <a:buClr>
                          <a:schemeClr val="dk1"/>
                        </a:buClr>
                        <a:buSzPts val="1000"/>
                        <a:buFont typeface="Calibri"/>
                        <a:buAutoNum type="arabicPeriod"/>
                      </a:pPr>
                      <a:r>
                        <a:rPr lang="en-GB" sz="1000" b="1"/>
                        <a:t>High consumer spending (DEMAND SIDE)</a:t>
                      </a:r>
                      <a:r>
                        <a:rPr lang="en-GB" sz="1000"/>
                        <a:t>. If there is rapid growth in consumer spending, then there tends to be an increase in imports causing a deterioration in the current account. </a:t>
                      </a:r>
                      <a:endParaRPr/>
                    </a:p>
                    <a:p>
                      <a:pPr marL="228600" marR="0" lvl="0" indent="-228600" algn="l" rtl="0">
                        <a:spcBef>
                          <a:spcPts val="0"/>
                        </a:spcBef>
                        <a:spcAft>
                          <a:spcPts val="0"/>
                        </a:spcAft>
                        <a:buClr>
                          <a:schemeClr val="dk1"/>
                        </a:buClr>
                        <a:buSzPts val="1000"/>
                        <a:buFont typeface="Calibri"/>
                        <a:buAutoNum type="arabicPeriod"/>
                      </a:pPr>
                      <a:r>
                        <a:rPr lang="en-GB" sz="1000" b="1"/>
                        <a:t>Unbalanced economy</a:t>
                      </a:r>
                      <a:r>
                        <a:rPr lang="en-GB" sz="1000" b="0"/>
                        <a:t> </a:t>
                      </a:r>
                      <a:r>
                        <a:rPr lang="en-GB" sz="1000" b="1"/>
                        <a:t>(DEMAND SIDE).</a:t>
                      </a:r>
                      <a:r>
                        <a:rPr lang="en-GB" sz="1000"/>
                        <a:t> An economy focused on consumer spending rather than investment and exports will tend to have a bigger current account deficit.</a:t>
                      </a:r>
                      <a:endParaRPr/>
                    </a:p>
                    <a:p>
                      <a:pPr marL="228600" marR="0" lvl="0" indent="-228600" algn="l" rtl="0">
                        <a:spcBef>
                          <a:spcPts val="0"/>
                        </a:spcBef>
                        <a:spcAft>
                          <a:spcPts val="0"/>
                        </a:spcAft>
                        <a:buClr>
                          <a:schemeClr val="dk1"/>
                        </a:buClr>
                        <a:buSzPts val="1000"/>
                        <a:buFont typeface="Calibri"/>
                        <a:buAutoNum type="arabicPeriod"/>
                      </a:pPr>
                      <a:r>
                        <a:rPr lang="en-GB" sz="1000" b="1"/>
                        <a:t>Competitiveness (SUPPLY SIDE).</a:t>
                      </a:r>
                      <a:r>
                        <a:rPr lang="en-GB" sz="1000"/>
                        <a:t> Less competitive export firms will mean less exports abroad.</a:t>
                      </a:r>
                      <a:endParaRPr/>
                    </a:p>
                    <a:p>
                      <a:pPr marL="228600" marR="0" lvl="0" indent="-228600" algn="l" rtl="0">
                        <a:spcBef>
                          <a:spcPts val="0"/>
                        </a:spcBef>
                        <a:spcAft>
                          <a:spcPts val="0"/>
                        </a:spcAft>
                        <a:buClr>
                          <a:schemeClr val="dk1"/>
                        </a:buClr>
                        <a:buSzPts val="1000"/>
                        <a:buFont typeface="Calibri"/>
                        <a:buAutoNum type="arabicPeriod"/>
                      </a:pPr>
                      <a:r>
                        <a:rPr lang="en-GB" sz="1000" b="1"/>
                        <a:t>Growing deficit in investment incomes .</a:t>
                      </a:r>
                      <a:r>
                        <a:rPr lang="en-GB" sz="1000"/>
                        <a:t> The UK has a deficit in trade in goods. But, since 2011 the current account deficit has been increased due to a fall in direct investment income.</a:t>
                      </a:r>
                      <a:endParaRPr/>
                    </a:p>
                  </a:txBody>
                  <a:tcPr marL="91450" marR="91450" marT="45725" marB="45725">
                    <a:solidFill>
                      <a:srgbClr val="DDEAF6"/>
                    </a:solidFill>
                  </a:tcPr>
                </a:tc>
                <a:extLst>
                  <a:ext uri="{0D108BD9-81ED-4DB2-BD59-A6C34878D82A}">
                    <a16:rowId xmlns:a16="http://schemas.microsoft.com/office/drawing/2014/main" val="10005"/>
                  </a:ext>
                </a:extLst>
              </a:tr>
              <a:tr h="7069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CONSEQUENCES OF CA DEFICIT</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t>TRADE DEFICIT will mean imports &gt; exports which will reduce AD.</a:t>
                      </a:r>
                      <a:endParaRPr/>
                    </a:p>
                    <a:p>
                      <a:pPr marL="228600" marR="0" lvl="0" indent="-228600" algn="l" rtl="0">
                        <a:spcBef>
                          <a:spcPts val="0"/>
                        </a:spcBef>
                        <a:spcAft>
                          <a:spcPts val="0"/>
                        </a:spcAft>
                        <a:buClr>
                          <a:schemeClr val="dk1"/>
                        </a:buClr>
                        <a:buSzPts val="1000"/>
                        <a:buFont typeface="Calibri"/>
                        <a:buAutoNum type="arabicPeriod"/>
                      </a:pPr>
                      <a:r>
                        <a:rPr lang="en-GB" sz="1000"/>
                        <a:t>Lower AD will mean reduced economic growth.</a:t>
                      </a:r>
                      <a:endParaRPr/>
                    </a:p>
                    <a:p>
                      <a:pPr marL="228600" marR="0" lvl="0" indent="-228600" algn="l" rtl="0">
                        <a:spcBef>
                          <a:spcPts val="0"/>
                        </a:spcBef>
                        <a:spcAft>
                          <a:spcPts val="0"/>
                        </a:spcAft>
                        <a:buClr>
                          <a:schemeClr val="dk1"/>
                        </a:buClr>
                        <a:buSzPts val="1000"/>
                        <a:buFont typeface="Calibri"/>
                        <a:buAutoNum type="arabicPeriod"/>
                      </a:pPr>
                      <a:r>
                        <a:rPr lang="en-GB" sz="1000"/>
                        <a:t>Less demand for exports will cause a DEPRECIATION in the EXCHANGE RATE – W£IDEC – STAGFLATION!</a:t>
                      </a:r>
                      <a:endParaRPr/>
                    </a:p>
                    <a:p>
                      <a:pPr marL="228600" marR="0" lvl="0" indent="-228600" algn="l" rtl="0">
                        <a:spcBef>
                          <a:spcPts val="0"/>
                        </a:spcBef>
                        <a:spcAft>
                          <a:spcPts val="0"/>
                        </a:spcAft>
                        <a:buClr>
                          <a:schemeClr val="dk1"/>
                        </a:buClr>
                        <a:buSzPts val="1000"/>
                        <a:buFont typeface="Calibri"/>
                        <a:buAutoNum type="arabicPeriod"/>
                      </a:pPr>
                      <a:r>
                        <a:rPr lang="en-GB" sz="1000"/>
                        <a:t>Debt burden – if this becomes unsustainable, it may cause a CURRENCY CRISIS &amp; ECONOMIC CRISIS. </a:t>
                      </a:r>
                      <a:endParaRPr sz="1000"/>
                    </a:p>
                  </a:txBody>
                  <a:tcPr marL="91450" marR="91450" marT="45725" marB="45725">
                    <a:solidFill>
                      <a:srgbClr val="F2F2F2"/>
                    </a:solidFill>
                  </a:tcPr>
                </a:tc>
                <a:extLst>
                  <a:ext uri="{0D108BD9-81ED-4DB2-BD59-A6C34878D82A}">
                    <a16:rowId xmlns:a16="http://schemas.microsoft.com/office/drawing/2014/main" val="10006"/>
                  </a:ext>
                </a:extLst>
              </a:tr>
              <a:tr h="5532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t>Does a deficit really matter?  </a:t>
                      </a:r>
                      <a:endParaRPr dirty="0"/>
                    </a:p>
                    <a:p>
                      <a:pPr marL="171450" marR="0" lvl="0" indent="-171450" algn="l" rtl="0">
                        <a:spcBef>
                          <a:spcPts val="0"/>
                        </a:spcBef>
                        <a:spcAft>
                          <a:spcPts val="0"/>
                        </a:spcAft>
                        <a:buClr>
                          <a:schemeClr val="dk1"/>
                        </a:buClr>
                        <a:buSzPts val="1000"/>
                        <a:buFont typeface="Arial"/>
                        <a:buChar char="•"/>
                      </a:pPr>
                      <a:r>
                        <a:rPr lang="en-GB" sz="1000" dirty="0"/>
                        <a:t>If it is caused by DEMAND SIDE factors resulting from high GDP growth, it shouldn’t matter.  </a:t>
                      </a:r>
                      <a:endParaRPr dirty="0"/>
                    </a:p>
                    <a:p>
                      <a:pPr marL="171450" marR="0" lvl="0" indent="-171450" algn="l" rtl="0">
                        <a:spcBef>
                          <a:spcPts val="0"/>
                        </a:spcBef>
                        <a:spcAft>
                          <a:spcPts val="0"/>
                        </a:spcAft>
                        <a:buClr>
                          <a:schemeClr val="dk1"/>
                        </a:buClr>
                        <a:buSzPts val="1000"/>
                        <a:buFont typeface="Arial"/>
                        <a:buChar char="•"/>
                      </a:pPr>
                      <a:r>
                        <a:rPr lang="en-GB" sz="1000" dirty="0"/>
                        <a:t>How is it funded? Via short-term speculative investment or Long-term? </a:t>
                      </a:r>
                      <a:endParaRPr dirty="0"/>
                    </a:p>
                  </a:txBody>
                  <a:tcPr marL="91450" marR="91450" marT="45725" marB="45725">
                    <a:solidFill>
                      <a:srgbClr val="DDEAF6"/>
                    </a:solidFill>
                  </a:tcPr>
                </a:tc>
                <a:extLst>
                  <a:ext uri="{0D108BD9-81ED-4DB2-BD59-A6C34878D82A}">
                    <a16:rowId xmlns:a16="http://schemas.microsoft.com/office/drawing/2014/main" val="10007"/>
                  </a:ext>
                </a:extLst>
              </a:tr>
            </a:tbl>
          </a:graphicData>
        </a:graphic>
      </p:graphicFrame>
      <p:graphicFrame>
        <p:nvGraphicFramePr>
          <p:cNvPr id="127" name="Shape 127"/>
          <p:cNvGraphicFramePr/>
          <p:nvPr/>
        </p:nvGraphicFramePr>
        <p:xfrm>
          <a:off x="6755802" y="21515"/>
          <a:ext cx="5436200" cy="4843425"/>
        </p:xfrm>
        <a:graphic>
          <a:graphicData uri="http://schemas.openxmlformats.org/drawingml/2006/table">
            <a:tbl>
              <a:tblPr firstRow="1" bandRow="1">
                <a:noFill/>
              </a:tblPr>
              <a:tblGrid>
                <a:gridCol w="1082200">
                  <a:extLst>
                    <a:ext uri="{9D8B030D-6E8A-4147-A177-3AD203B41FA5}">
                      <a16:colId xmlns:a16="http://schemas.microsoft.com/office/drawing/2014/main" val="20000"/>
                    </a:ext>
                  </a:extLst>
                </a:gridCol>
                <a:gridCol w="4354000">
                  <a:extLst>
                    <a:ext uri="{9D8B030D-6E8A-4147-A177-3AD203B41FA5}">
                      <a16:colId xmlns:a16="http://schemas.microsoft.com/office/drawing/2014/main" val="20001"/>
                    </a:ext>
                  </a:extLst>
                </a:gridCol>
              </a:tblGrid>
              <a:tr h="271375">
                <a:tc gridSpan="2">
                  <a:txBody>
                    <a:bodyPr/>
                    <a:lstStyle/>
                    <a:p>
                      <a:pPr marL="0" marR="0" lvl="0" indent="0" algn="ctr" rtl="0">
                        <a:spcBef>
                          <a:spcPts val="0"/>
                        </a:spcBef>
                        <a:spcAft>
                          <a:spcPts val="0"/>
                        </a:spcAft>
                        <a:buNone/>
                      </a:pPr>
                      <a:r>
                        <a:rPr lang="en-GB" sz="1000" b="1">
                          <a:solidFill>
                            <a:schemeClr val="lt1"/>
                          </a:solidFill>
                          <a:latin typeface="Calibri"/>
                          <a:ea typeface="Calibri"/>
                          <a:cs typeface="Calibri"/>
                          <a:sym typeface="Calibri"/>
                        </a:rPr>
                        <a:t>POLICIES TO RECTIFY A PERSISTENT CURRENT ACCOUNT DEFICIT</a:t>
                      </a:r>
                      <a:endParaRPr sz="1000" b="1">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709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1. EXPENDITURE REDUCING POLICIES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1"/>
                        <a:t>CONTRACTIONARY MONETARY &amp; FISCAL POLICY</a:t>
                      </a:r>
                      <a:endParaRPr/>
                    </a:p>
                    <a:p>
                      <a:pPr marL="228600" marR="0" lvl="0" indent="-228600" algn="l" rtl="0">
                        <a:spcBef>
                          <a:spcPts val="0"/>
                        </a:spcBef>
                        <a:spcAft>
                          <a:spcPts val="0"/>
                        </a:spcAft>
                        <a:buClr>
                          <a:schemeClr val="dk1"/>
                        </a:buClr>
                        <a:buSzPts val="1000"/>
                        <a:buFont typeface="Arial"/>
                        <a:buAutoNum type="alphaLcPeriod"/>
                      </a:pPr>
                      <a:r>
                        <a:rPr lang="en-GB" sz="1000" b="0"/>
                        <a:t>Reduced government spending &amp;/ or increased taxation</a:t>
                      </a:r>
                      <a:endParaRPr/>
                    </a:p>
                    <a:p>
                      <a:pPr marL="228600" marR="0" lvl="0" indent="-228600" algn="l" rtl="0">
                        <a:spcBef>
                          <a:spcPts val="0"/>
                        </a:spcBef>
                        <a:spcAft>
                          <a:spcPts val="0"/>
                        </a:spcAft>
                        <a:buClr>
                          <a:schemeClr val="dk1"/>
                        </a:buClr>
                        <a:buSzPts val="1000"/>
                        <a:buFont typeface="Arial"/>
                        <a:buAutoNum type="alphaLcPeriod"/>
                      </a:pPr>
                      <a:r>
                        <a:rPr lang="en-GB" sz="1000" b="0"/>
                        <a:t>Increased </a:t>
                      </a:r>
                      <a:r>
                        <a:rPr lang="en-GB" sz="1000" b="1"/>
                        <a:t>INTEREST RATES - </a:t>
                      </a:r>
                      <a:r>
                        <a:rPr lang="en-GB" sz="1000" b="0"/>
                        <a:t> Reduced </a:t>
                      </a:r>
                      <a:r>
                        <a:rPr lang="en-GB" sz="1000" b="1"/>
                        <a:t>MONEY SUPPLY</a:t>
                      </a:r>
                      <a:endParaRPr/>
                    </a:p>
                    <a:p>
                      <a:pPr marL="0" marR="0" lvl="0" indent="0" algn="l" rtl="0">
                        <a:spcBef>
                          <a:spcPts val="0"/>
                        </a:spcBef>
                        <a:spcAft>
                          <a:spcPts val="0"/>
                        </a:spcAft>
                        <a:buClr>
                          <a:schemeClr val="dk1"/>
                        </a:buClr>
                        <a:buSzPts val="1000"/>
                        <a:buFont typeface="Arial"/>
                        <a:buNone/>
                      </a:pPr>
                      <a:r>
                        <a:rPr lang="en-GB" sz="1000" b="0"/>
                        <a:t>But, ECONOMIC GROWTH &amp; UNEMPLOYMENT?  CONFLICTING MACROECONOMIC OBJECTIVES. OUTPUT GAP? MARGINAL PROPENSITY TO IMPORT? Consumer &amp; business confidence?</a:t>
                      </a:r>
                      <a:endParaRPr sz="1000" b="0"/>
                    </a:p>
                  </a:txBody>
                  <a:tcPr marL="91450" marR="91450" marT="45725" marB="45725">
                    <a:solidFill>
                      <a:srgbClr val="F2F2F2"/>
                    </a:solidFill>
                  </a:tcPr>
                </a:tc>
                <a:extLst>
                  <a:ext uri="{0D108BD9-81ED-4DB2-BD59-A6C34878D82A}">
                    <a16:rowId xmlns:a16="http://schemas.microsoft.com/office/drawing/2014/main" val="10001"/>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2a EXPENDITURE SWITCHING POLICIES: PROTECTIONISM</a:t>
                      </a:r>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lphaLcPeriod"/>
                      </a:pPr>
                      <a:r>
                        <a:rPr lang="en-GB" sz="1000" b="1" i="0">
                          <a:solidFill>
                            <a:schemeClr val="dk1"/>
                          </a:solidFill>
                          <a:latin typeface="Calibri"/>
                          <a:ea typeface="Calibri"/>
                          <a:cs typeface="Calibri"/>
                          <a:sym typeface="Calibri"/>
                        </a:rPr>
                        <a:t>PROTECTIONISM</a:t>
                      </a:r>
                      <a:r>
                        <a:rPr lang="en-GB" sz="1000" b="0" i="0">
                          <a:solidFill>
                            <a:schemeClr val="dk1"/>
                          </a:solidFill>
                          <a:latin typeface="Calibri"/>
                          <a:ea typeface="Calibri"/>
                          <a:cs typeface="Calibri"/>
                          <a:sym typeface="Calibri"/>
                        </a:rPr>
                        <a:t>: Tariffs, quotas, Export Subsidies, Non Tariff Barriers – Import </a:t>
                      </a:r>
                      <a:r>
                        <a:rPr lang="en-GB" sz="1000" b="1" i="0">
                          <a:solidFill>
                            <a:schemeClr val="dk1"/>
                          </a:solidFill>
                          <a:latin typeface="Calibri"/>
                          <a:ea typeface="Calibri"/>
                          <a:cs typeface="Calibri"/>
                          <a:sym typeface="Calibri"/>
                        </a:rPr>
                        <a:t>COST PUSH INFLATION, </a:t>
                      </a:r>
                      <a:r>
                        <a:rPr lang="en-GB" sz="1000" b="0" i="0">
                          <a:solidFill>
                            <a:schemeClr val="dk1"/>
                          </a:solidFill>
                          <a:latin typeface="Calibri"/>
                          <a:ea typeface="Calibri"/>
                          <a:cs typeface="Calibri"/>
                          <a:sym typeface="Calibri"/>
                        </a:rPr>
                        <a:t>retaliation, WTO rules, Higher prices for consumers, Inflationary? Impact on Long Run domestic efficiency. </a:t>
                      </a: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2b EXPENDITURE SWITCHING POLICIES: DEPRECIATION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i="0">
                          <a:solidFill>
                            <a:schemeClr val="dk1"/>
                          </a:solidFill>
                          <a:latin typeface="Calibri"/>
                          <a:ea typeface="Calibri"/>
                          <a:cs typeface="Calibri"/>
                          <a:sym typeface="Calibri"/>
                        </a:rPr>
                        <a:t>b.  CURRENCY DEPRECIATION - W£IDEC. </a:t>
                      </a:r>
                      <a:r>
                        <a:rPr lang="en-GB" sz="1000" b="0" i="0">
                          <a:solidFill>
                            <a:schemeClr val="dk1"/>
                          </a:solidFill>
                          <a:latin typeface="Calibri"/>
                          <a:ea typeface="Calibri"/>
                          <a:cs typeface="Calibri"/>
                          <a:sym typeface="Calibri"/>
                        </a:rPr>
                        <a:t>Depends upon PED for exports &amp; imports. </a:t>
                      </a:r>
                      <a:r>
                        <a:rPr lang="en-GB" sz="1000" b="1" i="0">
                          <a:solidFill>
                            <a:schemeClr val="dk1"/>
                          </a:solidFill>
                          <a:latin typeface="Calibri"/>
                          <a:ea typeface="Calibri"/>
                          <a:cs typeface="Calibri"/>
                          <a:sym typeface="Calibri"/>
                        </a:rPr>
                        <a:t>MARSHALL LERNER CONDITION? </a:t>
                      </a:r>
                      <a:r>
                        <a:rPr lang="en-GB" sz="1000" b="0" i="0">
                          <a:solidFill>
                            <a:schemeClr val="dk1"/>
                          </a:solidFill>
                          <a:latin typeface="Calibri"/>
                          <a:ea typeface="Calibri"/>
                          <a:cs typeface="Calibri"/>
                          <a:sym typeface="Calibri"/>
                        </a:rPr>
                        <a:t>Cost push inflation, retaliation &amp; currency wars.</a:t>
                      </a:r>
                      <a:endParaRPr sz="1000" b="1" i="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endParaRPr sz="1000" b="1"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3. SUPPLY SIDE POLICIES</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Investment in R&amp;D, promoting </a:t>
                      </a:r>
                      <a:r>
                        <a:rPr lang="en-GB" sz="1000" b="1" i="0">
                          <a:solidFill>
                            <a:schemeClr val="dk1"/>
                          </a:solidFill>
                          <a:latin typeface="Calibri"/>
                          <a:ea typeface="Calibri"/>
                          <a:cs typeface="Calibri"/>
                          <a:sym typeface="Calibri"/>
                        </a:rPr>
                        <a:t>CAPITAL INVESTMENT</a:t>
                      </a:r>
                      <a:r>
                        <a:rPr lang="en-GB" sz="1000" b="0" i="0">
                          <a:solidFill>
                            <a:schemeClr val="dk1"/>
                          </a:solidFill>
                          <a:latin typeface="Calibri"/>
                          <a:ea typeface="Calibri"/>
                          <a:cs typeface="Calibri"/>
                          <a:sym typeface="Calibri"/>
                        </a:rPr>
                        <a:t>, re-training programmes, education to improve </a:t>
                      </a:r>
                      <a:r>
                        <a:rPr lang="en-GB" sz="1000" b="1" i="0">
                          <a:solidFill>
                            <a:schemeClr val="dk1"/>
                          </a:solidFill>
                          <a:latin typeface="Calibri"/>
                          <a:ea typeface="Calibri"/>
                          <a:cs typeface="Calibri"/>
                          <a:sym typeface="Calibri"/>
                        </a:rPr>
                        <a:t>INTERNATIONAL</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COMPETITIVENESS</a:t>
                      </a:r>
                      <a:r>
                        <a:rPr lang="en-GB" sz="1000" b="0" i="0">
                          <a:solidFill>
                            <a:schemeClr val="dk1"/>
                          </a:solidFill>
                          <a:latin typeface="Calibri"/>
                          <a:ea typeface="Calibri"/>
                          <a:cs typeface="Calibri"/>
                          <a:sym typeface="Calibri"/>
                        </a:rPr>
                        <a:t> of Exports.</a:t>
                      </a:r>
                      <a:endParaRPr/>
                    </a:p>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But, these are COSTLY, long run policies that may not work!</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2973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How policies may conflict with other MACROECONOMIC OBJECTIVES –which objectives are of greatest importance?</a:t>
                      </a:r>
                      <a:endParaRPr sz="1000" b="0" i="0">
                        <a:solidFill>
                          <a:schemeClr val="dk1"/>
                        </a:solidFill>
                        <a:latin typeface="Calibri"/>
                        <a:ea typeface="Calibri"/>
                        <a:cs typeface="Calibri"/>
                        <a:sym typeface="Calibri"/>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WTO RULES, AIMS &amp; PROTECTIONISM.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J-CURVE, LERNER MARSHALL &amp; TIME LAGS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TIME LAGS of SUPPLY SIDE POLICIES–won’t help avoid an impending crisis.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Does the CURRENT ACCOUNT DEFICIT really matter? What’s the CAUSE?</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graphicFrame>
        <p:nvGraphicFramePr>
          <p:cNvPr id="128" name="Shape 128"/>
          <p:cNvGraphicFramePr/>
          <p:nvPr/>
        </p:nvGraphicFramePr>
        <p:xfrm>
          <a:off x="6755803" y="4399811"/>
          <a:ext cx="5436200" cy="1798475"/>
        </p:xfrm>
        <a:graphic>
          <a:graphicData uri="http://schemas.openxmlformats.org/drawingml/2006/table">
            <a:tbl>
              <a:tblPr firstRow="1" bandRow="1">
                <a:noFill/>
              </a:tblPr>
              <a:tblGrid>
                <a:gridCol w="638528">
                  <a:extLst>
                    <a:ext uri="{9D8B030D-6E8A-4147-A177-3AD203B41FA5}">
                      <a16:colId xmlns:a16="http://schemas.microsoft.com/office/drawing/2014/main" val="20000"/>
                    </a:ext>
                  </a:extLst>
                </a:gridCol>
                <a:gridCol w="4797672">
                  <a:extLst>
                    <a:ext uri="{9D8B030D-6E8A-4147-A177-3AD203B41FA5}">
                      <a16:colId xmlns:a16="http://schemas.microsoft.com/office/drawing/2014/main" val="20001"/>
                    </a:ext>
                  </a:extLst>
                </a:gridCol>
              </a:tblGrid>
              <a:tr h="2439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DOES THE CURRENT ACCOUNT DEFICIT MATTER?</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55883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YES</a:t>
                      </a:r>
                      <a:endParaRPr/>
                    </a:p>
                  </a:txBody>
                  <a:tcPr marL="91450" marR="91450" marT="45725" marB="45725">
                    <a:solidFill>
                      <a:schemeClr val="dk1"/>
                    </a:solidFill>
                  </a:tcPr>
                </a:tc>
                <a:tc>
                  <a:txBody>
                    <a:bodyPr/>
                    <a:lstStyle/>
                    <a:p>
                      <a:pPr marL="228600" marR="0" lvl="0" indent="-228600" algn="l" rtl="0">
                        <a:spcBef>
                          <a:spcPts val="0"/>
                        </a:spcBef>
                        <a:spcAft>
                          <a:spcPts val="0"/>
                        </a:spcAft>
                        <a:buAutoNum type="arabicPeriod"/>
                      </a:pPr>
                      <a:r>
                        <a:rPr lang="en-GB" sz="1000" b="0" i="0" dirty="0">
                          <a:solidFill>
                            <a:schemeClr val="dk1"/>
                          </a:solidFill>
                          <a:latin typeface="Calibri"/>
                          <a:ea typeface="Calibri"/>
                          <a:cs typeface="Calibri"/>
                          <a:sym typeface="Calibri"/>
                        </a:rPr>
                        <a:t>It is a sign</a:t>
                      </a:r>
                      <a:r>
                        <a:rPr lang="en-GB" sz="1000" b="0" i="0" baseline="0" dirty="0">
                          <a:solidFill>
                            <a:schemeClr val="dk1"/>
                          </a:solidFill>
                          <a:latin typeface="Calibri"/>
                          <a:ea typeface="Calibri"/>
                          <a:cs typeface="Calibri"/>
                          <a:sym typeface="Calibri"/>
                        </a:rPr>
                        <a:t> of a lack of export competitiveness &amp;/ or an overvalued exchange rate.</a:t>
                      </a:r>
                    </a:p>
                    <a:p>
                      <a:pPr marL="228600" marR="0" lvl="0" indent="-228600" algn="l" rtl="0">
                        <a:spcBef>
                          <a:spcPts val="0"/>
                        </a:spcBef>
                        <a:spcAft>
                          <a:spcPts val="0"/>
                        </a:spcAft>
                        <a:buAutoNum type="arabicPeriod"/>
                      </a:pPr>
                      <a:r>
                        <a:rPr lang="en-GB" sz="1000" b="0" i="0" baseline="0" dirty="0">
                          <a:solidFill>
                            <a:schemeClr val="dk1"/>
                          </a:solidFill>
                          <a:latin typeface="Calibri"/>
                          <a:ea typeface="Calibri"/>
                          <a:cs typeface="Calibri"/>
                          <a:sym typeface="Calibri"/>
                        </a:rPr>
                        <a:t>It requires financing &amp; this requires positive investor sentiment.  </a:t>
                      </a:r>
                    </a:p>
                    <a:p>
                      <a:pPr marL="228600" marR="0" lvl="0" indent="-228600" algn="l" rtl="0">
                        <a:spcBef>
                          <a:spcPts val="0"/>
                        </a:spcBef>
                        <a:spcAft>
                          <a:spcPts val="0"/>
                        </a:spcAft>
                        <a:buAutoNum type="arabicPeriod"/>
                      </a:pPr>
                      <a:r>
                        <a:rPr lang="en-GB" sz="1000" b="0" i="0" baseline="0" dirty="0">
                          <a:solidFill>
                            <a:schemeClr val="dk1"/>
                          </a:solidFill>
                          <a:latin typeface="Calibri"/>
                          <a:ea typeface="Calibri"/>
                          <a:cs typeface="Calibri"/>
                          <a:sym typeface="Calibri"/>
                        </a:rPr>
                        <a:t>It can be a sign of an unbalanced economy – a lack of savings &amp; a consumption binge. </a:t>
                      </a:r>
                    </a:p>
                  </a:txBody>
                  <a:tcPr marL="91450" marR="91450" marT="45725" marB="45725">
                    <a:solidFill>
                      <a:srgbClr val="F2F2F2"/>
                    </a:solidFill>
                  </a:tcPr>
                </a:tc>
                <a:extLst>
                  <a:ext uri="{0D108BD9-81ED-4DB2-BD59-A6C34878D82A}">
                    <a16:rowId xmlns:a16="http://schemas.microsoft.com/office/drawing/2014/main" val="10001"/>
                  </a:ext>
                </a:extLst>
              </a:tr>
              <a:tr h="6302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NO</a:t>
                      </a:r>
                      <a:endParaRPr/>
                    </a:p>
                  </a:txBody>
                  <a:tcPr marL="91450" marR="91450" marT="45725" marB="45725">
                    <a:solidFill>
                      <a:schemeClr val="dk1"/>
                    </a:solidFill>
                  </a:tcPr>
                </a:tc>
                <a:tc>
                  <a:txBody>
                    <a:bodyPr/>
                    <a:lstStyle/>
                    <a:p>
                      <a:pPr marL="228600" marR="0" lvl="0" indent="-228600" algn="l" rtl="0">
                        <a:spcBef>
                          <a:spcPts val="0"/>
                        </a:spcBef>
                        <a:spcAft>
                          <a:spcPts val="0"/>
                        </a:spcAft>
                        <a:buAutoNum type="arabicPeriod"/>
                      </a:pPr>
                      <a:r>
                        <a:rPr lang="en-GB" sz="1000" b="0" i="0" dirty="0">
                          <a:solidFill>
                            <a:schemeClr val="dk1"/>
                          </a:solidFill>
                          <a:latin typeface="Calibri"/>
                          <a:ea typeface="Calibri"/>
                          <a:cs typeface="Calibri"/>
                          <a:sym typeface="Calibri"/>
                        </a:rPr>
                        <a:t>It can represent a fast growing economy which is carrying</a:t>
                      </a:r>
                      <a:r>
                        <a:rPr lang="en-GB" sz="1000" b="0" i="0" baseline="0" dirty="0">
                          <a:solidFill>
                            <a:schemeClr val="dk1"/>
                          </a:solidFill>
                          <a:latin typeface="Calibri"/>
                          <a:ea typeface="Calibri"/>
                          <a:cs typeface="Calibri"/>
                          <a:sym typeface="Calibri"/>
                        </a:rPr>
                        <a:t> out much investment</a:t>
                      </a:r>
                    </a:p>
                    <a:p>
                      <a:pPr marL="228600" marR="0" lvl="0" indent="-228600" algn="l" rtl="0">
                        <a:spcBef>
                          <a:spcPts val="0"/>
                        </a:spcBef>
                        <a:spcAft>
                          <a:spcPts val="0"/>
                        </a:spcAft>
                        <a:buAutoNum type="arabicPeriod"/>
                      </a:pPr>
                      <a:r>
                        <a:rPr lang="en-GB" sz="1000" b="0" i="0" baseline="0" dirty="0">
                          <a:solidFill>
                            <a:schemeClr val="dk1"/>
                          </a:solidFill>
                          <a:latin typeface="Calibri"/>
                          <a:ea typeface="Calibri"/>
                          <a:cs typeface="Calibri"/>
                          <a:sym typeface="Calibri"/>
                        </a:rPr>
                        <a:t>Under a floating exchange rate, the currency can depreciate in response to  a large current account deficit, as such</a:t>
                      </a:r>
                    </a:p>
                    <a:p>
                      <a:pPr marL="228600" marR="0" lvl="0" indent="-228600" algn="l" rtl="0">
                        <a:spcBef>
                          <a:spcPts val="0"/>
                        </a:spcBef>
                        <a:spcAft>
                          <a:spcPts val="0"/>
                        </a:spcAft>
                        <a:buAutoNum type="arabicPeriod"/>
                      </a:pPr>
                      <a:r>
                        <a:rPr lang="en-GB" sz="1000" b="0" i="0" dirty="0">
                          <a:solidFill>
                            <a:schemeClr val="dk1"/>
                          </a:solidFill>
                          <a:latin typeface="Calibri"/>
                          <a:ea typeface="Calibri"/>
                          <a:cs typeface="Calibri"/>
                          <a:sym typeface="Calibri"/>
                        </a:rPr>
                        <a:t>In an era of globalisation, financial flows are easier to attract and therefore the deficit is financed by these capital inflows.</a:t>
                      </a:r>
                      <a:endParaRPr dirty="0"/>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991676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32"/>
        <p:cNvGrpSpPr/>
        <p:nvPr/>
      </p:nvGrpSpPr>
      <p:grpSpPr>
        <a:xfrm>
          <a:off x="0" y="0"/>
          <a:ext cx="0" cy="0"/>
          <a:chOff x="0" y="0"/>
          <a:chExt cx="0" cy="0"/>
        </a:xfrm>
      </p:grpSpPr>
      <p:graphicFrame>
        <p:nvGraphicFramePr>
          <p:cNvPr id="133" name="Shape 133"/>
          <p:cNvGraphicFramePr/>
          <p:nvPr/>
        </p:nvGraphicFramePr>
        <p:xfrm>
          <a:off x="0" y="0"/>
          <a:ext cx="5842125" cy="4206300"/>
        </p:xfrm>
        <a:graphic>
          <a:graphicData uri="http://schemas.openxmlformats.org/drawingml/2006/table">
            <a:tbl>
              <a:tblPr firstRow="1" bandRow="1">
                <a:noFill/>
              </a:tblPr>
              <a:tblGrid>
                <a:gridCol w="1350925">
                  <a:extLst>
                    <a:ext uri="{9D8B030D-6E8A-4147-A177-3AD203B41FA5}">
                      <a16:colId xmlns:a16="http://schemas.microsoft.com/office/drawing/2014/main" val="20000"/>
                    </a:ext>
                  </a:extLst>
                </a:gridCol>
                <a:gridCol w="4491200">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THE J CURVE</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Asserts that a trade deficit can actually worsen after a depreciation, but improve in the long run.</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WHY ELASTICITIES VARY:</a:t>
                      </a:r>
                      <a:endParaRPr/>
                    </a:p>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SHORT RUN</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 the </a:t>
                      </a:r>
                      <a:r>
                        <a:rPr lang="en-GB" sz="1000" b="1" i="0">
                          <a:solidFill>
                            <a:schemeClr val="dk1"/>
                          </a:solidFill>
                          <a:latin typeface="Calibri"/>
                          <a:ea typeface="Calibri"/>
                          <a:cs typeface="Calibri"/>
                          <a:sym typeface="Calibri"/>
                        </a:rPr>
                        <a:t>short run</a:t>
                      </a:r>
                      <a:r>
                        <a:rPr lang="en-GB" sz="1000" b="0" i="0">
                          <a:solidFill>
                            <a:schemeClr val="dk1"/>
                          </a:solidFill>
                          <a:latin typeface="Calibri"/>
                          <a:ea typeface="Calibri"/>
                          <a:cs typeface="Calibri"/>
                          <a:sym typeface="Calibri"/>
                        </a:rPr>
                        <a:t>, demand is often </a:t>
                      </a:r>
                      <a:r>
                        <a:rPr lang="en-GB" sz="1000" b="1" i="0">
                          <a:solidFill>
                            <a:schemeClr val="dk1"/>
                          </a:solidFill>
                          <a:latin typeface="Calibri"/>
                          <a:ea typeface="Calibri"/>
                          <a:cs typeface="Calibri"/>
                          <a:sym typeface="Calibri"/>
                        </a:rPr>
                        <a:t>inelastic</a:t>
                      </a:r>
                      <a:r>
                        <a:rPr lang="en-GB" sz="1000" b="0" i="0">
                          <a:solidFill>
                            <a:schemeClr val="dk1"/>
                          </a:solidFill>
                          <a:latin typeface="Calibri"/>
                          <a:ea typeface="Calibri"/>
                          <a:cs typeface="Calibri"/>
                          <a:sym typeface="Calibri"/>
                        </a:rPr>
                        <a:t>. Therefore, cheaper exports fail to increase export revenue. This is due to the fulfilment of supply contracts from purchases of imports, which are now more expensive.  Moreover, foreign producers may react slowly to the cheaper UK EXPORTS due to being unable to cancel existing contracts. </a:t>
                      </a:r>
                      <a:endParaRPr/>
                    </a:p>
                  </a:txBody>
                  <a:tcPr marL="91450" marR="91450" marT="45725" marB="45725">
                    <a:solidFill>
                      <a:srgbClr val="F2F2F2"/>
                    </a:solidFill>
                  </a:tcPr>
                </a:tc>
                <a:extLst>
                  <a:ext uri="{0D108BD9-81ED-4DB2-BD59-A6C34878D82A}">
                    <a16:rowId xmlns:a16="http://schemas.microsoft.com/office/drawing/2014/main" val="10002"/>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LONG RUN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 the </a:t>
                      </a:r>
                      <a:r>
                        <a:rPr lang="en-GB" sz="1000" b="1" i="0">
                          <a:solidFill>
                            <a:schemeClr val="dk1"/>
                          </a:solidFill>
                          <a:latin typeface="Calibri"/>
                          <a:ea typeface="Calibri"/>
                          <a:cs typeface="Calibri"/>
                          <a:sym typeface="Calibri"/>
                        </a:rPr>
                        <a:t>long run </a:t>
                      </a:r>
                      <a:r>
                        <a:rPr lang="en-GB" sz="1000" b="0" i="0">
                          <a:solidFill>
                            <a:schemeClr val="dk1"/>
                          </a:solidFill>
                          <a:latin typeface="Calibri"/>
                          <a:ea typeface="Calibri"/>
                          <a:cs typeface="Calibri"/>
                          <a:sym typeface="Calibri"/>
                        </a:rPr>
                        <a:t>demand becomes more </a:t>
                      </a:r>
                      <a:r>
                        <a:rPr lang="en-GB" sz="1000" b="1" i="0">
                          <a:solidFill>
                            <a:schemeClr val="dk1"/>
                          </a:solidFill>
                          <a:latin typeface="Calibri"/>
                          <a:ea typeface="Calibri"/>
                          <a:cs typeface="Calibri"/>
                          <a:sym typeface="Calibri"/>
                        </a:rPr>
                        <a:t>elastic</a:t>
                      </a:r>
                      <a:r>
                        <a:rPr lang="en-GB" sz="1000" b="0" i="0">
                          <a:solidFill>
                            <a:schemeClr val="dk1"/>
                          </a:solidFill>
                          <a:latin typeface="Calibri"/>
                          <a:ea typeface="Calibri"/>
                          <a:cs typeface="Calibri"/>
                          <a:sym typeface="Calibri"/>
                        </a:rPr>
                        <a:t> so the trade deficit improves over time.  This is because contracts expire &amp; domestic firms may seek supplies from domestic suppliers, who are now more </a:t>
                      </a:r>
                      <a:r>
                        <a:rPr lang="en-GB" sz="1000" b="1" i="0">
                          <a:solidFill>
                            <a:schemeClr val="dk1"/>
                          </a:solidFill>
                          <a:latin typeface="Calibri"/>
                          <a:ea typeface="Calibri"/>
                          <a:cs typeface="Calibri"/>
                          <a:sym typeface="Calibri"/>
                        </a:rPr>
                        <a:t>price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competitive</a:t>
                      </a:r>
                      <a:r>
                        <a:rPr lang="en-GB" sz="1000" b="0" i="0">
                          <a:solidFill>
                            <a:schemeClr val="dk1"/>
                          </a:solidFill>
                          <a:latin typeface="Calibri"/>
                          <a:ea typeface="Calibri"/>
                          <a:cs typeface="Calibri"/>
                          <a:sym typeface="Calibri"/>
                        </a:rPr>
                        <a:t>. This may depend upon the degree of </a:t>
                      </a:r>
                      <a:r>
                        <a:rPr lang="en-GB" sz="1000" b="1" i="0">
                          <a:solidFill>
                            <a:schemeClr val="dk1"/>
                          </a:solidFill>
                          <a:latin typeface="Calibri"/>
                          <a:ea typeface="Calibri"/>
                          <a:cs typeface="Calibri"/>
                          <a:sym typeface="Calibri"/>
                        </a:rPr>
                        <a:t>PRODUCT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HOMOGENEITY</a:t>
                      </a:r>
                      <a:r>
                        <a:rPr lang="en-GB" sz="1000" b="0" i="0">
                          <a:solidFill>
                            <a:schemeClr val="dk1"/>
                          </a:solidFill>
                          <a:latin typeface="Calibri"/>
                          <a:ea typeface="Calibri"/>
                          <a:cs typeface="Calibri"/>
                          <a:sym typeface="Calibri"/>
                        </a:rPr>
                        <a:t>.  While foreign firms may wish to purchase the more </a:t>
                      </a:r>
                      <a:r>
                        <a:rPr lang="en-GB" sz="1000" b="1" i="0">
                          <a:solidFill>
                            <a:schemeClr val="dk1"/>
                          </a:solidFill>
                          <a:latin typeface="Calibri"/>
                          <a:ea typeface="Calibri"/>
                          <a:cs typeface="Calibri"/>
                          <a:sym typeface="Calibri"/>
                        </a:rPr>
                        <a:t>price competitive </a:t>
                      </a:r>
                      <a:r>
                        <a:rPr lang="en-GB" sz="1000" b="0" i="0">
                          <a:solidFill>
                            <a:schemeClr val="dk1"/>
                          </a:solidFill>
                          <a:latin typeface="Calibri"/>
                          <a:ea typeface="Calibri"/>
                          <a:cs typeface="Calibri"/>
                          <a:sym typeface="Calibri"/>
                        </a:rPr>
                        <a:t>UK exports. </a:t>
                      </a:r>
                      <a:endParaRPr sz="1000" b="1">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ELASTICITIES &amp; THEIR IMPACT ON TOTAL REVENUE</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1" i="0">
                          <a:solidFill>
                            <a:schemeClr val="dk1"/>
                          </a:solidFill>
                          <a:latin typeface="Calibri"/>
                          <a:ea typeface="Calibri"/>
                          <a:cs typeface="Calibri"/>
                          <a:sym typeface="Calibri"/>
                        </a:rPr>
                        <a:t>ELASTIC: </a:t>
                      </a:r>
                      <a:r>
                        <a:rPr lang="en-GB" sz="1000" b="0" i="0">
                          <a:solidFill>
                            <a:schemeClr val="dk1"/>
                          </a:solidFill>
                          <a:latin typeface="Calibri"/>
                          <a:ea typeface="Calibri"/>
                          <a:cs typeface="Calibri"/>
                          <a:sym typeface="Calibri"/>
                        </a:rPr>
                        <a:t> Price UP = Total Revenue Down </a:t>
                      </a:r>
                      <a:endParaRPr/>
                    </a:p>
                    <a:p>
                      <a:pPr marL="0" marR="0" lvl="0" indent="0" algn="l" rtl="0">
                        <a:spcBef>
                          <a:spcPts val="0"/>
                        </a:spcBef>
                        <a:spcAft>
                          <a:spcPts val="0"/>
                        </a:spcAft>
                        <a:buClr>
                          <a:schemeClr val="dk1"/>
                        </a:buClr>
                        <a:buSzPts val="1000"/>
                        <a:buFont typeface="Arial"/>
                        <a:buNone/>
                      </a:pPr>
                      <a:r>
                        <a:rPr lang="en-GB" sz="1000" b="1" i="0">
                          <a:solidFill>
                            <a:schemeClr val="dk1"/>
                          </a:solidFill>
                          <a:latin typeface="Calibri"/>
                          <a:ea typeface="Calibri"/>
                          <a:cs typeface="Calibri"/>
                          <a:sym typeface="Calibri"/>
                        </a:rPr>
                        <a:t>ELASTIC:</a:t>
                      </a:r>
                      <a:r>
                        <a:rPr lang="en-GB" sz="1000" b="0" i="0">
                          <a:solidFill>
                            <a:schemeClr val="dk1"/>
                          </a:solidFill>
                          <a:latin typeface="Calibri"/>
                          <a:ea typeface="Calibri"/>
                          <a:cs typeface="Calibri"/>
                          <a:sym typeface="Calibri"/>
                        </a:rPr>
                        <a:t> Price Down = Total Revenue UP</a:t>
                      </a:r>
                      <a:endParaRPr/>
                    </a:p>
                    <a:p>
                      <a:pPr marL="0" marR="0" lvl="0" indent="0" algn="l" rtl="0">
                        <a:spcBef>
                          <a:spcPts val="0"/>
                        </a:spcBef>
                        <a:spcAft>
                          <a:spcPts val="0"/>
                        </a:spcAft>
                        <a:buClr>
                          <a:schemeClr val="dk1"/>
                        </a:buClr>
                        <a:buSzPts val="1000"/>
                        <a:buFont typeface="Arial"/>
                        <a:buNone/>
                      </a:pPr>
                      <a:endParaRPr sz="1000" b="0" i="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000"/>
                        <a:buFont typeface="Arial"/>
                        <a:buNone/>
                      </a:pPr>
                      <a:r>
                        <a:rPr lang="en-GB" sz="1000" b="1" i="0">
                          <a:solidFill>
                            <a:schemeClr val="dk1"/>
                          </a:solidFill>
                          <a:latin typeface="Calibri"/>
                          <a:ea typeface="Calibri"/>
                          <a:cs typeface="Calibri"/>
                          <a:sym typeface="Calibri"/>
                        </a:rPr>
                        <a:t>INELASTIC: </a:t>
                      </a:r>
                      <a:r>
                        <a:rPr lang="en-GB" sz="1000" b="0" i="0">
                          <a:solidFill>
                            <a:schemeClr val="dk1"/>
                          </a:solidFill>
                          <a:latin typeface="Calibri"/>
                          <a:ea typeface="Calibri"/>
                          <a:cs typeface="Calibri"/>
                          <a:sym typeface="Calibri"/>
                        </a:rPr>
                        <a:t>Price UP = Total Revenue UP</a:t>
                      </a:r>
                      <a:endParaRPr/>
                    </a:p>
                    <a:p>
                      <a:pPr marL="0" marR="0" lvl="0" indent="0" algn="l" rtl="0">
                        <a:spcBef>
                          <a:spcPts val="0"/>
                        </a:spcBef>
                        <a:spcAft>
                          <a:spcPts val="0"/>
                        </a:spcAft>
                        <a:buClr>
                          <a:schemeClr val="dk1"/>
                        </a:buClr>
                        <a:buSzPts val="1000"/>
                        <a:buFont typeface="Arial"/>
                        <a:buNone/>
                      </a:pPr>
                      <a:r>
                        <a:rPr lang="en-GB" sz="1000" b="1" i="0">
                          <a:solidFill>
                            <a:schemeClr val="dk1"/>
                          </a:solidFill>
                          <a:latin typeface="Calibri"/>
                          <a:ea typeface="Calibri"/>
                          <a:cs typeface="Calibri"/>
                          <a:sym typeface="Calibri"/>
                        </a:rPr>
                        <a:t>INELASTIC: </a:t>
                      </a:r>
                      <a:r>
                        <a:rPr lang="en-GB" sz="1000" b="0" i="0">
                          <a:solidFill>
                            <a:schemeClr val="dk1"/>
                          </a:solidFill>
                          <a:latin typeface="Calibri"/>
                          <a:ea typeface="Calibri"/>
                          <a:cs typeface="Calibri"/>
                          <a:sym typeface="Calibri"/>
                        </a:rPr>
                        <a:t>Price DOWN = Total Revenue DOWN</a:t>
                      </a:r>
                      <a:endParaRPr sz="1000" b="1"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MARSHALL LERNER CONDITION</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States that a currency depreciation (</a:t>
                      </a:r>
                      <a:r>
                        <a:rPr lang="en-GB" sz="1000" b="1" i="0" dirty="0">
                          <a:solidFill>
                            <a:schemeClr val="dk1"/>
                          </a:solidFill>
                          <a:latin typeface="Calibri"/>
                          <a:ea typeface="Calibri"/>
                          <a:cs typeface="Calibri"/>
                          <a:sym typeface="Calibri"/>
                        </a:rPr>
                        <a:t>W£IDEC</a:t>
                      </a:r>
                      <a:r>
                        <a:rPr lang="en-GB" sz="1000" b="0" i="0" dirty="0">
                          <a:solidFill>
                            <a:schemeClr val="dk1"/>
                          </a:solidFill>
                          <a:latin typeface="Calibri"/>
                          <a:ea typeface="Calibri"/>
                          <a:cs typeface="Calibri"/>
                          <a:sym typeface="Calibri"/>
                        </a:rPr>
                        <a:t>) will only correct a current account deficit if:  </a:t>
                      </a:r>
                      <a:r>
                        <a:rPr lang="en-GB" sz="1000" b="1" i="0" dirty="0" err="1">
                          <a:solidFill>
                            <a:schemeClr val="dk1"/>
                          </a:solidFill>
                          <a:latin typeface="Calibri"/>
                          <a:ea typeface="Calibri"/>
                          <a:cs typeface="Calibri"/>
                          <a:sym typeface="Calibri"/>
                        </a:rPr>
                        <a:t>PEDeXports</a:t>
                      </a:r>
                      <a:r>
                        <a:rPr lang="en-GB" sz="1000" b="1" i="0" dirty="0">
                          <a:solidFill>
                            <a:schemeClr val="dk1"/>
                          </a:solidFill>
                          <a:latin typeface="Calibri"/>
                          <a:ea typeface="Calibri"/>
                          <a:cs typeface="Calibri"/>
                          <a:sym typeface="Calibri"/>
                        </a:rPr>
                        <a:t> + </a:t>
                      </a:r>
                      <a:r>
                        <a:rPr lang="en-GB" sz="1000" b="1" i="0" dirty="0" err="1">
                          <a:solidFill>
                            <a:schemeClr val="dk1"/>
                          </a:solidFill>
                          <a:latin typeface="Calibri"/>
                          <a:ea typeface="Calibri"/>
                          <a:cs typeface="Calibri"/>
                          <a:sym typeface="Calibri"/>
                        </a:rPr>
                        <a:t>PEDiMports</a:t>
                      </a:r>
                      <a:r>
                        <a:rPr lang="en-GB" sz="1000" b="1" i="0" dirty="0">
                          <a:solidFill>
                            <a:schemeClr val="dk1"/>
                          </a:solidFill>
                          <a:latin typeface="Calibri"/>
                          <a:ea typeface="Calibri"/>
                          <a:cs typeface="Calibri"/>
                          <a:sym typeface="Calibri"/>
                        </a:rPr>
                        <a:t> &gt; 1</a:t>
                      </a:r>
                      <a:endParaRPr sz="1000" b="0" i="0"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000"/>
                        <a:buFont typeface="Arial"/>
                        <a:buNone/>
                      </a:pPr>
                      <a:r>
                        <a:rPr lang="en-GB" sz="1000" b="1" i="0" dirty="0">
                          <a:solidFill>
                            <a:schemeClr val="dk1"/>
                          </a:solidFill>
                          <a:latin typeface="Calibri"/>
                          <a:ea typeface="Calibri"/>
                          <a:cs typeface="Calibri"/>
                          <a:sym typeface="Calibri"/>
                        </a:rPr>
                        <a:t>Example</a:t>
                      </a:r>
                      <a:r>
                        <a:rPr lang="en-GB" sz="1000" b="0" i="0" dirty="0">
                          <a:solidFill>
                            <a:schemeClr val="dk1"/>
                          </a:solidFill>
                          <a:latin typeface="Calibri"/>
                          <a:ea typeface="Calibri"/>
                          <a:cs typeface="Calibri"/>
                          <a:sym typeface="Calibri"/>
                        </a:rPr>
                        <a:t>: </a:t>
                      </a:r>
                      <a:endParaRPr dirty="0"/>
                    </a:p>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PEDX inelastic =  P DOWN = TR DOWN </a:t>
                      </a:r>
                      <a:endParaRPr dirty="0"/>
                    </a:p>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PEDM inelastic =  P UP = TR UP.</a:t>
                      </a:r>
                      <a:endParaRPr dirty="0"/>
                    </a:p>
                    <a:p>
                      <a:pPr marL="0" marR="0" lvl="0" indent="0" algn="l" rtl="0">
                        <a:spcBef>
                          <a:spcPts val="0"/>
                        </a:spcBef>
                        <a:spcAft>
                          <a:spcPts val="0"/>
                        </a:spcAft>
                        <a:buClr>
                          <a:schemeClr val="dk1"/>
                        </a:buClr>
                        <a:buSzPts val="1000"/>
                        <a:buFont typeface="Arial"/>
                        <a:buNone/>
                      </a:pPr>
                      <a:r>
                        <a:rPr lang="en-GB" sz="1000" b="0" i="0" dirty="0">
                          <a:solidFill>
                            <a:schemeClr val="dk1"/>
                          </a:solidFill>
                          <a:latin typeface="Calibri"/>
                          <a:ea typeface="Calibri"/>
                          <a:cs typeface="Calibri"/>
                          <a:sym typeface="Calibri"/>
                        </a:rPr>
                        <a:t>Therefore, the </a:t>
                      </a:r>
                      <a:r>
                        <a:rPr lang="en-GB" sz="1000" b="1" i="0" dirty="0">
                          <a:solidFill>
                            <a:schemeClr val="dk1"/>
                          </a:solidFill>
                          <a:latin typeface="Calibri"/>
                          <a:ea typeface="Calibri"/>
                          <a:cs typeface="Calibri"/>
                          <a:sym typeface="Calibri"/>
                        </a:rPr>
                        <a:t>MARSHALL LERNER CONDITION </a:t>
                      </a:r>
                      <a:r>
                        <a:rPr lang="en-GB" sz="1000" b="0" i="0" dirty="0">
                          <a:solidFill>
                            <a:schemeClr val="dk1"/>
                          </a:solidFill>
                          <a:latin typeface="Calibri"/>
                          <a:ea typeface="Calibri"/>
                          <a:cs typeface="Calibri"/>
                          <a:sym typeface="Calibri"/>
                        </a:rPr>
                        <a:t>is not upheld, </a:t>
                      </a:r>
                      <a:r>
                        <a:rPr lang="en-GB" sz="1000" b="1" i="0" dirty="0">
                          <a:solidFill>
                            <a:schemeClr val="dk1"/>
                          </a:solidFill>
                          <a:latin typeface="Calibri"/>
                          <a:ea typeface="Calibri"/>
                          <a:cs typeface="Calibri"/>
                          <a:sym typeface="Calibri"/>
                        </a:rPr>
                        <a:t>PEDX+PEDM &lt;1</a:t>
                      </a:r>
                      <a:r>
                        <a:rPr lang="en-GB" sz="1000" b="0" i="0" dirty="0">
                          <a:solidFill>
                            <a:schemeClr val="dk1"/>
                          </a:solidFill>
                          <a:latin typeface="Calibri"/>
                          <a:ea typeface="Calibri"/>
                          <a:cs typeface="Calibri"/>
                          <a:sym typeface="Calibri"/>
                        </a:rPr>
                        <a:t>, &amp; the CURRENT ACCOUNT would Worsen. </a:t>
                      </a:r>
                      <a:endParaRPr dirty="0"/>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pic>
        <p:nvPicPr>
          <p:cNvPr id="134" name="Shape 134"/>
          <p:cNvPicPr preferRelativeResize="0"/>
          <p:nvPr/>
        </p:nvPicPr>
        <p:blipFill rotWithShape="1">
          <a:blip r:embed="rId3">
            <a:alphaModFix/>
          </a:blip>
          <a:srcRect/>
          <a:stretch/>
        </p:blipFill>
        <p:spPr>
          <a:xfrm>
            <a:off x="-1" y="4197427"/>
            <a:ext cx="3270325" cy="2575688"/>
          </a:xfrm>
          <a:prstGeom prst="rect">
            <a:avLst/>
          </a:prstGeom>
          <a:noFill/>
          <a:ln>
            <a:noFill/>
          </a:ln>
        </p:spPr>
      </p:pic>
      <p:pic>
        <p:nvPicPr>
          <p:cNvPr id="135" name="Shape 135"/>
          <p:cNvPicPr preferRelativeResize="0"/>
          <p:nvPr/>
        </p:nvPicPr>
        <p:blipFill rotWithShape="1">
          <a:blip r:embed="rId4">
            <a:alphaModFix/>
          </a:blip>
          <a:srcRect/>
          <a:stretch/>
        </p:blipFill>
        <p:spPr>
          <a:xfrm>
            <a:off x="3270324" y="4197427"/>
            <a:ext cx="2571791" cy="2660573"/>
          </a:xfrm>
          <a:prstGeom prst="rect">
            <a:avLst/>
          </a:prstGeom>
          <a:noFill/>
          <a:ln>
            <a:noFill/>
          </a:ln>
        </p:spPr>
      </p:pic>
      <p:graphicFrame>
        <p:nvGraphicFramePr>
          <p:cNvPr id="136" name="Shape 136"/>
          <p:cNvGraphicFramePr/>
          <p:nvPr/>
        </p:nvGraphicFramePr>
        <p:xfrm>
          <a:off x="5842115" y="21515"/>
          <a:ext cx="6349875" cy="1396100"/>
        </p:xfrm>
        <a:graphic>
          <a:graphicData uri="http://schemas.openxmlformats.org/drawingml/2006/table">
            <a:tbl>
              <a:tblPr firstRow="1" bandRow="1">
                <a:noFill/>
              </a:tblPr>
              <a:tblGrid>
                <a:gridCol w="1448600">
                  <a:extLst>
                    <a:ext uri="{9D8B030D-6E8A-4147-A177-3AD203B41FA5}">
                      <a16:colId xmlns:a16="http://schemas.microsoft.com/office/drawing/2014/main" val="20000"/>
                    </a:ext>
                  </a:extLst>
                </a:gridCol>
                <a:gridCol w="4901275">
                  <a:extLst>
                    <a:ext uri="{9D8B030D-6E8A-4147-A177-3AD203B41FA5}">
                      <a16:colId xmlns:a16="http://schemas.microsoft.com/office/drawing/2014/main" val="20001"/>
                    </a:ext>
                  </a:extLst>
                </a:gridCol>
              </a:tblGrid>
              <a:tr h="19365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4.2.6.4. EXCHANGE RATES (ER) KEY TERMS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1875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The exchange rate is the rate at which one currency trades against another on the foreign exchange market (FOREX).</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4052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REAL EXCHANGE RATE</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This is the exchange rate after being adjusted for the effects of inflation, it therefore more accurately reflects purchasing power</a:t>
                      </a:r>
                      <a:endParaRPr/>
                    </a:p>
                  </a:txBody>
                  <a:tcPr marL="91450" marR="91450" marT="45725" marB="45725">
                    <a:solidFill>
                      <a:srgbClr val="F2F2F2"/>
                    </a:solidFill>
                  </a:tcPr>
                </a:tc>
                <a:extLst>
                  <a:ext uri="{0D108BD9-81ED-4DB2-BD59-A6C34878D82A}">
                    <a16:rowId xmlns:a16="http://schemas.microsoft.com/office/drawing/2014/main" val="10002"/>
                  </a:ext>
                </a:extLst>
              </a:tr>
              <a:tr h="2593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APPRECIATION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When the value of a currency increases e.g. £1=$1.27 up to £1=$1.50. SPICED</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373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DEPRECIATION</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When the value of a currency decreases e.g. £1=$1.27 down to £1=$1.10. W£IDEC.</a:t>
                      </a:r>
                      <a:endParaRPr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graphicFrame>
        <p:nvGraphicFramePr>
          <p:cNvPr id="137" name="Shape 137"/>
          <p:cNvGraphicFramePr/>
          <p:nvPr/>
        </p:nvGraphicFramePr>
        <p:xfrm>
          <a:off x="5842115" y="1404109"/>
          <a:ext cx="6349900" cy="1585000"/>
        </p:xfrm>
        <a:graphic>
          <a:graphicData uri="http://schemas.openxmlformats.org/drawingml/2006/table">
            <a:tbl>
              <a:tblPr firstRow="1" bandRow="1">
                <a:noFill/>
              </a:tblPr>
              <a:tblGrid>
                <a:gridCol w="1456775">
                  <a:extLst>
                    <a:ext uri="{9D8B030D-6E8A-4147-A177-3AD203B41FA5}">
                      <a16:colId xmlns:a16="http://schemas.microsoft.com/office/drawing/2014/main" val="20000"/>
                    </a:ext>
                  </a:extLst>
                </a:gridCol>
                <a:gridCol w="4893125">
                  <a:extLst>
                    <a:ext uri="{9D8B030D-6E8A-4147-A177-3AD203B41FA5}">
                      <a16:colId xmlns:a16="http://schemas.microsoft.com/office/drawing/2014/main" val="20001"/>
                    </a:ext>
                  </a:extLst>
                </a:gridCol>
              </a:tblGrid>
              <a:tr h="18802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FLOATING EXCHANGE RATES – Commonly adopted by MEDCs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74825">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When the value of the currency is determined by the market– supply &amp; demand for currency.</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ADVANTAGES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Less need for currency reserves to defend a currency</a:t>
                      </a:r>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Freedom of domestic monetary policy </a:t>
                      </a:r>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Good for macroeconomic adjustment on the current account</a:t>
                      </a:r>
                      <a:endParaRPr/>
                    </a:p>
                    <a:p>
                      <a:pPr marL="228600" marR="0" lvl="0" indent="-2286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Reduced risk of currency speculation</a:t>
                      </a:r>
                      <a:endParaRPr/>
                    </a:p>
                  </a:txBody>
                  <a:tcPr marL="91450" marR="91450" marT="45725" marB="45725">
                    <a:solidFill>
                      <a:srgbClr val="F2F2F2"/>
                    </a:solidFill>
                  </a:tcPr>
                </a:tc>
                <a:extLst>
                  <a:ext uri="{0D108BD9-81ED-4DB2-BD59-A6C34878D82A}">
                    <a16:rowId xmlns:a16="http://schemas.microsoft.com/office/drawing/2014/main" val="10002"/>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DISADVANTAGES</a:t>
                      </a:r>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dirty="0">
                          <a:solidFill>
                            <a:schemeClr val="dk1"/>
                          </a:solidFill>
                          <a:latin typeface="Calibri"/>
                          <a:ea typeface="Calibri"/>
                          <a:cs typeface="Calibri"/>
                          <a:sym typeface="Calibri"/>
                        </a:rPr>
                        <a:t>Volatility can be unpredictable &amp; this can create cost push inflation</a:t>
                      </a:r>
                      <a:endParaRPr dirty="0"/>
                    </a:p>
                    <a:p>
                      <a:pPr marL="228600" marR="0" lvl="0" indent="-228600" algn="l" rtl="0">
                        <a:spcBef>
                          <a:spcPts val="0"/>
                        </a:spcBef>
                        <a:spcAft>
                          <a:spcPts val="0"/>
                        </a:spcAft>
                        <a:buClr>
                          <a:schemeClr val="dk1"/>
                        </a:buClr>
                        <a:buSzPts val="1000"/>
                        <a:buFont typeface="Calibri"/>
                        <a:buAutoNum type="arabicPeriod"/>
                      </a:pPr>
                      <a:r>
                        <a:rPr lang="en-GB" sz="1000" dirty="0">
                          <a:solidFill>
                            <a:schemeClr val="dk1"/>
                          </a:solidFill>
                          <a:latin typeface="Calibri"/>
                          <a:ea typeface="Calibri"/>
                          <a:cs typeface="Calibri"/>
                          <a:sym typeface="Calibri"/>
                        </a:rPr>
                        <a:t>Self-correction of trade deficits is unlikely. </a:t>
                      </a:r>
                      <a:endParaRPr dirty="0"/>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38" name="Shape 138"/>
          <p:cNvGraphicFramePr/>
          <p:nvPr/>
        </p:nvGraphicFramePr>
        <p:xfrm>
          <a:off x="5842115" y="3011725"/>
          <a:ext cx="6349875" cy="2590850"/>
        </p:xfrm>
        <a:graphic>
          <a:graphicData uri="http://schemas.openxmlformats.org/drawingml/2006/table">
            <a:tbl>
              <a:tblPr firstRow="1" bandRow="1">
                <a:noFill/>
              </a:tblPr>
              <a:tblGrid>
                <a:gridCol w="1468325">
                  <a:extLst>
                    <a:ext uri="{9D8B030D-6E8A-4147-A177-3AD203B41FA5}">
                      <a16:colId xmlns:a16="http://schemas.microsoft.com/office/drawing/2014/main" val="20000"/>
                    </a:ext>
                  </a:extLst>
                </a:gridCol>
                <a:gridCol w="4881550">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FIXED EXCHANGE RATES – Commonly adopted by LEDCs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97300">
                <a:tc gridSpan="2">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Where the government seeks to keep the value of a currency at a certain level compared to other currencies</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ADVANTAGES</a:t>
                      </a:r>
                      <a:endParaRPr/>
                    </a:p>
                  </a:txBody>
                  <a:tcPr marL="91450" marR="91450" marT="45725" marB="45725">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Less exchange rate uncertainty</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Some flexibility</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Reductions in the cost of trade</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Discipline on domestic products. </a:t>
                      </a:r>
                      <a:endParaRPr/>
                    </a:p>
                  </a:txBody>
                  <a:tcPr marL="91450" marR="91450" marT="45725" marB="45725">
                    <a:solidFill>
                      <a:srgbClr val="F2F2F2"/>
                    </a:solidFill>
                  </a:tcPr>
                </a:tc>
                <a:extLst>
                  <a:ext uri="{0D108BD9-81ED-4DB2-BD59-A6C34878D82A}">
                    <a16:rowId xmlns:a16="http://schemas.microsoft.com/office/drawing/2014/main" val="10002"/>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DISADVANTAGES</a:t>
                      </a:r>
                      <a:endParaRPr/>
                    </a:p>
                  </a:txBody>
                  <a:tcPr marL="91450" marR="91450" marT="45725" marB="45725">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Interest rate effects domestic demand</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Large foreign currency reserves are needed</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Speculative attacks can occur when too low or too high.</a:t>
                      </a:r>
                      <a:endParaRPr/>
                    </a:p>
                  </a:txBody>
                  <a:tcPr marL="91450" marR="91450" marT="45725" marB="45725">
                    <a:solidFill>
                      <a:srgbClr val="DDEAF6"/>
                    </a:solidFill>
                  </a:tcPr>
                </a:tc>
                <a:extLst>
                  <a:ext uri="{0D108BD9-81ED-4DB2-BD59-A6C34878D82A}">
                    <a16:rowId xmlns:a16="http://schemas.microsoft.com/office/drawing/2014/main" val="10003"/>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FACTORS INFLUENCING EXCHANGE RATES</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Interest rates  – higher interest rates encourage hot money flows and demand for currency. This causes an appreciation.</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Inflation – higher inflation makes exports less competitive and reduces demand for currency. This causes a depreciation.</a:t>
                      </a:r>
                      <a:endParaRPr dirty="0"/>
                    </a:p>
                    <a:p>
                      <a:pPr marL="171450" marR="0" lvl="0" indent="-171450" algn="l" rtl="0">
                        <a:spcBef>
                          <a:spcPts val="0"/>
                        </a:spcBef>
                        <a:spcAft>
                          <a:spcPts val="0"/>
                        </a:spcAft>
                        <a:buClr>
                          <a:schemeClr val="dk1"/>
                        </a:buClr>
                        <a:buSzPts val="1000"/>
                        <a:buFont typeface="Arial"/>
                        <a:buChar char="•"/>
                      </a:pPr>
                      <a:r>
                        <a:rPr lang="en-GB" sz="1000" b="0" i="0" dirty="0">
                          <a:solidFill>
                            <a:schemeClr val="dk1"/>
                          </a:solidFill>
                          <a:latin typeface="Calibri"/>
                          <a:ea typeface="Calibri"/>
                          <a:cs typeface="Calibri"/>
                          <a:sym typeface="Calibri"/>
                        </a:rPr>
                        <a:t>Confidence in the economy / currency.</a:t>
                      </a:r>
                      <a:endParaRPr dirty="0"/>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graphicFrame>
        <p:nvGraphicFramePr>
          <p:cNvPr id="139" name="Shape 139"/>
          <p:cNvGraphicFramePr/>
          <p:nvPr/>
        </p:nvGraphicFramePr>
        <p:xfrm>
          <a:off x="5842115" y="5574254"/>
          <a:ext cx="6349875" cy="1188750"/>
        </p:xfrm>
        <a:graphic>
          <a:graphicData uri="http://schemas.openxmlformats.org/drawingml/2006/table">
            <a:tbl>
              <a:tblPr firstRow="1" bandRow="1">
                <a:noFill/>
              </a:tblPr>
              <a:tblGrid>
                <a:gridCol w="1448600">
                  <a:extLst>
                    <a:ext uri="{9D8B030D-6E8A-4147-A177-3AD203B41FA5}">
                      <a16:colId xmlns:a16="http://schemas.microsoft.com/office/drawing/2014/main" val="20000"/>
                    </a:ext>
                  </a:extLst>
                </a:gridCol>
                <a:gridCol w="4901275">
                  <a:extLst>
                    <a:ext uri="{9D8B030D-6E8A-4147-A177-3AD203B41FA5}">
                      <a16:colId xmlns:a16="http://schemas.microsoft.com/office/drawing/2014/main" val="20001"/>
                    </a:ext>
                  </a:extLst>
                </a:gridCol>
              </a:tblGrid>
              <a:tr h="17032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GOVERNMENT INTERVENTION IN THE FOREX MARKETS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4052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GOVERNMENTS MAY WISH TO:</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Depreciate the ER to increase employment, </a:t>
                      </a:r>
                      <a:endParaRPr/>
                    </a:p>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APPRECIATE the ER to combat INFLATION</a:t>
                      </a:r>
                      <a:endParaRPr/>
                    </a:p>
                    <a:p>
                      <a:pPr marL="0" marR="0" lvl="0" indent="0" algn="l" rtl="0">
                        <a:lnSpc>
                          <a:spcPct val="100000"/>
                        </a:lnSpc>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Maintain a FIXED ER, Stabilise a FLOATING currency, Improve a CA position</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2593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HOW</a:t>
                      </a:r>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Buy or sell domestic currency using FOREIGN CURRENCY RESERVES, </a:t>
                      </a:r>
                      <a:endParaRPr dirty="0"/>
                    </a:p>
                    <a:p>
                      <a:pPr marL="0" marR="0" lvl="0" indent="0" algn="l" rtl="0">
                        <a:lnSpc>
                          <a:spcPct val="100000"/>
                        </a:lnSpc>
                        <a:spcBef>
                          <a:spcPts val="0"/>
                        </a:spcBef>
                        <a:spcAft>
                          <a:spcPts val="0"/>
                        </a:spcAft>
                        <a:buClr>
                          <a:schemeClr val="dk1"/>
                        </a:buClr>
                        <a:buSzPts val="1000"/>
                        <a:buFont typeface="Calibri"/>
                        <a:buNone/>
                      </a:pPr>
                      <a:r>
                        <a:rPr lang="en-GB" sz="1000" b="0" i="0" dirty="0">
                          <a:solidFill>
                            <a:schemeClr val="dk1"/>
                          </a:solidFill>
                          <a:latin typeface="Calibri"/>
                          <a:ea typeface="Calibri"/>
                          <a:cs typeface="Calibri"/>
                          <a:sym typeface="Calibri"/>
                        </a:rPr>
                        <a:t>Changing INTEREST RATES or via QUANTITATIVE EASING</a:t>
                      </a:r>
                      <a:endParaRPr sz="1000" b="0" i="0"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719060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43"/>
        <p:cNvGrpSpPr/>
        <p:nvPr/>
      </p:nvGrpSpPr>
      <p:grpSpPr>
        <a:xfrm>
          <a:off x="0" y="0"/>
          <a:ext cx="0" cy="0"/>
          <a:chOff x="0" y="0"/>
          <a:chExt cx="0" cy="0"/>
        </a:xfrm>
      </p:grpSpPr>
      <p:graphicFrame>
        <p:nvGraphicFramePr>
          <p:cNvPr id="144" name="Shape 144"/>
          <p:cNvGraphicFramePr/>
          <p:nvPr/>
        </p:nvGraphicFramePr>
        <p:xfrm>
          <a:off x="0" y="0"/>
          <a:ext cx="6974525" cy="5395000"/>
        </p:xfrm>
        <a:graphic>
          <a:graphicData uri="http://schemas.openxmlformats.org/drawingml/2006/table">
            <a:tbl>
              <a:tblPr firstRow="1" bandRow="1">
                <a:noFill/>
              </a:tblPr>
              <a:tblGrid>
                <a:gridCol w="932025">
                  <a:extLst>
                    <a:ext uri="{9D8B030D-6E8A-4147-A177-3AD203B41FA5}">
                      <a16:colId xmlns:a16="http://schemas.microsoft.com/office/drawing/2014/main" val="20000"/>
                    </a:ext>
                  </a:extLst>
                </a:gridCol>
                <a:gridCol w="6042500">
                  <a:extLst>
                    <a:ext uri="{9D8B030D-6E8A-4147-A177-3AD203B41FA5}">
                      <a16:colId xmlns:a16="http://schemas.microsoft.com/office/drawing/2014/main" val="20001"/>
                    </a:ext>
                  </a:extLst>
                </a:gridCol>
              </a:tblGrid>
              <a:tr h="1270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EXCHANGE RATES – COUNTRY CONSIDERATIONS</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LEDC PRIORITIES</a:t>
                      </a:r>
                      <a:endParaRPr sz="1000" b="1">
                        <a:solidFill>
                          <a:schemeClr val="lt1"/>
                        </a:solidFill>
                      </a:endParaRPr>
                    </a:p>
                  </a:txBody>
                  <a:tcPr marL="91450" marR="91450" marT="45725" marB="45725">
                    <a:solidFill>
                      <a:schemeClr val="dk1"/>
                    </a:solidFill>
                  </a:tcPr>
                </a:tc>
                <a:tc>
                  <a:txBody>
                    <a:bodyPr/>
                    <a:lstStyle/>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Provides stability for businesses that trade with foreign countries and this improves business &amp; consumer confidence</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Can help to reduce cost push inflation from volatile floating currencies.  </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The currency is likely to be </a:t>
                      </a:r>
                      <a:r>
                        <a:rPr lang="en-GB" sz="1000" b="1">
                          <a:solidFill>
                            <a:schemeClr val="dk1"/>
                          </a:solidFill>
                          <a:latin typeface="Calibri"/>
                          <a:ea typeface="Calibri"/>
                          <a:cs typeface="Calibri"/>
                          <a:sym typeface="Calibri"/>
                        </a:rPr>
                        <a:t>pegged</a:t>
                      </a:r>
                      <a:r>
                        <a:rPr lang="en-GB" sz="1000">
                          <a:solidFill>
                            <a:schemeClr val="dk1"/>
                          </a:solidFill>
                          <a:latin typeface="Calibri"/>
                          <a:ea typeface="Calibri"/>
                          <a:cs typeface="Calibri"/>
                          <a:sym typeface="Calibri"/>
                        </a:rPr>
                        <a:t> to that of a dominant trading partner or to the US$ if their exports are primarily denominated in that currency.  This can help to ensure stability of demand for international trade. </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An LEDCs monetary authorities often lack the same level of confidence as that of </a:t>
                      </a:r>
                      <a:r>
                        <a:rPr lang="en-GB" sz="1000" b="1">
                          <a:solidFill>
                            <a:schemeClr val="dk1"/>
                          </a:solidFill>
                          <a:latin typeface="Calibri"/>
                          <a:ea typeface="Calibri"/>
                          <a:cs typeface="Calibri"/>
                          <a:sym typeface="Calibri"/>
                        </a:rPr>
                        <a:t>MEDCs</a:t>
                      </a:r>
                      <a:r>
                        <a:rPr lang="en-GB" sz="1000">
                          <a:solidFill>
                            <a:schemeClr val="dk1"/>
                          </a:solidFill>
                          <a:latin typeface="Calibri"/>
                          <a:ea typeface="Calibri"/>
                          <a:cs typeface="Calibri"/>
                          <a:sym typeface="Calibri"/>
                        </a:rPr>
                        <a:t> and a fixed exchange rate regime helps to ‘tie the hands’ of monetary authorities.  This is because any changes in interest rates, or alternatively by printing currency, would lead to a change in the value of the currency against the </a:t>
                      </a:r>
                      <a:r>
                        <a:rPr lang="en-GB" sz="1000" b="1">
                          <a:solidFill>
                            <a:schemeClr val="dk1"/>
                          </a:solidFill>
                          <a:latin typeface="Calibri"/>
                          <a:ea typeface="Calibri"/>
                          <a:cs typeface="Calibri"/>
                          <a:sym typeface="Calibri"/>
                        </a:rPr>
                        <a:t>pegged</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currency</a:t>
                      </a:r>
                      <a:r>
                        <a:rPr lang="en-GB" sz="1000">
                          <a:solidFill>
                            <a:schemeClr val="dk1"/>
                          </a:solidFill>
                          <a:latin typeface="Calibri"/>
                          <a:ea typeface="Calibri"/>
                          <a:cs typeface="Calibri"/>
                          <a:sym typeface="Calibri"/>
                        </a:rPr>
                        <a:t>. </a:t>
                      </a:r>
                      <a:endParaRPr/>
                    </a:p>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However, having a liberalised capital account (free </a:t>
                      </a:r>
                      <a:r>
                        <a:rPr lang="en-GB" sz="1000" b="1">
                          <a:solidFill>
                            <a:schemeClr val="dk1"/>
                          </a:solidFill>
                          <a:latin typeface="Calibri"/>
                          <a:ea typeface="Calibri"/>
                          <a:cs typeface="Calibri"/>
                          <a:sym typeface="Calibri"/>
                        </a:rPr>
                        <a:t>capital</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flows</a:t>
                      </a:r>
                      <a:r>
                        <a:rPr lang="en-GB" sz="1000">
                          <a:solidFill>
                            <a:schemeClr val="dk1"/>
                          </a:solidFill>
                          <a:latin typeface="Calibri"/>
                          <a:ea typeface="Calibri"/>
                          <a:cs typeface="Calibri"/>
                          <a:sym typeface="Calibri"/>
                        </a:rPr>
                        <a:t>) &amp; a </a:t>
                      </a:r>
                      <a:r>
                        <a:rPr lang="en-GB" sz="1000" b="1">
                          <a:solidFill>
                            <a:schemeClr val="dk1"/>
                          </a:solidFill>
                          <a:latin typeface="Calibri"/>
                          <a:ea typeface="Calibri"/>
                          <a:cs typeface="Calibri"/>
                          <a:sym typeface="Calibri"/>
                        </a:rPr>
                        <a:t>fixed</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exchange</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rate</a:t>
                      </a:r>
                      <a:r>
                        <a:rPr lang="en-GB" sz="1000">
                          <a:solidFill>
                            <a:schemeClr val="dk1"/>
                          </a:solidFill>
                          <a:latin typeface="Calibri"/>
                          <a:ea typeface="Calibri"/>
                          <a:cs typeface="Calibri"/>
                          <a:sym typeface="Calibri"/>
                        </a:rPr>
                        <a:t> regime has been a key source of vulnerability for many </a:t>
                      </a:r>
                      <a:r>
                        <a:rPr lang="en-GB" sz="1000" b="1">
                          <a:solidFill>
                            <a:schemeClr val="dk1"/>
                          </a:solidFill>
                          <a:latin typeface="Calibri"/>
                          <a:ea typeface="Calibri"/>
                          <a:cs typeface="Calibri"/>
                          <a:sym typeface="Calibri"/>
                        </a:rPr>
                        <a:t>LEDCs</a:t>
                      </a:r>
                      <a:r>
                        <a:rPr lang="en-GB" sz="1000">
                          <a:solidFill>
                            <a:schemeClr val="dk1"/>
                          </a:solidFill>
                          <a:latin typeface="Calibri"/>
                          <a:ea typeface="Calibri"/>
                          <a:cs typeface="Calibri"/>
                          <a:sym typeface="Calibri"/>
                        </a:rPr>
                        <a:t> in recent times. Particularly when there has been growing evidence of signs that their currency may be over-valued by for instance a growing current account deficit &amp; rising unemployment in export industries.  Or alternatively where a government’s fiscal deficit continues to grow. </a:t>
                      </a:r>
                      <a:endParaRPr/>
                    </a:p>
                  </a:txBody>
                  <a:tcPr marL="91450" marR="91450" marT="45725" marB="45725">
                    <a:solidFill>
                      <a:srgbClr val="F2F2F2"/>
                    </a:solidFill>
                  </a:tcPr>
                </a:tc>
                <a:extLst>
                  <a:ext uri="{0D108BD9-81ED-4DB2-BD59-A6C34878D82A}">
                    <a16:rowId xmlns:a16="http://schemas.microsoft.com/office/drawing/2014/main" val="10001"/>
                  </a:ext>
                </a:extLst>
              </a:tr>
              <a:tr h="3791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MEDC PRIORITIES</a:t>
                      </a:r>
                      <a:endParaRPr sz="1000" b="1">
                        <a:solidFill>
                          <a:schemeClr val="lt1"/>
                        </a:solidFill>
                      </a:endParaRPr>
                    </a:p>
                  </a:txBody>
                  <a:tcPr marL="91450" marR="91450" marT="45725" marB="45725">
                    <a:solidFill>
                      <a:schemeClr val="dk1"/>
                    </a:solidFill>
                  </a:tcPr>
                </a:tc>
                <a:tc>
                  <a:txBody>
                    <a:bodyPr/>
                    <a:lstStyle/>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Allowing ERs to act as a self-correction mechanism for current account deficits. </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b="1">
                          <a:solidFill>
                            <a:schemeClr val="dk1"/>
                          </a:solidFill>
                          <a:latin typeface="Calibri"/>
                          <a:ea typeface="Calibri"/>
                          <a:cs typeface="Calibri"/>
                          <a:sym typeface="Calibri"/>
                        </a:rPr>
                        <a:t>MEDC</a:t>
                      </a:r>
                      <a:r>
                        <a:rPr lang="en-GB" sz="1000">
                          <a:solidFill>
                            <a:schemeClr val="dk1"/>
                          </a:solidFill>
                          <a:latin typeface="Calibri"/>
                          <a:ea typeface="Calibri"/>
                          <a:cs typeface="Calibri"/>
                          <a:sym typeface="Calibri"/>
                        </a:rPr>
                        <a:t> countries clearly rate the importance of freedom of domestic monetary policy highly. This provides the economy with a means of stabilising the business cycle and tackling any potential output gaps through changes in the money supply.</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Floating exchange rates also enable free capital flows &amp; in the UK it is said that long term investments total 500% of GDP – a key source of finance for our current account position.  Yet such capital flows can promote volatility and some MEDCs do practise ‘dirty floating.’</a:t>
                      </a:r>
                      <a:endParaRPr/>
                    </a:p>
                    <a:p>
                      <a:pPr marL="342900" marR="0" lvl="0" indent="-342900" algn="l" rtl="0">
                        <a:lnSpc>
                          <a:spcPct val="100000"/>
                        </a:lnSpc>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No need to retain foreign currency reserves to help prop up the currency’s value.  This is because, the currency should simply be allowed to float freely, thereby reducing the likelihood of speculation. </a:t>
                      </a:r>
                      <a:endParaRPr/>
                    </a:p>
                  </a:txBody>
                  <a:tcPr marL="91450" marR="91450" marT="45725" marB="45725">
                    <a:solidFill>
                      <a:srgbClr val="DDEAF6"/>
                    </a:solidFill>
                  </a:tcPr>
                </a:tc>
                <a:extLst>
                  <a:ext uri="{0D108BD9-81ED-4DB2-BD59-A6C34878D82A}">
                    <a16:rowId xmlns:a16="http://schemas.microsoft.com/office/drawing/2014/main" val="10002"/>
                  </a:ext>
                </a:extLst>
              </a:tr>
              <a:tr h="36735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EVALUATION</a:t>
                      </a:r>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A perfect exchange rate does not exist, they all involve making a clear choice between free capital flows, a fixed rate of exchange and independent monetary policy.  See impossible trinity below.</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MEDCs typically benefit from more long term capital flows via FDI – less speculative activity!?  </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In LEDCs, pegged exchange rates require, careful monitoring and regulation of capital flows if financial crises are to be avoided such as East Asian crisis of 1997.  Meanwhile, China’s capital controls help to prevent free market speculation of the Chinese currency.</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Are floating </a:t>
                      </a:r>
                      <a:r>
                        <a:rPr lang="en-GB" sz="1000" b="1" dirty="0">
                          <a:solidFill>
                            <a:schemeClr val="dk1"/>
                          </a:solidFill>
                          <a:latin typeface="Calibri"/>
                          <a:ea typeface="Calibri"/>
                          <a:cs typeface="Calibri"/>
                          <a:sym typeface="Calibri"/>
                        </a:rPr>
                        <a:t>EXCHANGE</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RATEs</a:t>
                      </a:r>
                      <a:r>
                        <a:rPr lang="en-GB" sz="1000" dirty="0">
                          <a:solidFill>
                            <a:schemeClr val="dk1"/>
                          </a:solidFill>
                          <a:latin typeface="Calibri"/>
                          <a:ea typeface="Calibri"/>
                          <a:cs typeface="Calibri"/>
                          <a:sym typeface="Calibri"/>
                        </a:rPr>
                        <a:t> only suitable for </a:t>
                      </a:r>
                      <a:r>
                        <a:rPr lang="en-GB" sz="1000" b="1" dirty="0">
                          <a:solidFill>
                            <a:schemeClr val="dk1"/>
                          </a:solidFill>
                          <a:latin typeface="Calibri"/>
                          <a:ea typeface="Calibri"/>
                          <a:cs typeface="Calibri"/>
                          <a:sym typeface="Calibri"/>
                        </a:rPr>
                        <a:t>MEDCs</a:t>
                      </a:r>
                      <a:r>
                        <a:rPr lang="en-GB" sz="1000" dirty="0">
                          <a:solidFill>
                            <a:schemeClr val="dk1"/>
                          </a:solidFill>
                          <a:latin typeface="Calibri"/>
                          <a:ea typeface="Calibri"/>
                          <a:cs typeface="Calibri"/>
                          <a:sym typeface="Calibri"/>
                        </a:rPr>
                        <a:t>? Thus </a:t>
                      </a:r>
                      <a:r>
                        <a:rPr lang="en-GB" sz="1000" b="1" dirty="0">
                          <a:solidFill>
                            <a:schemeClr val="dk1"/>
                          </a:solidFill>
                          <a:latin typeface="Calibri"/>
                          <a:ea typeface="Calibri"/>
                          <a:cs typeface="Calibri"/>
                          <a:sym typeface="Calibri"/>
                        </a:rPr>
                        <a:t>LEDCs</a:t>
                      </a:r>
                      <a:r>
                        <a:rPr lang="en-GB" sz="1000" dirty="0">
                          <a:solidFill>
                            <a:schemeClr val="dk1"/>
                          </a:solidFill>
                          <a:latin typeface="Calibri"/>
                          <a:ea typeface="Calibri"/>
                          <a:cs typeface="Calibri"/>
                          <a:sym typeface="Calibri"/>
                        </a:rPr>
                        <a:t> would only experience their disadvantages. Ergo, fixed rates suit LEDCs.</a:t>
                      </a:r>
                      <a:endParaRPr dirty="0"/>
                    </a:p>
                    <a:p>
                      <a:pPr marL="171450" marR="0" lvl="0" indent="-171450" algn="l" rtl="0">
                        <a:spcBef>
                          <a:spcPts val="0"/>
                        </a:spcBef>
                        <a:spcAft>
                          <a:spcPts val="0"/>
                        </a:spcAft>
                        <a:buClr>
                          <a:schemeClr val="dk1"/>
                        </a:buClr>
                        <a:buSzPts val="1000"/>
                        <a:buFont typeface="Arial"/>
                        <a:buChar char="•"/>
                      </a:pPr>
                      <a:r>
                        <a:rPr lang="en-GB" sz="1000" dirty="0">
                          <a:solidFill>
                            <a:schemeClr val="dk1"/>
                          </a:solidFill>
                          <a:latin typeface="Calibri"/>
                          <a:ea typeface="Calibri"/>
                          <a:cs typeface="Calibri"/>
                          <a:sym typeface="Calibri"/>
                        </a:rPr>
                        <a:t>‘</a:t>
                      </a:r>
                      <a:r>
                        <a:rPr lang="en-GB" sz="1000" b="1" dirty="0">
                          <a:solidFill>
                            <a:schemeClr val="dk1"/>
                          </a:solidFill>
                          <a:latin typeface="Calibri"/>
                          <a:ea typeface="Calibri"/>
                          <a:cs typeface="Calibri"/>
                          <a:sym typeface="Calibri"/>
                        </a:rPr>
                        <a:t>Dirty</a:t>
                      </a:r>
                      <a:r>
                        <a:rPr lang="en-GB" sz="1000" dirty="0">
                          <a:solidFill>
                            <a:schemeClr val="dk1"/>
                          </a:solidFill>
                          <a:latin typeface="Calibri"/>
                          <a:ea typeface="Calibri"/>
                          <a:cs typeface="Calibri"/>
                          <a:sym typeface="Calibri"/>
                        </a:rPr>
                        <a:t> </a:t>
                      </a:r>
                      <a:r>
                        <a:rPr lang="en-GB" sz="1000" b="1" dirty="0">
                          <a:solidFill>
                            <a:schemeClr val="dk1"/>
                          </a:solidFill>
                          <a:latin typeface="Calibri"/>
                          <a:ea typeface="Calibri"/>
                          <a:cs typeface="Calibri"/>
                          <a:sym typeface="Calibri"/>
                        </a:rPr>
                        <a:t>floating</a:t>
                      </a:r>
                      <a:r>
                        <a:rPr lang="en-GB" sz="1000" dirty="0">
                          <a:solidFill>
                            <a:schemeClr val="dk1"/>
                          </a:solidFill>
                          <a:latin typeface="Calibri"/>
                          <a:ea typeface="Calibri"/>
                          <a:cs typeface="Calibri"/>
                          <a:sym typeface="Calibri"/>
                        </a:rPr>
                        <a:t>’ - when is this used &amp; why is it used? </a:t>
                      </a:r>
                      <a:endParaRPr sz="1000"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bl>
          </a:graphicData>
        </a:graphic>
      </p:graphicFrame>
      <p:pic>
        <p:nvPicPr>
          <p:cNvPr id="145" name="Shape 145"/>
          <p:cNvPicPr preferRelativeResize="0"/>
          <p:nvPr/>
        </p:nvPicPr>
        <p:blipFill rotWithShape="1">
          <a:blip r:embed="rId3">
            <a:alphaModFix/>
          </a:blip>
          <a:srcRect/>
          <a:stretch/>
        </p:blipFill>
        <p:spPr>
          <a:xfrm>
            <a:off x="7855028" y="1222872"/>
            <a:ext cx="3382782" cy="2208882"/>
          </a:xfrm>
          <a:prstGeom prst="rect">
            <a:avLst/>
          </a:prstGeom>
          <a:noFill/>
          <a:ln>
            <a:noFill/>
          </a:ln>
        </p:spPr>
      </p:pic>
      <p:pic>
        <p:nvPicPr>
          <p:cNvPr id="146" name="Shape 146"/>
          <p:cNvPicPr preferRelativeResize="0"/>
          <p:nvPr/>
        </p:nvPicPr>
        <p:blipFill rotWithShape="1">
          <a:blip r:embed="rId4">
            <a:alphaModFix/>
          </a:blip>
          <a:srcRect/>
          <a:stretch/>
        </p:blipFill>
        <p:spPr>
          <a:xfrm>
            <a:off x="4181178" y="5136065"/>
            <a:ext cx="2957752" cy="1663067"/>
          </a:xfrm>
          <a:prstGeom prst="rect">
            <a:avLst/>
          </a:prstGeom>
          <a:noFill/>
          <a:ln>
            <a:noFill/>
          </a:ln>
        </p:spPr>
      </p:pic>
      <p:pic>
        <p:nvPicPr>
          <p:cNvPr id="147" name="Shape 147"/>
          <p:cNvPicPr preferRelativeResize="0"/>
          <p:nvPr/>
        </p:nvPicPr>
        <p:blipFill rotWithShape="1">
          <a:blip r:embed="rId5">
            <a:alphaModFix/>
          </a:blip>
          <a:srcRect/>
          <a:stretch/>
        </p:blipFill>
        <p:spPr>
          <a:xfrm>
            <a:off x="8372819" y="3879085"/>
            <a:ext cx="2776250" cy="2488665"/>
          </a:xfrm>
          <a:prstGeom prst="rect">
            <a:avLst/>
          </a:prstGeom>
          <a:noFill/>
          <a:ln>
            <a:noFill/>
          </a:ln>
        </p:spPr>
      </p:pic>
      <p:sp>
        <p:nvSpPr>
          <p:cNvPr id="148" name="Shape 148"/>
          <p:cNvSpPr txBox="1"/>
          <p:nvPr/>
        </p:nvSpPr>
        <p:spPr>
          <a:xfrm>
            <a:off x="5319296" y="5123417"/>
            <a:ext cx="1742515" cy="21544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800" b="1" u="sng">
                <a:solidFill>
                  <a:schemeClr val="dk1"/>
                </a:solidFill>
                <a:latin typeface="Calibri"/>
                <a:ea typeface="Calibri"/>
                <a:cs typeface="Calibri"/>
                <a:sym typeface="Calibri"/>
              </a:rPr>
              <a:t>APPRECIATION</a:t>
            </a:r>
            <a:r>
              <a:rPr lang="en-GB" sz="800" u="sng">
                <a:solidFill>
                  <a:schemeClr val="dk1"/>
                </a:solidFill>
                <a:latin typeface="Calibri"/>
                <a:ea typeface="Calibri"/>
                <a:cs typeface="Calibri"/>
                <a:sym typeface="Calibri"/>
              </a:rPr>
              <a:t> </a:t>
            </a:r>
            <a:r>
              <a:rPr lang="en-GB" sz="800" b="1" u="sng">
                <a:solidFill>
                  <a:schemeClr val="dk1"/>
                </a:solidFill>
                <a:latin typeface="Calibri"/>
                <a:ea typeface="Calibri"/>
                <a:cs typeface="Calibri"/>
                <a:sym typeface="Calibri"/>
              </a:rPr>
              <a:t>OF</a:t>
            </a:r>
            <a:r>
              <a:rPr lang="en-GB" sz="800" u="sng">
                <a:solidFill>
                  <a:schemeClr val="dk1"/>
                </a:solidFill>
                <a:latin typeface="Calibri"/>
                <a:ea typeface="Calibri"/>
                <a:cs typeface="Calibri"/>
                <a:sym typeface="Calibri"/>
              </a:rPr>
              <a:t> </a:t>
            </a:r>
            <a:r>
              <a:rPr lang="en-GB" sz="800" b="1" u="sng">
                <a:solidFill>
                  <a:schemeClr val="dk1"/>
                </a:solidFill>
                <a:latin typeface="Calibri"/>
                <a:ea typeface="Calibri"/>
                <a:cs typeface="Calibri"/>
                <a:sym typeface="Calibri"/>
              </a:rPr>
              <a:t>THE</a:t>
            </a:r>
            <a:r>
              <a:rPr lang="en-GB" sz="800" u="sng">
                <a:solidFill>
                  <a:schemeClr val="dk1"/>
                </a:solidFill>
                <a:latin typeface="Calibri"/>
                <a:ea typeface="Calibri"/>
                <a:cs typeface="Calibri"/>
                <a:sym typeface="Calibri"/>
              </a:rPr>
              <a:t> </a:t>
            </a:r>
            <a:r>
              <a:rPr lang="en-GB" sz="800" b="1" u="sng">
                <a:solidFill>
                  <a:schemeClr val="dk1"/>
                </a:solidFill>
                <a:latin typeface="Calibri"/>
                <a:ea typeface="Calibri"/>
                <a:cs typeface="Calibri"/>
                <a:sym typeface="Calibri"/>
              </a:rPr>
              <a:t>£</a:t>
            </a:r>
            <a:r>
              <a:rPr lang="en-GB" sz="800" u="sng">
                <a:solidFill>
                  <a:schemeClr val="dk1"/>
                </a:solidFill>
                <a:latin typeface="Calibri"/>
                <a:ea typeface="Calibri"/>
                <a:cs typeface="Calibri"/>
                <a:sym typeface="Calibri"/>
              </a:rPr>
              <a:t> </a:t>
            </a:r>
            <a:r>
              <a:rPr lang="en-GB" sz="800" b="1" u="sng">
                <a:solidFill>
                  <a:schemeClr val="dk1"/>
                </a:solidFill>
                <a:latin typeface="Calibri"/>
                <a:ea typeface="Calibri"/>
                <a:cs typeface="Calibri"/>
                <a:sym typeface="Calibri"/>
              </a:rPr>
              <a:t>STERLING</a:t>
            </a:r>
            <a:endParaRPr sz="800" b="1" u="sng">
              <a:solidFill>
                <a:schemeClr val="dk1"/>
              </a:solidFill>
              <a:latin typeface="Calibri"/>
              <a:ea typeface="Calibri"/>
              <a:cs typeface="Calibri"/>
              <a:sym typeface="Calibri"/>
            </a:endParaRPr>
          </a:p>
        </p:txBody>
      </p:sp>
      <p:graphicFrame>
        <p:nvGraphicFramePr>
          <p:cNvPr id="149" name="Shape 149"/>
          <p:cNvGraphicFramePr/>
          <p:nvPr/>
        </p:nvGraphicFramePr>
        <p:xfrm>
          <a:off x="6985296" y="25400"/>
          <a:ext cx="5206700" cy="1181100"/>
        </p:xfrm>
        <a:graphic>
          <a:graphicData uri="http://schemas.openxmlformats.org/drawingml/2006/table">
            <a:tbl>
              <a:tblPr firstRow="1" bandRow="1">
                <a:noFill/>
              </a:tblPr>
              <a:tblGrid>
                <a:gridCol w="1024950">
                  <a:extLst>
                    <a:ext uri="{9D8B030D-6E8A-4147-A177-3AD203B41FA5}">
                      <a16:colId xmlns:a16="http://schemas.microsoft.com/office/drawing/2014/main" val="20000"/>
                    </a:ext>
                  </a:extLst>
                </a:gridCol>
                <a:gridCol w="4181750">
                  <a:extLst>
                    <a:ext uri="{9D8B030D-6E8A-4147-A177-3AD203B41FA5}">
                      <a16:colId xmlns:a16="http://schemas.microsoft.com/office/drawing/2014/main" val="20001"/>
                    </a:ext>
                  </a:extLst>
                </a:gridCol>
              </a:tblGrid>
              <a:tr h="326575">
                <a:tc gridSpan="2">
                  <a:txBody>
                    <a:bodyPr/>
                    <a:lstStyle/>
                    <a:p>
                      <a:pPr marL="0" marR="0" lvl="0" indent="0" algn="ctr" rtl="0">
                        <a:spcBef>
                          <a:spcPts val="0"/>
                        </a:spcBef>
                        <a:spcAft>
                          <a:spcPts val="0"/>
                        </a:spcAft>
                        <a:buNone/>
                      </a:pPr>
                      <a:r>
                        <a:rPr lang="en-GB" sz="1200">
                          <a:solidFill>
                            <a:schemeClr val="lt1"/>
                          </a:solidFill>
                          <a:latin typeface="Calibri"/>
                          <a:ea typeface="Calibri"/>
                          <a:cs typeface="Calibri"/>
                          <a:sym typeface="Calibri"/>
                        </a:rPr>
                        <a:t>QUOTES ON EXCHANGE RATE</a:t>
                      </a:r>
                      <a:endParaRPr sz="120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854525">
                <a:tc>
                  <a:txBody>
                    <a:bodyPr/>
                    <a:lstStyle/>
                    <a:p>
                      <a:pPr marL="0" marR="0" lvl="0" indent="0" algn="l" rtl="0">
                        <a:spcBef>
                          <a:spcPts val="0"/>
                        </a:spcBef>
                        <a:spcAft>
                          <a:spcPts val="0"/>
                        </a:spcAft>
                        <a:buNone/>
                      </a:pPr>
                      <a:r>
                        <a:rPr lang="en-GB" sz="1000" b="1">
                          <a:solidFill>
                            <a:schemeClr val="lt1"/>
                          </a:solidFill>
                        </a:rPr>
                        <a:t>MILTON FRIEDMAN</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1" i="1">
                          <a:solidFill>
                            <a:schemeClr val="dk1"/>
                          </a:solidFill>
                          <a:latin typeface="Calibri"/>
                          <a:ea typeface="Calibri"/>
                          <a:cs typeface="Calibri"/>
                          <a:sym typeface="Calibri"/>
                        </a:rPr>
                        <a:t>The problem is that, in a world of floating exchange rates, as Italy was before the euro, if one country is subjected to a shock which requires it to cut wages, it cannot do so with a modern kind of control &amp; regulation system.  It is much easier it is much easier to do it by letting the exchange rate change. Only one price has to change, instead of many. </a:t>
                      </a:r>
                      <a:endParaRPr sz="1000" b="1" i="1">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985866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53"/>
        <p:cNvGrpSpPr/>
        <p:nvPr/>
      </p:nvGrpSpPr>
      <p:grpSpPr>
        <a:xfrm>
          <a:off x="0" y="0"/>
          <a:ext cx="0" cy="0"/>
          <a:chOff x="0" y="0"/>
          <a:chExt cx="0" cy="0"/>
        </a:xfrm>
      </p:grpSpPr>
      <p:graphicFrame>
        <p:nvGraphicFramePr>
          <p:cNvPr id="154" name="Shape 154"/>
          <p:cNvGraphicFramePr/>
          <p:nvPr/>
        </p:nvGraphicFramePr>
        <p:xfrm>
          <a:off x="1" y="0"/>
          <a:ext cx="5723075" cy="1889800"/>
        </p:xfrm>
        <a:graphic>
          <a:graphicData uri="http://schemas.openxmlformats.org/drawingml/2006/table">
            <a:tbl>
              <a:tblPr firstRow="1" bandRow="1">
                <a:noFill/>
              </a:tblPr>
              <a:tblGrid>
                <a:gridCol w="1013550">
                  <a:extLst>
                    <a:ext uri="{9D8B030D-6E8A-4147-A177-3AD203B41FA5}">
                      <a16:colId xmlns:a16="http://schemas.microsoft.com/office/drawing/2014/main" val="20000"/>
                    </a:ext>
                  </a:extLst>
                </a:gridCol>
                <a:gridCol w="4709525">
                  <a:extLst>
                    <a:ext uri="{9D8B030D-6E8A-4147-A177-3AD203B41FA5}">
                      <a16:colId xmlns:a16="http://schemas.microsoft.com/office/drawing/2014/main" val="20001"/>
                    </a:ext>
                  </a:extLst>
                </a:gridCol>
              </a:tblGrid>
              <a:tr h="17212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4.2.6.5. ECONOMIC GROWTH &amp; DEVELOPMENT</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spcBef>
                          <a:spcPts val="0"/>
                        </a:spcBef>
                        <a:spcAft>
                          <a:spcPts val="0"/>
                        </a:spcAft>
                        <a:buNone/>
                      </a:pPr>
                      <a:r>
                        <a:rPr lang="en-GB" sz="1000" b="1">
                          <a:solidFill>
                            <a:schemeClr val="lt1"/>
                          </a:solidFill>
                        </a:rPr>
                        <a:t>AMARTYA SEN</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1" i="1">
                          <a:solidFill>
                            <a:schemeClr val="dk1"/>
                          </a:solidFill>
                          <a:latin typeface="Calibri"/>
                          <a:ea typeface="Calibri"/>
                          <a:cs typeface="Calibri"/>
                          <a:sym typeface="Calibri"/>
                        </a:rPr>
                        <a:t>“The process of improving people’s well being &amp; quality of life involving improvement in standards of living, reduction in poverty, improved health &amp; education along with increased freedom &amp; economic choice”</a:t>
                      </a:r>
                      <a:endParaRPr/>
                    </a:p>
                  </a:txBody>
                  <a:tcPr marL="91450" marR="91450" marT="45725" marB="45725">
                    <a:solidFill>
                      <a:srgbClr val="DDEAF6"/>
                    </a:solidFill>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MICHAEL TODARO</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u="none">
                          <a:solidFill>
                            <a:schemeClr val="dk1"/>
                          </a:solidFill>
                          <a:latin typeface="Calibri"/>
                          <a:ea typeface="Calibri"/>
                          <a:cs typeface="Calibri"/>
                          <a:sym typeface="Calibri"/>
                        </a:rPr>
                        <a:t>Availability &amp; distribution of life sustaining goods – food, shelter, health</a:t>
                      </a:r>
                      <a:endParaRPr/>
                    </a:p>
                    <a:p>
                      <a:pPr marL="228600" marR="0" lvl="0" indent="-228600" algn="l" rtl="0">
                        <a:spcBef>
                          <a:spcPts val="0"/>
                        </a:spcBef>
                        <a:spcAft>
                          <a:spcPts val="0"/>
                        </a:spcAft>
                        <a:buClr>
                          <a:schemeClr val="dk1"/>
                        </a:buClr>
                        <a:buSzPts val="1000"/>
                        <a:buFont typeface="Calibri"/>
                        <a:buAutoNum type="arabicPeriod"/>
                      </a:pPr>
                      <a:r>
                        <a:rPr lang="en-GB" sz="1000" b="1" i="0" u="none">
                          <a:solidFill>
                            <a:schemeClr val="dk1"/>
                          </a:solidFill>
                          <a:latin typeface="Calibri"/>
                          <a:ea typeface="Calibri"/>
                          <a:cs typeface="Calibri"/>
                          <a:sym typeface="Calibri"/>
                        </a:rPr>
                        <a:t>An increase in standards of living</a:t>
                      </a:r>
                      <a:endParaRPr/>
                    </a:p>
                    <a:p>
                      <a:pPr marL="228600" marR="0" lvl="0" indent="-228600" algn="l" rtl="0">
                        <a:spcBef>
                          <a:spcPts val="0"/>
                        </a:spcBef>
                        <a:spcAft>
                          <a:spcPts val="0"/>
                        </a:spcAft>
                        <a:buClr>
                          <a:schemeClr val="dk1"/>
                        </a:buClr>
                        <a:buSzPts val="1000"/>
                        <a:buFont typeface="Calibri"/>
                        <a:buAutoNum type="arabicPeriod"/>
                      </a:pPr>
                      <a:r>
                        <a:rPr lang="en-GB" sz="1000" b="1" i="0" u="none">
                          <a:solidFill>
                            <a:schemeClr val="dk1"/>
                          </a:solidFill>
                          <a:latin typeface="Calibri"/>
                          <a:ea typeface="Calibri"/>
                          <a:cs typeface="Calibri"/>
                          <a:sym typeface="Calibri"/>
                        </a:rPr>
                        <a:t>Expansion &amp; economic &amp; social choices. </a:t>
                      </a:r>
                      <a:endParaRPr sz="1000" b="1" i="0" u="none">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SUSTAINABLE ECONOMIC DEVELOPMENT</a:t>
                      </a:r>
                      <a:endParaRPr sz="1000" b="1">
                        <a:solidFill>
                          <a:schemeClr val="lt1"/>
                        </a:solidFill>
                      </a:endParaRPr>
                    </a:p>
                  </a:txBody>
                  <a:tcPr marL="91450" marR="91450" marT="45725" marB="45725">
                    <a:solidFill>
                      <a:schemeClr val="dk1"/>
                    </a:solidFill>
                  </a:tcPr>
                </a:tc>
                <a:tc>
                  <a:txBody>
                    <a:bodyPr/>
                    <a:lstStyle/>
                    <a:p>
                      <a:pPr marL="0" marR="0" lvl="0" indent="0" algn="l" rtl="0">
                        <a:lnSpc>
                          <a:spcPct val="100000"/>
                        </a:lnSpc>
                        <a:spcBef>
                          <a:spcPts val="0"/>
                        </a:spcBef>
                        <a:spcAft>
                          <a:spcPts val="0"/>
                        </a:spcAft>
                        <a:buClr>
                          <a:schemeClr val="dk1"/>
                        </a:buClr>
                        <a:buSzPts val="1000"/>
                        <a:buFont typeface="Calibri"/>
                        <a:buNone/>
                      </a:pPr>
                      <a:r>
                        <a:rPr lang="en-GB" sz="1000" b="1" dirty="0">
                          <a:solidFill>
                            <a:schemeClr val="dk1"/>
                          </a:solidFill>
                          <a:latin typeface="Calibri"/>
                          <a:ea typeface="Calibri"/>
                          <a:cs typeface="Calibri"/>
                          <a:sym typeface="Calibri"/>
                        </a:rPr>
                        <a:t>Economic development</a:t>
                      </a:r>
                      <a:r>
                        <a:rPr lang="en-GB" sz="1000" b="0" dirty="0">
                          <a:solidFill>
                            <a:schemeClr val="dk1"/>
                          </a:solidFill>
                          <a:latin typeface="Calibri"/>
                          <a:ea typeface="Calibri"/>
                          <a:cs typeface="Calibri"/>
                          <a:sym typeface="Calibri"/>
                        </a:rPr>
                        <a:t> that attempts to satisfy the needs of humans but in a manner that sustains natural resources and the environment for future generations.</a:t>
                      </a:r>
                      <a:endParaRPr sz="1000" b="1" i="1" dirty="0">
                        <a:solidFill>
                          <a:schemeClr val="dk1"/>
                        </a:solidFill>
                        <a:latin typeface="Calibri"/>
                        <a:ea typeface="Calibri"/>
                        <a:cs typeface="Calibri"/>
                        <a:sym typeface="Calibri"/>
                      </a:endParaRPr>
                    </a:p>
                    <a:p>
                      <a:pPr marL="228600" marR="0" lvl="0" indent="-165100" algn="l" rtl="0">
                        <a:spcBef>
                          <a:spcPts val="0"/>
                        </a:spcBef>
                        <a:spcAft>
                          <a:spcPts val="0"/>
                        </a:spcAft>
                        <a:buClr>
                          <a:schemeClr val="dk1"/>
                        </a:buClr>
                        <a:buSzPts val="1000"/>
                        <a:buFont typeface="Calibri"/>
                        <a:buNone/>
                      </a:pPr>
                      <a:endParaRPr sz="1000" b="1" i="0" u="none" dirty="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55" name="Shape 155"/>
          <p:cNvGraphicFramePr/>
          <p:nvPr/>
        </p:nvGraphicFramePr>
        <p:xfrm>
          <a:off x="0" y="1907785"/>
          <a:ext cx="5723075" cy="2158525"/>
        </p:xfrm>
        <a:graphic>
          <a:graphicData uri="http://schemas.openxmlformats.org/drawingml/2006/table">
            <a:tbl>
              <a:tblPr firstRow="1" bandRow="1">
                <a:noFill/>
              </a:tblPr>
              <a:tblGrid>
                <a:gridCol w="1011225">
                  <a:extLst>
                    <a:ext uri="{9D8B030D-6E8A-4147-A177-3AD203B41FA5}">
                      <a16:colId xmlns:a16="http://schemas.microsoft.com/office/drawing/2014/main" val="20000"/>
                    </a:ext>
                  </a:extLst>
                </a:gridCol>
                <a:gridCol w="4711850">
                  <a:extLst>
                    <a:ext uri="{9D8B030D-6E8A-4147-A177-3AD203B41FA5}">
                      <a16:colId xmlns:a16="http://schemas.microsoft.com/office/drawing/2014/main" val="20001"/>
                    </a:ext>
                  </a:extLst>
                </a:gridCol>
              </a:tblGrid>
              <a:tr h="180875">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ECONOMIC GROWTH</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spcBef>
                          <a:spcPts val="0"/>
                        </a:spcBef>
                        <a:spcAft>
                          <a:spcPts val="0"/>
                        </a:spcAft>
                        <a:buNone/>
                      </a:pPr>
                      <a:r>
                        <a:rPr lang="en-GB" sz="1000" b="1">
                          <a:solidFill>
                            <a:schemeClr val="lt1"/>
                          </a:solidFill>
                        </a:rPr>
                        <a:t>ECONOMIC GROWTH Characteristics &amp; BENEFITS </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Higher incomes – Jobs, quality of life, material standards of living, income inequality, reduction in poor.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Higher profits – Technology, jobs.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Fiscal Dividend – state provision of Health, education, infrastructure.</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PROBLEMS OF GROWTH</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u="none">
                          <a:solidFill>
                            <a:schemeClr val="dk1"/>
                          </a:solidFill>
                          <a:latin typeface="Calibri"/>
                          <a:ea typeface="Calibri"/>
                          <a:cs typeface="Calibri"/>
                          <a:sym typeface="Calibri"/>
                        </a:rPr>
                        <a:t>DISTRIBUTION</a:t>
                      </a:r>
                      <a:r>
                        <a:rPr lang="en-GB" sz="1000" b="0" i="0" u="none">
                          <a:solidFill>
                            <a:schemeClr val="dk1"/>
                          </a:solidFill>
                          <a:latin typeface="Calibri"/>
                          <a:ea typeface="Calibri"/>
                          <a:cs typeface="Calibri"/>
                          <a:sym typeface="Calibri"/>
                        </a:rPr>
                        <a:t> </a:t>
                      </a:r>
                      <a:r>
                        <a:rPr lang="en-GB" sz="1000" b="1" i="0" u="none">
                          <a:solidFill>
                            <a:schemeClr val="dk1"/>
                          </a:solidFill>
                          <a:latin typeface="Calibri"/>
                          <a:ea typeface="Calibri"/>
                          <a:cs typeface="Calibri"/>
                          <a:sym typeface="Calibri"/>
                        </a:rPr>
                        <a:t>OF</a:t>
                      </a:r>
                      <a:r>
                        <a:rPr lang="en-GB" sz="1000" b="0" i="0" u="none">
                          <a:solidFill>
                            <a:schemeClr val="dk1"/>
                          </a:solidFill>
                          <a:latin typeface="Calibri"/>
                          <a:ea typeface="Calibri"/>
                          <a:cs typeface="Calibri"/>
                          <a:sym typeface="Calibri"/>
                        </a:rPr>
                        <a:t> </a:t>
                      </a:r>
                      <a:r>
                        <a:rPr lang="en-GB" sz="1000" b="1" i="0" u="none">
                          <a:solidFill>
                            <a:schemeClr val="dk1"/>
                          </a:solidFill>
                          <a:latin typeface="Calibri"/>
                          <a:ea typeface="Calibri"/>
                          <a:cs typeface="Calibri"/>
                          <a:sym typeface="Calibri"/>
                        </a:rPr>
                        <a:t>INCOME</a:t>
                      </a:r>
                      <a:r>
                        <a:rPr lang="en-GB" sz="1000" b="0" i="0" u="none">
                          <a:solidFill>
                            <a:schemeClr val="dk1"/>
                          </a:solidFill>
                          <a:latin typeface="Calibri"/>
                          <a:ea typeface="Calibri"/>
                          <a:cs typeface="Calibri"/>
                          <a:sym typeface="Calibri"/>
                        </a:rPr>
                        <a:t>– </a:t>
                      </a:r>
                      <a:r>
                        <a:rPr lang="en-GB" sz="1000" b="1" i="0" u="none">
                          <a:solidFill>
                            <a:schemeClr val="dk1"/>
                          </a:solidFill>
                          <a:latin typeface="Calibri"/>
                          <a:ea typeface="Calibri"/>
                          <a:cs typeface="Calibri"/>
                          <a:sym typeface="Calibri"/>
                        </a:rPr>
                        <a:t>INCOME</a:t>
                      </a:r>
                      <a:r>
                        <a:rPr lang="en-GB" sz="1000" b="0" i="0" u="none">
                          <a:solidFill>
                            <a:schemeClr val="dk1"/>
                          </a:solidFill>
                          <a:latin typeface="Calibri"/>
                          <a:ea typeface="Calibri"/>
                          <a:cs typeface="Calibri"/>
                          <a:sym typeface="Calibri"/>
                        </a:rPr>
                        <a:t> </a:t>
                      </a:r>
                      <a:r>
                        <a:rPr lang="en-GB" sz="1000" b="1" i="0" u="none">
                          <a:solidFill>
                            <a:schemeClr val="dk1"/>
                          </a:solidFill>
                          <a:latin typeface="Calibri"/>
                          <a:ea typeface="Calibri"/>
                          <a:cs typeface="Calibri"/>
                          <a:sym typeface="Calibri"/>
                        </a:rPr>
                        <a:t>INEQUALITY</a:t>
                      </a:r>
                      <a:r>
                        <a:rPr lang="en-GB" sz="1000" b="0" i="0" u="none">
                          <a:solidFill>
                            <a:schemeClr val="dk1"/>
                          </a:solidFill>
                          <a:latin typeface="Calibri"/>
                          <a:ea typeface="Calibri"/>
                          <a:cs typeface="Calibri"/>
                          <a:sym typeface="Calibri"/>
                        </a:rPr>
                        <a:t> &amp; </a:t>
                      </a:r>
                      <a:r>
                        <a:rPr lang="en-GB" sz="1000" b="1" i="0" u="none">
                          <a:solidFill>
                            <a:schemeClr val="dk1"/>
                          </a:solidFill>
                          <a:latin typeface="Calibri"/>
                          <a:ea typeface="Calibri"/>
                          <a:cs typeface="Calibri"/>
                          <a:sym typeface="Calibri"/>
                        </a:rPr>
                        <a:t>Gini</a:t>
                      </a:r>
                      <a:r>
                        <a:rPr lang="en-GB" sz="1000" b="0" i="0" u="none">
                          <a:solidFill>
                            <a:schemeClr val="dk1"/>
                          </a:solidFill>
                          <a:latin typeface="Calibri"/>
                          <a:ea typeface="Calibri"/>
                          <a:cs typeface="Calibri"/>
                          <a:sym typeface="Calibri"/>
                        </a:rPr>
                        <a:t> coefficient</a:t>
                      </a:r>
                      <a:endParaRPr/>
                    </a:p>
                    <a:p>
                      <a:pPr marL="228600" marR="0" lvl="0" indent="-228600" algn="l" rtl="0">
                        <a:spcBef>
                          <a:spcPts val="0"/>
                        </a:spcBef>
                        <a:spcAft>
                          <a:spcPts val="0"/>
                        </a:spcAft>
                        <a:buClr>
                          <a:schemeClr val="dk1"/>
                        </a:buClr>
                        <a:buSzPts val="1000"/>
                        <a:buFont typeface="Calibri"/>
                        <a:buAutoNum type="arabicPeriod"/>
                      </a:pPr>
                      <a:r>
                        <a:rPr lang="en-GB" sz="1000" b="1" i="0" u="none">
                          <a:solidFill>
                            <a:schemeClr val="dk1"/>
                          </a:solidFill>
                          <a:latin typeface="Calibri"/>
                          <a:ea typeface="Calibri"/>
                          <a:cs typeface="Calibri"/>
                          <a:sym typeface="Calibri"/>
                        </a:rPr>
                        <a:t>NEGATIVE</a:t>
                      </a:r>
                      <a:r>
                        <a:rPr lang="en-GB" sz="1000" b="0" i="0" u="none">
                          <a:solidFill>
                            <a:schemeClr val="dk1"/>
                          </a:solidFill>
                          <a:latin typeface="Calibri"/>
                          <a:ea typeface="Calibri"/>
                          <a:cs typeface="Calibri"/>
                          <a:sym typeface="Calibri"/>
                        </a:rPr>
                        <a:t> </a:t>
                      </a:r>
                      <a:r>
                        <a:rPr lang="en-GB" sz="1000" b="1" i="0" u="none">
                          <a:solidFill>
                            <a:schemeClr val="dk1"/>
                          </a:solidFill>
                          <a:latin typeface="Calibri"/>
                          <a:ea typeface="Calibri"/>
                          <a:cs typeface="Calibri"/>
                          <a:sym typeface="Calibri"/>
                        </a:rPr>
                        <a:t>EXTERNALITIES</a:t>
                      </a:r>
                      <a:r>
                        <a:rPr lang="en-GB" sz="1000" b="0" i="0" u="none">
                          <a:solidFill>
                            <a:schemeClr val="dk1"/>
                          </a:solidFill>
                          <a:latin typeface="Calibri"/>
                          <a:ea typeface="Calibri"/>
                          <a:cs typeface="Calibri"/>
                          <a:sym typeface="Calibri"/>
                        </a:rPr>
                        <a:t> &amp; sustainability – Pollution, environmental degradation. </a:t>
                      </a:r>
                      <a:endParaRPr/>
                    </a:p>
                    <a:p>
                      <a:pPr marL="228600" marR="0" lvl="0" indent="-228600" algn="l" rtl="0">
                        <a:spcBef>
                          <a:spcPts val="0"/>
                        </a:spcBef>
                        <a:spcAft>
                          <a:spcPts val="0"/>
                        </a:spcAft>
                        <a:buClr>
                          <a:schemeClr val="dk1"/>
                        </a:buClr>
                        <a:buSzPts val="1000"/>
                        <a:buFont typeface="Calibri"/>
                        <a:buAutoNum type="arabicPeriod"/>
                      </a:pPr>
                      <a:r>
                        <a:rPr lang="en-GB" sz="1000" b="0" i="0" u="none">
                          <a:solidFill>
                            <a:schemeClr val="dk1"/>
                          </a:solidFill>
                          <a:latin typeface="Calibri"/>
                          <a:ea typeface="Calibri"/>
                          <a:cs typeface="Calibri"/>
                          <a:sym typeface="Calibri"/>
                        </a:rPr>
                        <a:t>Growth in one dominant sector – Risk of </a:t>
                      </a:r>
                      <a:r>
                        <a:rPr lang="en-GB" sz="1000" b="1" i="0" u="none">
                          <a:solidFill>
                            <a:schemeClr val="dk1"/>
                          </a:solidFill>
                          <a:latin typeface="Calibri"/>
                          <a:ea typeface="Calibri"/>
                          <a:cs typeface="Calibri"/>
                          <a:sym typeface="Calibri"/>
                        </a:rPr>
                        <a:t>PRIMARY PRODUCT DEPENDENCY</a:t>
                      </a:r>
                      <a:endParaRPr sz="1000" b="1" i="0" u="none">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JUDGEMENT</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Growth a necessary but not sufficient condition of development</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1954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AMARTYA SEN</a:t>
                      </a:r>
                      <a:endParaRPr/>
                    </a:p>
                  </a:txBody>
                  <a:tcPr marL="91450" marR="91450" marT="45725" marB="45725">
                    <a:solidFill>
                      <a:srgbClr val="00B0F0"/>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GB" sz="1000" b="1" i="1" dirty="0">
                          <a:solidFill>
                            <a:schemeClr val="dk1"/>
                          </a:solidFill>
                          <a:latin typeface="Calibri"/>
                          <a:ea typeface="Calibri"/>
                          <a:cs typeface="Calibri"/>
                          <a:sym typeface="Calibri"/>
                        </a:rPr>
                        <a:t>“Economic growth without investment in human development, is unsustainable &amp; unethical.” </a:t>
                      </a:r>
                      <a:endParaRPr sz="1000" b="1" i="1" dirty="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bl>
          </a:graphicData>
        </a:graphic>
      </p:graphicFrame>
      <p:graphicFrame>
        <p:nvGraphicFramePr>
          <p:cNvPr id="156" name="Shape 156"/>
          <p:cNvGraphicFramePr/>
          <p:nvPr/>
        </p:nvGraphicFramePr>
        <p:xfrm>
          <a:off x="0" y="4099607"/>
          <a:ext cx="5680025" cy="2133630"/>
        </p:xfrm>
        <a:graphic>
          <a:graphicData uri="http://schemas.openxmlformats.org/drawingml/2006/table">
            <a:tbl>
              <a:tblPr firstRow="1" bandRow="1">
                <a:noFill/>
              </a:tblPr>
              <a:tblGrid>
                <a:gridCol w="1161825">
                  <a:extLst>
                    <a:ext uri="{9D8B030D-6E8A-4147-A177-3AD203B41FA5}">
                      <a16:colId xmlns:a16="http://schemas.microsoft.com/office/drawing/2014/main" val="20000"/>
                    </a:ext>
                  </a:extLst>
                </a:gridCol>
                <a:gridCol w="4518200">
                  <a:extLst>
                    <a:ext uri="{9D8B030D-6E8A-4147-A177-3AD203B41FA5}">
                      <a16:colId xmlns:a16="http://schemas.microsoft.com/office/drawing/2014/main" val="20001"/>
                    </a:ext>
                  </a:extLst>
                </a:gridCol>
              </a:tblGrid>
              <a:tr h="185825">
                <a:tc gridSpan="2">
                  <a:txBody>
                    <a:bodyPr/>
                    <a:lstStyle/>
                    <a:p>
                      <a:pPr marL="0" marR="0" lvl="0" indent="0" algn="ctr" rtl="0">
                        <a:spcBef>
                          <a:spcPts val="0"/>
                        </a:spcBef>
                        <a:spcAft>
                          <a:spcPts val="0"/>
                        </a:spcAft>
                        <a:buNone/>
                      </a:pPr>
                      <a:r>
                        <a:rPr lang="en-GB" sz="1200">
                          <a:solidFill>
                            <a:schemeClr val="lt1"/>
                          </a:solidFill>
                          <a:latin typeface="Calibri"/>
                          <a:ea typeface="Calibri"/>
                          <a:cs typeface="Calibri"/>
                          <a:sym typeface="Calibri"/>
                        </a:rPr>
                        <a:t>LEDCs</a:t>
                      </a:r>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gridSpan="2">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LEDC</a:t>
                      </a:r>
                      <a:r>
                        <a:rPr lang="en-GB" sz="1000" b="0" i="0">
                          <a:solidFill>
                            <a:schemeClr val="dk1"/>
                          </a:solidFill>
                          <a:latin typeface="Calibri"/>
                          <a:ea typeface="Calibri"/>
                          <a:cs typeface="Calibri"/>
                          <a:sym typeface="Calibri"/>
                        </a:rPr>
                        <a:t>(Less Economically Developed Country) sector includes countries with a lower GDP and a lower standard of living than </a:t>
                      </a:r>
                      <a:r>
                        <a:rPr lang="en-GB" sz="1000" b="1" i="0">
                          <a:solidFill>
                            <a:schemeClr val="dk1"/>
                          </a:solidFill>
                          <a:latin typeface="Calibri"/>
                          <a:ea typeface="Calibri"/>
                          <a:cs typeface="Calibri"/>
                          <a:sym typeface="Calibri"/>
                        </a:rPr>
                        <a:t>MEDC</a:t>
                      </a:r>
                      <a:r>
                        <a:rPr lang="en-GB" sz="1000" b="0" i="0">
                          <a:solidFill>
                            <a:schemeClr val="dk1"/>
                          </a:solidFill>
                          <a:latin typeface="Calibri"/>
                          <a:ea typeface="Calibri"/>
                          <a:cs typeface="Calibri"/>
                          <a:sym typeface="Calibri"/>
                        </a:rPr>
                        <a:t> (More Economically Developed Country) countries. </a:t>
                      </a:r>
                      <a:endParaRPr sz="1000" b="1">
                        <a:solidFill>
                          <a:schemeClr val="dk1"/>
                        </a:solidFill>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COMMON CHARACTERISTICS OF LEDCS</a:t>
                      </a:r>
                      <a:endParaRPr sz="1000" b="1">
                        <a:solidFill>
                          <a:schemeClr val="lt1"/>
                        </a:solidFill>
                      </a:endParaRPr>
                    </a:p>
                  </a:txBody>
                  <a:tcPr marL="91450" marR="91450" marT="45725" marB="45725">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Low standards of living</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Low levels of productivity</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Low levels of saving</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High population growth</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Primary sector dominance</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Incomplete markets</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High unemployment/ underemployment</a:t>
                      </a:r>
                      <a:endParaRPr/>
                    </a:p>
                    <a:p>
                      <a:pPr marL="342900" marR="0" lvl="0" indent="-342900" algn="l" rtl="0">
                        <a:spcBef>
                          <a:spcPts val="0"/>
                        </a:spcBef>
                        <a:spcAft>
                          <a:spcPts val="0"/>
                        </a:spcAft>
                        <a:buClr>
                          <a:schemeClr val="dk1"/>
                        </a:buClr>
                        <a:buSzPts val="1000"/>
                        <a:buFont typeface="Calibri"/>
                        <a:buAutoNum type="arabicPeriod"/>
                      </a:pPr>
                      <a:r>
                        <a:rPr lang="en-GB" sz="1000">
                          <a:solidFill>
                            <a:schemeClr val="dk1"/>
                          </a:solidFill>
                          <a:latin typeface="Calibri"/>
                          <a:ea typeface="Calibri"/>
                          <a:cs typeface="Calibri"/>
                          <a:sym typeface="Calibri"/>
                        </a:rPr>
                        <a:t>Low economic power on the international stage</a:t>
                      </a:r>
                      <a:endParaRPr/>
                    </a:p>
                    <a:p>
                      <a:pPr marL="0" marR="0" lvl="0" indent="0" algn="l" rtl="0">
                        <a:lnSpc>
                          <a:spcPct val="100000"/>
                        </a:lnSpc>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However, they do also have differing characteristics – they are not all the same. </a:t>
                      </a:r>
                      <a:endParaRPr/>
                    </a:p>
                  </a:txBody>
                  <a:tcPr marL="91450" marR="91450" marT="45725" marB="45725">
                    <a:solidFill>
                      <a:srgbClr val="F2F2F2"/>
                    </a:solidFill>
                  </a:tcPr>
                </a:tc>
                <a:extLst>
                  <a:ext uri="{0D108BD9-81ED-4DB2-BD59-A6C34878D82A}">
                    <a16:rowId xmlns:a16="http://schemas.microsoft.com/office/drawing/2014/main" val="10002"/>
                  </a:ext>
                </a:extLst>
              </a:tr>
            </a:tbl>
          </a:graphicData>
        </a:graphic>
      </p:graphicFrame>
      <p:graphicFrame>
        <p:nvGraphicFramePr>
          <p:cNvPr id="157" name="Shape 157"/>
          <p:cNvGraphicFramePr/>
          <p:nvPr/>
        </p:nvGraphicFramePr>
        <p:xfrm>
          <a:off x="5733826" y="0"/>
          <a:ext cx="6458175" cy="1305075"/>
        </p:xfrm>
        <a:graphic>
          <a:graphicData uri="http://schemas.openxmlformats.org/drawingml/2006/table">
            <a:tbl>
              <a:tblPr firstRow="1" bandRow="1">
                <a:noFill/>
              </a:tblPr>
              <a:tblGrid>
                <a:gridCol w="1495325">
                  <a:extLst>
                    <a:ext uri="{9D8B030D-6E8A-4147-A177-3AD203B41FA5}">
                      <a16:colId xmlns:a16="http://schemas.microsoft.com/office/drawing/2014/main" val="20000"/>
                    </a:ext>
                  </a:extLst>
                </a:gridCol>
                <a:gridCol w="4962850">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MEASUREMENTS OF DEVELOPMENT: SINGLE INDICATORS</a:t>
                      </a:r>
                      <a:endParaRPr b="1" dirty="0"/>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499575">
                <a:tc>
                  <a:txBody>
                    <a:bodyPr/>
                    <a:lstStyle/>
                    <a:p>
                      <a:pPr marL="0" marR="0" lvl="0" indent="0" algn="l" rtl="0">
                        <a:spcBef>
                          <a:spcPts val="0"/>
                        </a:spcBef>
                        <a:spcAft>
                          <a:spcPts val="0"/>
                        </a:spcAft>
                        <a:buNone/>
                      </a:pPr>
                      <a:r>
                        <a:rPr lang="en-GB" sz="1000" b="1">
                          <a:solidFill>
                            <a:schemeClr val="lt1"/>
                          </a:solidFill>
                        </a:rPr>
                        <a:t>GDP, GDP PER CAPITA, GNI. USE OF PPP. </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GDP at Purchasing Power parity (PPP) takes into account variations in living costs. PPP is an attempt to work out how much currency will be needed to buy the same quantity of goods and services in different countries.</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187600">
                <a:tc>
                  <a:txBody>
                    <a:bodyPr/>
                    <a:lstStyle/>
                    <a:p>
                      <a:pPr marL="0" marR="0" lvl="0" indent="0" algn="l" rtl="0">
                        <a:spcBef>
                          <a:spcPts val="0"/>
                        </a:spcBef>
                        <a:spcAft>
                          <a:spcPts val="0"/>
                        </a:spcAft>
                        <a:buNone/>
                      </a:pPr>
                      <a:r>
                        <a:rPr lang="en-GB" sz="1000" b="1">
                          <a:solidFill>
                            <a:schemeClr val="lt1"/>
                          </a:solidFill>
                        </a:rPr>
                        <a:t>HEALTH MEASURES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a:solidFill>
                            <a:schemeClr val="dk1"/>
                          </a:solidFill>
                          <a:latin typeface="Calibri"/>
                          <a:ea typeface="Calibri"/>
                          <a:cs typeface="Calibri"/>
                          <a:sym typeface="Calibri"/>
                        </a:rPr>
                        <a:t> Life expectancy, infant mortality. </a:t>
                      </a:r>
                      <a:endParaRPr/>
                    </a:p>
                  </a:txBody>
                  <a:tcPr marL="91450" marR="91450" marT="45725" marB="45725">
                    <a:solidFill>
                      <a:srgbClr val="DDEAF6"/>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EDUCATION MEASURES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dirty="0">
                          <a:solidFill>
                            <a:schemeClr val="dk1"/>
                          </a:solidFill>
                          <a:latin typeface="Calibri"/>
                          <a:ea typeface="Calibri"/>
                          <a:cs typeface="Calibri"/>
                          <a:sym typeface="Calibri"/>
                        </a:rPr>
                        <a:t>Adult literacy, enrolment in primary education.</a:t>
                      </a:r>
                      <a:endParaRPr dirty="0"/>
                    </a:p>
                  </a:txBody>
                  <a:tcPr marL="91450" marR="91450" marT="45725" marB="45725">
                    <a:solidFill>
                      <a:srgbClr val="F2F2F2"/>
                    </a:solidFill>
                  </a:tcPr>
                </a:tc>
                <a:extLst>
                  <a:ext uri="{0D108BD9-81ED-4DB2-BD59-A6C34878D82A}">
                    <a16:rowId xmlns:a16="http://schemas.microsoft.com/office/drawing/2014/main" val="10003"/>
                  </a:ext>
                </a:extLst>
              </a:tr>
            </a:tbl>
          </a:graphicData>
        </a:graphic>
      </p:graphicFrame>
      <p:graphicFrame>
        <p:nvGraphicFramePr>
          <p:cNvPr id="158" name="Shape 158"/>
          <p:cNvGraphicFramePr/>
          <p:nvPr/>
        </p:nvGraphicFramePr>
        <p:xfrm>
          <a:off x="5744584" y="1302327"/>
          <a:ext cx="6447400" cy="4754950"/>
        </p:xfrm>
        <a:graphic>
          <a:graphicData uri="http://schemas.openxmlformats.org/drawingml/2006/table">
            <a:tbl>
              <a:tblPr firstRow="1" bandRow="1">
                <a:noFill/>
              </a:tblPr>
              <a:tblGrid>
                <a:gridCol w="1108025">
                  <a:extLst>
                    <a:ext uri="{9D8B030D-6E8A-4147-A177-3AD203B41FA5}">
                      <a16:colId xmlns:a16="http://schemas.microsoft.com/office/drawing/2014/main" val="20000"/>
                    </a:ext>
                  </a:extLst>
                </a:gridCol>
                <a:gridCol w="533937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b="1" dirty="0">
                          <a:solidFill>
                            <a:schemeClr val="lt1"/>
                          </a:solidFill>
                          <a:latin typeface="Calibri"/>
                          <a:ea typeface="Calibri"/>
                          <a:cs typeface="Calibri"/>
                          <a:sym typeface="Calibri"/>
                        </a:rPr>
                        <a:t>MEASUREMENTS OF DEVELOMENT: HUMAN DEVELOPMENT INDEX</a:t>
                      </a:r>
                      <a:endParaRPr sz="1000" b="1" dirty="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87600">
                <a:tc gridSpan="2">
                  <a:txBody>
                    <a:bodyPr/>
                    <a:lstStyle/>
                    <a:p>
                      <a:pPr marL="0" marR="0" lvl="0" indent="0" algn="l" rtl="0">
                        <a:spcBef>
                          <a:spcPts val="0"/>
                        </a:spcBef>
                        <a:spcAft>
                          <a:spcPts val="0"/>
                        </a:spcAft>
                        <a:buNone/>
                      </a:pPr>
                      <a:r>
                        <a:rPr lang="en-GB" sz="1000">
                          <a:solidFill>
                            <a:schemeClr val="dk1"/>
                          </a:solidFill>
                          <a:latin typeface="Calibri"/>
                          <a:ea typeface="Calibri"/>
                          <a:cs typeface="Calibri"/>
                          <a:sym typeface="Calibri"/>
                        </a:rPr>
                        <a:t> </a:t>
                      </a:r>
                      <a:r>
                        <a:rPr lang="en-GB" sz="1000" b="0" i="0">
                          <a:solidFill>
                            <a:schemeClr val="dk1"/>
                          </a:solidFill>
                          <a:latin typeface="Calibri"/>
                          <a:ea typeface="Calibri"/>
                          <a:cs typeface="Calibri"/>
                          <a:sym typeface="Calibri"/>
                        </a:rPr>
                        <a:t>A measure of </a:t>
                      </a:r>
                      <a:r>
                        <a:rPr lang="en-GB" sz="1000" b="1" i="0">
                          <a:solidFill>
                            <a:schemeClr val="dk1"/>
                          </a:solidFill>
                          <a:latin typeface="Calibri"/>
                          <a:ea typeface="Calibri"/>
                          <a:cs typeface="Calibri"/>
                          <a:sym typeface="Calibri"/>
                        </a:rPr>
                        <a:t>economic development </a:t>
                      </a:r>
                      <a:r>
                        <a:rPr lang="en-GB" sz="1000" b="0" i="0">
                          <a:solidFill>
                            <a:schemeClr val="dk1"/>
                          </a:solidFill>
                          <a:latin typeface="Calibri"/>
                          <a:ea typeface="Calibri"/>
                          <a:cs typeface="Calibri"/>
                          <a:sym typeface="Calibri"/>
                        </a:rPr>
                        <a:t>and economic welfare. The Human Development Index examines three important criteria of economic development (life expectancy, education and income levels) and uses this to create an overall score between 0 and 1.  1 indicates a high level of economic development, 0 a very low level.</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COMPONENTS OF HDI</a:t>
                      </a:r>
                      <a:endParaRPr sz="1000" b="1">
                        <a:solidFill>
                          <a:schemeClr val="lt1"/>
                        </a:solidFill>
                      </a:endParaRPr>
                    </a:p>
                  </a:txBody>
                  <a:tcPr marL="91450" marR="91450" marT="45725" marB="45725">
                    <a:solidFill>
                      <a:schemeClr val="dk1"/>
                    </a:solidFill>
                  </a:tcPr>
                </a:tc>
                <a:tc>
                  <a:txBody>
                    <a:bodyPr/>
                    <a:lstStyle/>
                    <a:p>
                      <a:pPr marL="342900" marR="0" lvl="0" indent="-3429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Life Expectancy Index</a:t>
                      </a:r>
                      <a:r>
                        <a:rPr lang="en-GB" sz="1000" b="0" i="0">
                          <a:solidFill>
                            <a:schemeClr val="dk1"/>
                          </a:solidFill>
                          <a:latin typeface="Calibri"/>
                          <a:ea typeface="Calibri"/>
                          <a:cs typeface="Calibri"/>
                          <a:sym typeface="Calibri"/>
                        </a:rPr>
                        <a:t>. Average life expectancy compared to a global expected life expectancy..</a:t>
                      </a:r>
                      <a:endParaRPr/>
                    </a:p>
                    <a:p>
                      <a:pPr marL="342900" marR="0" lvl="0" indent="-3429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Education Index</a:t>
                      </a:r>
                      <a:endParaRPr/>
                    </a:p>
                    <a:p>
                      <a:pPr marL="457200" marR="0" lvl="1" indent="0" algn="l" rtl="0">
                        <a:spcBef>
                          <a:spcPts val="0"/>
                        </a:spcBef>
                        <a:spcAft>
                          <a:spcPts val="0"/>
                        </a:spcAft>
                        <a:buClr>
                          <a:schemeClr val="dk1"/>
                        </a:buClr>
                        <a:buSzPts val="1000"/>
                        <a:buFont typeface="Calibri"/>
                        <a:buNone/>
                      </a:pPr>
                      <a:r>
                        <a:rPr lang="en-GB" sz="1000" b="0" i="0" u="none" strike="noStrike" cap="none">
                          <a:solidFill>
                            <a:schemeClr val="dk1"/>
                          </a:solidFill>
                          <a:latin typeface="Calibri"/>
                          <a:ea typeface="Calibri"/>
                          <a:cs typeface="Calibri"/>
                          <a:sym typeface="Calibri"/>
                        </a:rPr>
                        <a:t>mean years of schooling</a:t>
                      </a:r>
                      <a:endParaRPr/>
                    </a:p>
                    <a:p>
                      <a:pPr marL="457200" marR="0" lvl="1" indent="0" algn="l" rtl="0">
                        <a:spcBef>
                          <a:spcPts val="0"/>
                        </a:spcBef>
                        <a:spcAft>
                          <a:spcPts val="0"/>
                        </a:spcAft>
                        <a:buClr>
                          <a:schemeClr val="dk1"/>
                        </a:buClr>
                        <a:buSzPts val="1000"/>
                        <a:buFont typeface="Calibri"/>
                        <a:buNone/>
                      </a:pPr>
                      <a:r>
                        <a:rPr lang="en-GB" sz="1000" b="0" i="0" u="none" strike="noStrike" cap="none">
                          <a:solidFill>
                            <a:schemeClr val="dk1"/>
                          </a:solidFill>
                          <a:latin typeface="Calibri"/>
                          <a:ea typeface="Calibri"/>
                          <a:cs typeface="Calibri"/>
                          <a:sym typeface="Calibri"/>
                        </a:rPr>
                        <a:t>expected years of schooling</a:t>
                      </a:r>
                      <a:endParaRPr/>
                    </a:p>
                    <a:p>
                      <a:pPr marL="342900" marR="0" lvl="0" indent="-3429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Income Index (GDP PER CAPITA at PPP)</a:t>
                      </a:r>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ADVANTAGES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Broad measurement – still includes </a:t>
                      </a:r>
                      <a:r>
                        <a:rPr lang="en-GB" sz="1000" b="1" i="0">
                          <a:solidFill>
                            <a:schemeClr val="dk1"/>
                          </a:solidFill>
                          <a:latin typeface="Calibri"/>
                          <a:ea typeface="Calibri"/>
                          <a:cs typeface="Calibri"/>
                          <a:sym typeface="Calibri"/>
                        </a:rPr>
                        <a:t>GDP per capita</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Focus on development outcomes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Allows for progress to be measured over time</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Attention focus on those with low development – Identify where aid should be distributed</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68725">
                <a:tc>
                  <a:txBody>
                    <a:bodyPr/>
                    <a:lstStyle/>
                    <a:p>
                      <a:pPr marL="0" marR="0" lvl="0" indent="0" algn="l" rtl="0">
                        <a:spcBef>
                          <a:spcPts val="0"/>
                        </a:spcBef>
                        <a:spcAft>
                          <a:spcPts val="0"/>
                        </a:spcAft>
                        <a:buNone/>
                      </a:pPr>
                      <a:r>
                        <a:rPr lang="en-GB" sz="1000" b="1">
                          <a:solidFill>
                            <a:schemeClr val="lt1"/>
                          </a:solidFill>
                        </a:rPr>
                        <a:t>DISADVANTAGES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Distribution of income is not considered. </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Arbitrary weighting – allocation of resources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Freedom &amp; choice is not considered.</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Other factors might be more significant– crime, corruption, poverty, NEGATIVE EXTERNALITIES.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Wide divergences within countries – e.g. China. </a:t>
                      </a:r>
                      <a:endParaRPr/>
                    </a:p>
                    <a:p>
                      <a:pPr marL="228600" marR="0" lvl="0" indent="-228600" algn="l" rtl="0">
                        <a:lnSpc>
                          <a:spcPct val="100000"/>
                        </a:lnSpc>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Reflects long-term changes (eg life expectancy) &amp; may not show recent short-term changes.</a:t>
                      </a:r>
                      <a:endParaRPr/>
                    </a:p>
                  </a:txBody>
                  <a:tcPr marL="91450" marR="91450" marT="45725" marB="45725">
                    <a:solidFill>
                      <a:srgbClr val="F2F2F2"/>
                    </a:solidFill>
                  </a:tcPr>
                </a:tc>
                <a:extLst>
                  <a:ext uri="{0D108BD9-81ED-4DB2-BD59-A6C34878D82A}">
                    <a16:rowId xmlns:a16="http://schemas.microsoft.com/office/drawing/2014/main" val="10004"/>
                  </a:ext>
                </a:extLst>
              </a:tr>
              <a:tr h="268725">
                <a:tc>
                  <a:txBody>
                    <a:bodyPr/>
                    <a:lstStyle/>
                    <a:p>
                      <a:pPr marL="0" marR="0" lvl="0" indent="0" algn="l" rtl="0">
                        <a:spcBef>
                          <a:spcPts val="0"/>
                        </a:spcBef>
                        <a:spcAft>
                          <a:spcPts val="0"/>
                        </a:spcAft>
                        <a:buNone/>
                      </a:pPr>
                      <a:r>
                        <a:rPr lang="en-GB" sz="1000" b="1">
                          <a:solidFill>
                            <a:schemeClr val="lt1"/>
                          </a:solidFill>
                        </a:rPr>
                        <a:t>EVALUATION</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How accurate are the statistics compiled by LEDCs?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Calculation of statistics does not help feed people, so allocate resources to this?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Consideration of other factors that are more important e.g. freedom from war, secure property rights, political &amp; economic freedom?</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Will LEDCs focus on HDI, while MEDCs focus on GDP growth?</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5"/>
                  </a:ext>
                </a:extLst>
              </a:tr>
              <a:tr h="268725">
                <a:tc>
                  <a:txBody>
                    <a:bodyPr/>
                    <a:lstStyle/>
                    <a:p>
                      <a:pPr marL="0" marR="0" lvl="0" indent="0" algn="l" rtl="0">
                        <a:spcBef>
                          <a:spcPts val="0"/>
                        </a:spcBef>
                        <a:spcAft>
                          <a:spcPts val="0"/>
                        </a:spcAft>
                        <a:buNone/>
                      </a:pPr>
                      <a:r>
                        <a:rPr lang="en-GB" sz="1000" b="1">
                          <a:solidFill>
                            <a:schemeClr val="lt1"/>
                          </a:solidFill>
                        </a:rPr>
                        <a:t>HARVEY FIRESTONE:</a:t>
                      </a:r>
                      <a:endParaRPr sz="1000" b="1">
                        <a:solidFill>
                          <a:schemeClr val="lt1"/>
                        </a:solidFill>
                      </a:endParaRPr>
                    </a:p>
                  </a:txBody>
                  <a:tcPr marL="91450" marR="91450" marT="45725" marB="45725">
                    <a:solidFill>
                      <a:srgbClr val="00B0F0"/>
                    </a:solidFill>
                  </a:tcPr>
                </a:tc>
                <a:tc>
                  <a:txBody>
                    <a:bodyPr/>
                    <a:lstStyle/>
                    <a:p>
                      <a:pPr marL="0" marR="0" lvl="0" indent="0" algn="l" rtl="0">
                        <a:spcBef>
                          <a:spcPts val="0"/>
                        </a:spcBef>
                        <a:spcAft>
                          <a:spcPts val="0"/>
                        </a:spcAft>
                        <a:buClr>
                          <a:schemeClr val="dk1"/>
                        </a:buClr>
                        <a:buSzPts val="1000"/>
                        <a:buFont typeface="Calibri"/>
                        <a:buNone/>
                      </a:pPr>
                      <a:r>
                        <a:rPr lang="en-GB" sz="1000" b="1" i="1" dirty="0">
                          <a:solidFill>
                            <a:schemeClr val="dk1"/>
                          </a:solidFill>
                          <a:latin typeface="Calibri"/>
                          <a:ea typeface="Calibri"/>
                          <a:cs typeface="Calibri"/>
                          <a:sym typeface="Calibri"/>
                        </a:rPr>
                        <a:t>“The growth &amp; development of people is the highest calling of leadership”</a:t>
                      </a:r>
                      <a:endParaRPr dirty="0"/>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41811110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63"/>
        <p:cNvGrpSpPr/>
        <p:nvPr/>
      </p:nvGrpSpPr>
      <p:grpSpPr>
        <a:xfrm>
          <a:off x="0" y="0"/>
          <a:ext cx="0" cy="0"/>
          <a:chOff x="0" y="0"/>
          <a:chExt cx="0" cy="0"/>
        </a:xfrm>
      </p:grpSpPr>
      <p:pic>
        <p:nvPicPr>
          <p:cNvPr id="164" name="Shape 164"/>
          <p:cNvPicPr preferRelativeResize="0"/>
          <p:nvPr/>
        </p:nvPicPr>
        <p:blipFill rotWithShape="1">
          <a:blip r:embed="rId3">
            <a:alphaModFix/>
          </a:blip>
          <a:srcRect/>
          <a:stretch/>
        </p:blipFill>
        <p:spPr>
          <a:xfrm>
            <a:off x="0" y="1570616"/>
            <a:ext cx="5744584" cy="2802368"/>
          </a:xfrm>
          <a:prstGeom prst="rect">
            <a:avLst/>
          </a:prstGeom>
          <a:noFill/>
          <a:ln>
            <a:noFill/>
          </a:ln>
        </p:spPr>
      </p:pic>
      <p:graphicFrame>
        <p:nvGraphicFramePr>
          <p:cNvPr id="165" name="Shape 165"/>
          <p:cNvGraphicFramePr/>
          <p:nvPr/>
        </p:nvGraphicFramePr>
        <p:xfrm>
          <a:off x="0" y="4372984"/>
          <a:ext cx="5744575" cy="2377500"/>
        </p:xfrm>
        <a:graphic>
          <a:graphicData uri="http://schemas.openxmlformats.org/drawingml/2006/table">
            <a:tbl>
              <a:tblPr firstRow="1" bandRow="1">
                <a:noFill/>
              </a:tblPr>
              <a:tblGrid>
                <a:gridCol w="2041075">
                  <a:extLst>
                    <a:ext uri="{9D8B030D-6E8A-4147-A177-3AD203B41FA5}">
                      <a16:colId xmlns:a16="http://schemas.microsoft.com/office/drawing/2014/main" val="20000"/>
                    </a:ext>
                  </a:extLst>
                </a:gridCol>
                <a:gridCol w="3703500">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a:solidFill>
                            <a:schemeClr val="lt1"/>
                          </a:solidFill>
                          <a:latin typeface="Calibri"/>
                          <a:ea typeface="Calibri"/>
                          <a:cs typeface="Calibri"/>
                          <a:sym typeface="Calibri"/>
                        </a:rPr>
                        <a:t>LONG TERM SOURCES OF GROWTH &amp; DEVELOPMENT – FACTOR ENDOWMENTS</a:t>
                      </a:r>
                      <a:endParaRPr sz="1000">
                        <a:solidFill>
                          <a:schemeClr val="lt1"/>
                        </a:solidFill>
                        <a:latin typeface="Calibri"/>
                        <a:ea typeface="Calibri"/>
                        <a:cs typeface="Calibri"/>
                        <a:sym typeface="Calibri"/>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187600">
                <a:tc gridSpan="2">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Factor endowment</a:t>
                      </a:r>
                      <a:r>
                        <a:rPr lang="en-GB" sz="1000" b="0" i="0">
                          <a:solidFill>
                            <a:schemeClr val="dk1"/>
                          </a:solidFill>
                          <a:latin typeface="Calibri"/>
                          <a:ea typeface="Calibri"/>
                          <a:cs typeface="Calibri"/>
                          <a:sym typeface="Calibri"/>
                        </a:rPr>
                        <a:t> is commonly understood as the amount of land, labour, capital, and entrepreneurship that a country possesses and can exploit for manufacturing.</a:t>
                      </a:r>
                      <a:endParaRPr/>
                    </a:p>
                  </a:txBody>
                  <a:tcPr marL="91450" marR="91450" marT="45725" marB="45725">
                    <a:solidFill>
                      <a:srgbClr val="DDEAF6"/>
                    </a:solidFill>
                  </a:tcPr>
                </a:tc>
                <a:tc hMerge="1">
                  <a:txBody>
                    <a:bodyPr/>
                    <a:lstStyle/>
                    <a:p>
                      <a:endParaRPr lang="en-US"/>
                    </a:p>
                  </a:txBody>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NATURAL (LAND) FACTORS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Improved use of </a:t>
                      </a:r>
                      <a:r>
                        <a:rPr lang="en-GB" sz="1000" b="1" i="0">
                          <a:solidFill>
                            <a:schemeClr val="dk1"/>
                          </a:solidFill>
                          <a:latin typeface="Calibri"/>
                          <a:ea typeface="Calibri"/>
                          <a:cs typeface="Calibri"/>
                          <a:sym typeface="Calibri"/>
                        </a:rPr>
                        <a:t>LAND</a:t>
                      </a:r>
                      <a:r>
                        <a:rPr lang="en-GB" sz="1000" b="0" i="0">
                          <a:solidFill>
                            <a:schemeClr val="dk1"/>
                          </a:solidFill>
                          <a:latin typeface="Calibri"/>
                          <a:ea typeface="Calibri"/>
                          <a:cs typeface="Calibri"/>
                          <a:sym typeface="Calibri"/>
                        </a:rPr>
                        <a:t>, via fertilisation, better agricultural methods, building upwards.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HUMAN CAPITAL FACTORS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Increased population, improved health &amp; education, vocational training &amp; re-training.</a:t>
                      </a:r>
                      <a:endParaRPr/>
                    </a:p>
                  </a:txBody>
                  <a:tcPr marL="91450" marR="91450" marT="45725" marB="45725">
                    <a:solidFill>
                      <a:srgbClr val="DDEAF6"/>
                    </a:solidFill>
                  </a:tcPr>
                </a:tc>
                <a:extLst>
                  <a:ext uri="{0D108BD9-81ED-4DB2-BD59-A6C34878D82A}">
                    <a16:rowId xmlns:a16="http://schemas.microsoft.com/office/drawing/2014/main" val="10003"/>
                  </a:ext>
                </a:extLst>
              </a:tr>
              <a:tr h="268725">
                <a:tc>
                  <a:txBody>
                    <a:bodyPr/>
                    <a:lstStyle/>
                    <a:p>
                      <a:pPr marL="0" marR="0" lvl="0" indent="0" algn="l" rtl="0">
                        <a:spcBef>
                          <a:spcPts val="0"/>
                        </a:spcBef>
                        <a:spcAft>
                          <a:spcPts val="0"/>
                        </a:spcAft>
                        <a:buNone/>
                      </a:pPr>
                      <a:r>
                        <a:rPr lang="en-GB" sz="1000" b="1">
                          <a:solidFill>
                            <a:schemeClr val="lt1"/>
                          </a:solidFill>
                        </a:rPr>
                        <a:t>CAPITAL &amp; TECHNOLOGICAL FACTORS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Investment in CAPITAL to improve PRODUCTIVITY</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268725">
                <a:tc>
                  <a:txBody>
                    <a:bodyPr/>
                    <a:lstStyle/>
                    <a:p>
                      <a:pPr marL="0" marR="0" lvl="0" indent="0" algn="l" rtl="0">
                        <a:spcBef>
                          <a:spcPts val="0"/>
                        </a:spcBef>
                        <a:spcAft>
                          <a:spcPts val="0"/>
                        </a:spcAft>
                        <a:buNone/>
                      </a:pPr>
                      <a:r>
                        <a:rPr lang="en-GB" sz="1000" b="1">
                          <a:solidFill>
                            <a:schemeClr val="lt1"/>
                          </a:solidFill>
                        </a:rPr>
                        <a:t>INSTITUTIONAL FACTORS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Good banking sector who reward saving &amp; are ALLOCATIVELY EFFICIENT in the redistribution of loans, good legal system to limit crime &amp; corruption, good education/ health &amp; infrastructure. </a:t>
                      </a:r>
                      <a:endParaRPr sz="1000" b="0" i="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graphicFrame>
        <p:nvGraphicFramePr>
          <p:cNvPr id="166" name="Shape 166"/>
          <p:cNvGraphicFramePr/>
          <p:nvPr/>
        </p:nvGraphicFramePr>
        <p:xfrm>
          <a:off x="0" y="0"/>
          <a:ext cx="5737875" cy="1585000"/>
        </p:xfrm>
        <a:graphic>
          <a:graphicData uri="http://schemas.openxmlformats.org/drawingml/2006/table">
            <a:tbl>
              <a:tblPr firstRow="1" bandRow="1">
                <a:noFill/>
              </a:tblPr>
              <a:tblGrid>
                <a:gridCol w="998450">
                  <a:extLst>
                    <a:ext uri="{9D8B030D-6E8A-4147-A177-3AD203B41FA5}">
                      <a16:colId xmlns:a16="http://schemas.microsoft.com/office/drawing/2014/main" val="20000"/>
                    </a:ext>
                  </a:extLst>
                </a:gridCol>
                <a:gridCol w="4739425">
                  <a:extLst>
                    <a:ext uri="{9D8B030D-6E8A-4147-A177-3AD203B41FA5}">
                      <a16:colId xmlns:a16="http://schemas.microsoft.com/office/drawing/2014/main" val="20001"/>
                    </a:ext>
                  </a:extLst>
                </a:gridCol>
              </a:tblGrid>
              <a:tr h="228625">
                <a:tc gridSpan="2">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POVERTY DEFINITIONS</a:t>
                      </a:r>
                      <a:endParaRPr sz="1000" b="1">
                        <a:solidFill>
                          <a:schemeClr val="lt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ABSOLUTE POVERTY </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Characterised by severe deprivation of basic human needs, including food, safe drinking water, sanitation facilities, health, shelter, education and information</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RELATIVE POVERTY</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Occurs where people lack the minimum amount of income needed in order to maintain the average standard of living in the society in which they live</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POVERTY CYCLE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A set of factors or events by which poverty, once started, is likely to continue unless there is outside intervention.</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The </a:t>
                      </a:r>
                      <a:r>
                        <a:rPr lang="en-GB" sz="1000" b="1" i="0">
                          <a:solidFill>
                            <a:schemeClr val="dk1"/>
                          </a:solidFill>
                          <a:latin typeface="Calibri"/>
                          <a:ea typeface="Calibri"/>
                          <a:cs typeface="Calibri"/>
                          <a:sym typeface="Calibri"/>
                        </a:rPr>
                        <a:t>poverty cycle </a:t>
                      </a:r>
                      <a:r>
                        <a:rPr lang="en-GB" sz="1000" b="0" i="0">
                          <a:solidFill>
                            <a:schemeClr val="dk1"/>
                          </a:solidFill>
                          <a:latin typeface="Calibri"/>
                          <a:ea typeface="Calibri"/>
                          <a:cs typeface="Calibri"/>
                          <a:sym typeface="Calibri"/>
                        </a:rPr>
                        <a:t>can be called the “POVERTY TRAP” when it is applied to countries.</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bl>
          </a:graphicData>
        </a:graphic>
      </p:graphicFrame>
      <p:graphicFrame>
        <p:nvGraphicFramePr>
          <p:cNvPr id="167" name="Shape 167"/>
          <p:cNvGraphicFramePr/>
          <p:nvPr/>
        </p:nvGraphicFramePr>
        <p:xfrm>
          <a:off x="5744584" y="0"/>
          <a:ext cx="6447400" cy="3261400"/>
        </p:xfrm>
        <a:graphic>
          <a:graphicData uri="http://schemas.openxmlformats.org/drawingml/2006/table">
            <a:tbl>
              <a:tblPr firstRow="1" bandRow="1">
                <a:noFill/>
              </a:tblPr>
              <a:tblGrid>
                <a:gridCol w="892875">
                  <a:extLst>
                    <a:ext uri="{9D8B030D-6E8A-4147-A177-3AD203B41FA5}">
                      <a16:colId xmlns:a16="http://schemas.microsoft.com/office/drawing/2014/main" val="20000"/>
                    </a:ext>
                  </a:extLst>
                </a:gridCol>
                <a:gridCol w="5554525">
                  <a:extLst>
                    <a:ext uri="{9D8B030D-6E8A-4147-A177-3AD203B41FA5}">
                      <a16:colId xmlns:a16="http://schemas.microsoft.com/office/drawing/2014/main" val="20001"/>
                    </a:ext>
                  </a:extLst>
                </a:gridCol>
              </a:tblGrid>
              <a:tr h="204400">
                <a:tc gridSpan="2">
                  <a:txBody>
                    <a:bodyPr/>
                    <a:lstStyle/>
                    <a:p>
                      <a:pPr marL="0" marR="0" lvl="0" indent="0" algn="ctr" rtl="0">
                        <a:spcBef>
                          <a:spcPts val="0"/>
                        </a:spcBef>
                        <a:spcAft>
                          <a:spcPts val="0"/>
                        </a:spcAft>
                        <a:buNone/>
                      </a:pPr>
                      <a:r>
                        <a:rPr lang="en-GB" sz="1000">
                          <a:solidFill>
                            <a:schemeClr val="lt1"/>
                          </a:solidFill>
                          <a:latin typeface="Calibri"/>
                          <a:ea typeface="Calibri"/>
                          <a:cs typeface="Calibri"/>
                          <a:sym typeface="Calibri"/>
                        </a:rPr>
                        <a:t>LEDCs &amp; TRADE &amp; DEVELOPMENT</a:t>
                      </a:r>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68725">
                <a:tc>
                  <a:txBody>
                    <a:bodyPr/>
                    <a:lstStyle/>
                    <a:p>
                      <a:pPr marL="0" marR="0" lvl="0" indent="0" algn="l" rtl="0">
                        <a:spcBef>
                          <a:spcPts val="0"/>
                        </a:spcBef>
                        <a:spcAft>
                          <a:spcPts val="0"/>
                        </a:spcAft>
                        <a:buNone/>
                      </a:pPr>
                      <a:r>
                        <a:rPr lang="en-GB" sz="1000" b="1">
                          <a:solidFill>
                            <a:schemeClr val="lt1"/>
                          </a:solidFill>
                        </a:rPr>
                        <a:t>BENEFITS</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Exploit </a:t>
                      </a:r>
                      <a:r>
                        <a:rPr lang="en-GB" sz="1000" b="1" i="0">
                          <a:solidFill>
                            <a:schemeClr val="dk1"/>
                          </a:solidFill>
                          <a:latin typeface="Calibri"/>
                          <a:ea typeface="Calibri"/>
                          <a:cs typeface="Calibri"/>
                          <a:sym typeface="Calibri"/>
                        </a:rPr>
                        <a:t>COMPARATIVE ADVANTAGE</a:t>
                      </a:r>
                      <a:r>
                        <a:rPr lang="en-GB" sz="1000" b="0" i="0">
                          <a:solidFill>
                            <a:schemeClr val="dk1"/>
                          </a:solidFill>
                          <a:latin typeface="Calibri"/>
                          <a:ea typeface="Calibri"/>
                          <a:cs typeface="Calibri"/>
                          <a:sym typeface="Calibri"/>
                        </a:rPr>
                        <a:t> of </a:t>
                      </a:r>
                      <a:r>
                        <a:rPr lang="en-GB" sz="1000" b="1" i="0">
                          <a:solidFill>
                            <a:schemeClr val="dk1"/>
                          </a:solidFill>
                          <a:latin typeface="Calibri"/>
                          <a:ea typeface="Calibri"/>
                          <a:cs typeface="Calibri"/>
                          <a:sym typeface="Calibri"/>
                        </a:rPr>
                        <a:t>FACTOR ENDOWMENTS</a:t>
                      </a:r>
                      <a:r>
                        <a:rPr lang="en-GB" sz="1000" b="0" i="0">
                          <a:solidFill>
                            <a:schemeClr val="dk1"/>
                          </a:solidFill>
                          <a:latin typeface="Calibri"/>
                          <a:ea typeface="Calibri"/>
                          <a:cs typeface="Calibri"/>
                          <a:sym typeface="Calibri"/>
                        </a:rPr>
                        <a: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Increased exports – increased </a:t>
                      </a:r>
                      <a:r>
                        <a:rPr lang="en-GB" sz="1000" b="1" i="0">
                          <a:solidFill>
                            <a:schemeClr val="dk1"/>
                          </a:solidFill>
                          <a:latin typeface="Calibri"/>
                          <a:ea typeface="Calibri"/>
                          <a:cs typeface="Calibri"/>
                          <a:sym typeface="Calibri"/>
                        </a:rPr>
                        <a:t>AGGREGATE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DEMAND</a:t>
                      </a:r>
                      <a:r>
                        <a:rPr lang="en-GB" sz="1000" b="0" i="0">
                          <a:solidFill>
                            <a:schemeClr val="dk1"/>
                          </a:solidFill>
                          <a:latin typeface="Calibri"/>
                          <a:ea typeface="Calibri"/>
                          <a:cs typeface="Calibri"/>
                          <a:sym typeface="Calibri"/>
                        </a:rPr>
                        <a:t> – INCREASED </a:t>
                      </a:r>
                      <a:r>
                        <a:rPr lang="en-GB" sz="1000" b="1" i="0">
                          <a:solidFill>
                            <a:schemeClr val="dk1"/>
                          </a:solidFill>
                          <a:latin typeface="Calibri"/>
                          <a:ea typeface="Calibri"/>
                          <a:cs typeface="Calibri"/>
                          <a:sym typeface="Calibri"/>
                        </a:rPr>
                        <a:t>ECONOMIC</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GROWTH</a:t>
                      </a:r>
                      <a:r>
                        <a:rPr lang="en-GB" sz="1000" b="0" i="0">
                          <a:solidFill>
                            <a:schemeClr val="dk1"/>
                          </a:solidFill>
                          <a:latin typeface="Calibri"/>
                          <a:ea typeface="Calibri"/>
                          <a:cs typeface="Calibri"/>
                          <a:sym typeface="Calibri"/>
                        </a:rPr>
                        <a:t> &amp; </a:t>
                      </a:r>
                      <a:r>
                        <a:rPr lang="en-GB" sz="1000" b="1" i="0">
                          <a:solidFill>
                            <a:schemeClr val="dk1"/>
                          </a:solidFill>
                          <a:latin typeface="Calibri"/>
                          <a:ea typeface="Calibri"/>
                          <a:cs typeface="Calibri"/>
                          <a:sym typeface="Calibri"/>
                        </a:rPr>
                        <a:t>DEVELOPMENT</a:t>
                      </a:r>
                      <a:r>
                        <a:rPr lang="en-GB" sz="1000" b="0" i="0">
                          <a:solidFill>
                            <a:schemeClr val="dk1"/>
                          </a:solidFill>
                          <a:latin typeface="Calibri"/>
                          <a:ea typeface="Calibri"/>
                          <a:cs typeface="Calibri"/>
                          <a:sym typeface="Calibri"/>
                        </a:rPr>
                        <a:t>.</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Consumers benefit from lower prices, increased choice &amp; better political relations</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ECONOMIES OF SCALE</a:t>
                      </a:r>
                      <a:r>
                        <a:rPr lang="en-GB" sz="1000" b="0" i="0">
                          <a:solidFill>
                            <a:schemeClr val="dk1"/>
                          </a:solidFill>
                          <a:latin typeface="Calibri"/>
                          <a:ea typeface="Calibri"/>
                          <a:cs typeface="Calibri"/>
                          <a:sym typeface="Calibri"/>
                        </a:rPr>
                        <a:t> &amp; improved </a:t>
                      </a:r>
                      <a:r>
                        <a:rPr lang="en-GB" sz="1000" b="1" i="0">
                          <a:solidFill>
                            <a:schemeClr val="dk1"/>
                          </a:solidFill>
                          <a:latin typeface="Calibri"/>
                          <a:ea typeface="Calibri"/>
                          <a:cs typeface="Calibri"/>
                          <a:sym typeface="Calibri"/>
                        </a:rPr>
                        <a:t>PRODUCTIVE EFFICIENCY</a:t>
                      </a:r>
                      <a:r>
                        <a:rPr lang="en-GB" sz="1000" b="0" i="0">
                          <a:solidFill>
                            <a:schemeClr val="dk1"/>
                          </a:solidFill>
                          <a:latin typeface="Calibri"/>
                          <a:ea typeface="Calibri"/>
                          <a:cs typeface="Calibri"/>
                          <a:sym typeface="Calibri"/>
                        </a:rPr>
                        <a:t> – increased profits &amp; corporation tax</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TECHNOLOGICAL &amp; HUMAN CAPITAL TRANSFERS </a:t>
                      </a:r>
                      <a:r>
                        <a:rPr lang="en-GB" sz="1000" b="0" i="0">
                          <a:solidFill>
                            <a:schemeClr val="dk1"/>
                          </a:solidFill>
                          <a:latin typeface="Calibri"/>
                          <a:ea typeface="Calibri"/>
                          <a:cs typeface="Calibri"/>
                          <a:sym typeface="Calibri"/>
                        </a:rPr>
                        <a:t>– Learning from Western business practices. </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Growth of </a:t>
                      </a:r>
                      <a:r>
                        <a:rPr lang="en-GB" sz="1000" b="1" i="0">
                          <a:solidFill>
                            <a:schemeClr val="dk1"/>
                          </a:solidFill>
                          <a:latin typeface="Calibri"/>
                          <a:ea typeface="Calibri"/>
                          <a:cs typeface="Calibri"/>
                          <a:sym typeface="Calibri"/>
                        </a:rPr>
                        <a:t>SECONDARY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INDUSTRIES</a:t>
                      </a:r>
                      <a:r>
                        <a:rPr lang="en-GB" sz="1000" b="0" i="0">
                          <a:solidFill>
                            <a:schemeClr val="dk1"/>
                          </a:solidFill>
                          <a:latin typeface="Calibri"/>
                          <a:ea typeface="Calibri"/>
                          <a:cs typeface="Calibri"/>
                          <a:sym typeface="Calibri"/>
                        </a:rPr>
                        <a:t> &amp; movement away from a </a:t>
                      </a:r>
                      <a:r>
                        <a:rPr lang="en-GB" sz="1000" b="1" i="0">
                          <a:solidFill>
                            <a:schemeClr val="dk1"/>
                          </a:solidFill>
                          <a:latin typeface="Calibri"/>
                          <a:ea typeface="Calibri"/>
                          <a:cs typeface="Calibri"/>
                          <a:sym typeface="Calibri"/>
                        </a:rPr>
                        <a:t>DUALISTIC</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STRUCTURE</a:t>
                      </a:r>
                      <a:endParaRPr sz="1000" b="1"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1"/>
                  </a:ext>
                </a:extLst>
              </a:tr>
              <a:tr h="268725">
                <a:tc>
                  <a:txBody>
                    <a:bodyPr/>
                    <a:lstStyle/>
                    <a:p>
                      <a:pPr marL="0" marR="0" lvl="0" indent="0" algn="l" rtl="0">
                        <a:spcBef>
                          <a:spcPts val="0"/>
                        </a:spcBef>
                        <a:spcAft>
                          <a:spcPts val="0"/>
                        </a:spcAft>
                        <a:buNone/>
                      </a:pPr>
                      <a:r>
                        <a:rPr lang="en-GB" sz="1000" b="1">
                          <a:solidFill>
                            <a:schemeClr val="lt1"/>
                          </a:solidFill>
                        </a:rPr>
                        <a:t>BARRIERS </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‘Resource curse’ – </a:t>
                      </a:r>
                      <a:r>
                        <a:rPr lang="en-GB" sz="1000" b="1" i="0">
                          <a:solidFill>
                            <a:schemeClr val="dk1"/>
                          </a:solidFill>
                          <a:latin typeface="Calibri"/>
                          <a:ea typeface="Calibri"/>
                          <a:cs typeface="Calibri"/>
                          <a:sym typeface="Calibri"/>
                        </a:rPr>
                        <a:t>DUTCH</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DISEASE</a:t>
                      </a:r>
                      <a:r>
                        <a:rPr lang="en-GB" sz="1000" b="0" i="0">
                          <a:solidFill>
                            <a:schemeClr val="dk1"/>
                          </a:solidFill>
                          <a:latin typeface="Calibri"/>
                          <a:ea typeface="Calibri"/>
                          <a:cs typeface="Calibri"/>
                          <a:sym typeface="Calibri"/>
                        </a:rPr>
                        <a:t> &amp; </a:t>
                      </a:r>
                      <a:r>
                        <a:rPr lang="en-GB" sz="1000" b="1" i="0">
                          <a:solidFill>
                            <a:schemeClr val="dk1"/>
                          </a:solidFill>
                          <a:latin typeface="Calibri"/>
                          <a:ea typeface="Calibri"/>
                          <a:cs typeface="Calibri"/>
                          <a:sym typeface="Calibri"/>
                        </a:rPr>
                        <a:t>PRIMARY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PRODUCT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DEPENDENCY – </a:t>
                      </a:r>
                      <a:r>
                        <a:rPr lang="en-GB" sz="1000" b="0" i="0">
                          <a:solidFill>
                            <a:schemeClr val="dk1"/>
                          </a:solidFill>
                          <a:latin typeface="Calibri"/>
                          <a:ea typeface="Calibri"/>
                          <a:cs typeface="Calibri"/>
                          <a:sym typeface="Calibri"/>
                        </a:rPr>
                        <a:t>depletion of resources, slowing demand.</a:t>
                      </a:r>
                      <a:endParaRPr sz="1000" b="1"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Price volatility of </a:t>
                      </a:r>
                      <a:r>
                        <a:rPr lang="en-GB" sz="1000" b="1" i="0">
                          <a:solidFill>
                            <a:schemeClr val="dk1"/>
                          </a:solidFill>
                          <a:latin typeface="Calibri"/>
                          <a:ea typeface="Calibri"/>
                          <a:cs typeface="Calibri"/>
                          <a:sym typeface="Calibri"/>
                        </a:rPr>
                        <a:t>PRIMARY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PRODUCTS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Limited access to International Markets due to </a:t>
                      </a:r>
                      <a:r>
                        <a:rPr lang="en-GB" sz="1000" b="1" i="0">
                          <a:solidFill>
                            <a:schemeClr val="dk1"/>
                          </a:solidFill>
                          <a:latin typeface="Calibri"/>
                          <a:ea typeface="Calibri"/>
                          <a:cs typeface="Calibri"/>
                          <a:sym typeface="Calibri"/>
                        </a:rPr>
                        <a:t>PROTECTIONISM</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TARIFF</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ESCALATION</a:t>
                      </a:r>
                      <a:r>
                        <a:rPr lang="en-GB" sz="1000" b="0" i="0">
                          <a:solidFill>
                            <a:schemeClr val="dk1"/>
                          </a:solidFill>
                          <a:latin typeface="Calibri"/>
                          <a:ea typeface="Calibri"/>
                          <a:cs typeface="Calibri"/>
                          <a:sym typeface="Calibri"/>
                        </a:rPr>
                        <a:t>, inconvertible currencies, land locked.</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Long term decline in the </a:t>
                      </a:r>
                      <a:r>
                        <a:rPr lang="en-GB" sz="1000" b="1" i="0">
                          <a:solidFill>
                            <a:schemeClr val="dk1"/>
                          </a:solidFill>
                          <a:latin typeface="Calibri"/>
                          <a:ea typeface="Calibri"/>
                          <a:cs typeface="Calibri"/>
                          <a:sym typeface="Calibri"/>
                        </a:rPr>
                        <a:t>TERMS OF TRADE – PREBISCH SINGER HYPOTHESIS</a:t>
                      </a:r>
                      <a:endParaRPr/>
                    </a:p>
                  </a:txBody>
                  <a:tcPr marL="91450" marR="91450" marT="45725" marB="45725">
                    <a:solidFill>
                      <a:srgbClr val="DDEAF6"/>
                    </a:solidFill>
                  </a:tcPr>
                </a:tc>
                <a:extLst>
                  <a:ext uri="{0D108BD9-81ED-4DB2-BD59-A6C34878D82A}">
                    <a16:rowId xmlns:a16="http://schemas.microsoft.com/office/drawing/2014/main" val="10002"/>
                  </a:ext>
                </a:extLst>
              </a:tr>
              <a:tr h="268725">
                <a:tc>
                  <a:txBody>
                    <a:bodyPr/>
                    <a:lstStyle/>
                    <a:p>
                      <a:pPr marL="0" marR="0" lvl="0" indent="0" algn="l" rtl="0">
                        <a:spcBef>
                          <a:spcPts val="0"/>
                        </a:spcBef>
                        <a:spcAft>
                          <a:spcPts val="0"/>
                        </a:spcAft>
                        <a:buNone/>
                      </a:pPr>
                      <a:r>
                        <a:rPr lang="en-GB" sz="1000" b="1">
                          <a:solidFill>
                            <a:schemeClr val="lt1"/>
                          </a:solidFill>
                        </a:rPr>
                        <a:t>POLICIES TO PROMOTE TRADE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a). </a:t>
                      </a:r>
                      <a:r>
                        <a:rPr lang="en-GB" sz="1000" b="1" i="0">
                          <a:solidFill>
                            <a:schemeClr val="dk1"/>
                          </a:solidFill>
                          <a:latin typeface="Calibri"/>
                          <a:ea typeface="Calibri"/>
                          <a:cs typeface="Calibri"/>
                          <a:sym typeface="Calibri"/>
                        </a:rPr>
                        <a:t>IMPORT SUBSTITUTION INDUSTRIALISATION </a:t>
                      </a:r>
                      <a:r>
                        <a:rPr lang="en-GB" sz="1000" b="0" i="0">
                          <a:solidFill>
                            <a:schemeClr val="dk1"/>
                          </a:solidFill>
                          <a:latin typeface="Calibri"/>
                          <a:ea typeface="Calibri"/>
                          <a:cs typeface="Calibri"/>
                          <a:sym typeface="Calibri"/>
                        </a:rPr>
                        <a:t>via </a:t>
                      </a:r>
                      <a:r>
                        <a:rPr lang="en-GB" sz="1000" b="1" i="0">
                          <a:solidFill>
                            <a:schemeClr val="dk1"/>
                          </a:solidFill>
                          <a:latin typeface="Calibri"/>
                          <a:ea typeface="Calibri"/>
                          <a:cs typeface="Calibri"/>
                          <a:sym typeface="Calibri"/>
                        </a:rPr>
                        <a:t>PROTECTIONISM</a:t>
                      </a:r>
                      <a:endParaRPr/>
                    </a:p>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b). </a:t>
                      </a:r>
                      <a:r>
                        <a:rPr lang="en-GB" sz="1000" b="1" i="0">
                          <a:solidFill>
                            <a:schemeClr val="dk1"/>
                          </a:solidFill>
                          <a:latin typeface="Calibri"/>
                          <a:ea typeface="Calibri"/>
                          <a:cs typeface="Calibri"/>
                          <a:sym typeface="Calibri"/>
                        </a:rPr>
                        <a:t>EXPORT</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PROMOTION – </a:t>
                      </a:r>
                      <a:r>
                        <a:rPr lang="en-GB" sz="1000" b="0" i="0">
                          <a:solidFill>
                            <a:schemeClr val="dk1"/>
                          </a:solidFill>
                          <a:latin typeface="Calibri"/>
                          <a:ea typeface="Calibri"/>
                          <a:cs typeface="Calibri"/>
                          <a:sym typeface="Calibri"/>
                        </a:rPr>
                        <a:t>Remove protectionism &amp; encourage trade</a:t>
                      </a:r>
                      <a:endParaRPr sz="1000" b="1" i="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c). </a:t>
                      </a:r>
                      <a:r>
                        <a:rPr lang="en-GB" sz="1000" b="1" i="0">
                          <a:solidFill>
                            <a:schemeClr val="dk1"/>
                          </a:solidFill>
                          <a:latin typeface="Calibri"/>
                          <a:ea typeface="Calibri"/>
                          <a:cs typeface="Calibri"/>
                          <a:sym typeface="Calibri"/>
                        </a:rPr>
                        <a:t>TRADE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LIBERALISATION – </a:t>
                      </a:r>
                      <a:r>
                        <a:rPr lang="en-GB" sz="1000" b="0" i="0">
                          <a:solidFill>
                            <a:schemeClr val="dk1"/>
                          </a:solidFill>
                          <a:latin typeface="Calibri"/>
                          <a:ea typeface="Calibri"/>
                          <a:cs typeface="Calibri"/>
                          <a:sym typeface="Calibri"/>
                        </a:rPr>
                        <a:t>Washington Consensus</a:t>
                      </a:r>
                      <a:endParaRPr sz="1000" b="1" i="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000"/>
                        <a:buFont typeface="Calibri"/>
                        <a:buNone/>
                      </a:pPr>
                      <a:r>
                        <a:rPr lang="en-GB" sz="1000" b="0" i="0">
                          <a:solidFill>
                            <a:schemeClr val="dk1"/>
                          </a:solidFill>
                          <a:latin typeface="Calibri"/>
                          <a:ea typeface="Calibri"/>
                          <a:cs typeface="Calibri"/>
                          <a:sym typeface="Calibri"/>
                        </a:rPr>
                        <a:t>d). </a:t>
                      </a:r>
                      <a:r>
                        <a:rPr lang="en-GB" sz="1000" b="1" i="0">
                          <a:solidFill>
                            <a:schemeClr val="dk1"/>
                          </a:solidFill>
                          <a:latin typeface="Calibri"/>
                          <a:ea typeface="Calibri"/>
                          <a:cs typeface="Calibri"/>
                          <a:sym typeface="Calibri"/>
                        </a:rPr>
                        <a:t>BILATERAL</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TRADE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AGREEMENTS – </a:t>
                      </a:r>
                      <a:r>
                        <a:rPr lang="en-GB" sz="1000" b="0" i="0">
                          <a:solidFill>
                            <a:schemeClr val="dk1"/>
                          </a:solidFill>
                          <a:latin typeface="Calibri"/>
                          <a:ea typeface="Calibri"/>
                          <a:cs typeface="Calibri"/>
                          <a:sym typeface="Calibri"/>
                        </a:rPr>
                        <a:t>establishment of COMMON MARKETS with neighbouring trade partners e.g. East African Community (EAC). </a:t>
                      </a:r>
                      <a:endParaRPr sz="1000" b="1"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3"/>
                  </a:ext>
                </a:extLst>
              </a:tr>
            </a:tbl>
          </a:graphicData>
        </a:graphic>
      </p:graphicFrame>
      <p:pic>
        <p:nvPicPr>
          <p:cNvPr id="168" name="Shape 168"/>
          <p:cNvPicPr preferRelativeResize="0"/>
          <p:nvPr/>
        </p:nvPicPr>
        <p:blipFill rotWithShape="1">
          <a:blip r:embed="rId4">
            <a:alphaModFix/>
          </a:blip>
          <a:srcRect l="8624"/>
          <a:stretch/>
        </p:blipFill>
        <p:spPr>
          <a:xfrm>
            <a:off x="5744584" y="3255321"/>
            <a:ext cx="4384713" cy="3602679"/>
          </a:xfrm>
          <a:prstGeom prst="rect">
            <a:avLst/>
          </a:prstGeom>
          <a:noFill/>
          <a:ln>
            <a:noFill/>
          </a:ln>
        </p:spPr>
      </p:pic>
      <p:pic>
        <p:nvPicPr>
          <p:cNvPr id="169" name="Shape 169"/>
          <p:cNvPicPr preferRelativeResize="0"/>
          <p:nvPr/>
        </p:nvPicPr>
        <p:blipFill rotWithShape="1">
          <a:blip r:embed="rId5">
            <a:alphaModFix/>
          </a:blip>
          <a:srcRect/>
          <a:stretch/>
        </p:blipFill>
        <p:spPr>
          <a:xfrm>
            <a:off x="9474506" y="4935557"/>
            <a:ext cx="2725754" cy="1922443"/>
          </a:xfrm>
          <a:prstGeom prst="rect">
            <a:avLst/>
          </a:prstGeom>
          <a:noFill/>
          <a:ln>
            <a:noFill/>
          </a:ln>
        </p:spPr>
      </p:pic>
    </p:spTree>
    <p:extLst>
      <p:ext uri="{BB962C8B-B14F-4D97-AF65-F5344CB8AC3E}">
        <p14:creationId xmlns:p14="http://schemas.microsoft.com/office/powerpoint/2010/main" val="32264446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Shape 173"/>
        <p:cNvGrpSpPr/>
        <p:nvPr/>
      </p:nvGrpSpPr>
      <p:grpSpPr>
        <a:xfrm>
          <a:off x="0" y="0"/>
          <a:ext cx="0" cy="0"/>
          <a:chOff x="0" y="0"/>
          <a:chExt cx="0" cy="0"/>
        </a:xfrm>
      </p:grpSpPr>
      <p:graphicFrame>
        <p:nvGraphicFramePr>
          <p:cNvPr id="174" name="Shape 174"/>
          <p:cNvGraphicFramePr/>
          <p:nvPr/>
        </p:nvGraphicFramePr>
        <p:xfrm>
          <a:off x="0" y="0"/>
          <a:ext cx="7144500" cy="6786450"/>
        </p:xfrm>
        <a:graphic>
          <a:graphicData uri="http://schemas.openxmlformats.org/drawingml/2006/table">
            <a:tbl>
              <a:tblPr firstRow="1" bandRow="1">
                <a:noFill/>
              </a:tblPr>
              <a:tblGrid>
                <a:gridCol w="1079550">
                  <a:extLst>
                    <a:ext uri="{9D8B030D-6E8A-4147-A177-3AD203B41FA5}">
                      <a16:colId xmlns:a16="http://schemas.microsoft.com/office/drawing/2014/main" val="20000"/>
                    </a:ext>
                  </a:extLst>
                </a:gridCol>
                <a:gridCol w="6064950">
                  <a:extLst>
                    <a:ext uri="{9D8B030D-6E8A-4147-A177-3AD203B41FA5}">
                      <a16:colId xmlns:a16="http://schemas.microsoft.com/office/drawing/2014/main" val="20001"/>
                    </a:ext>
                  </a:extLst>
                </a:gridCol>
              </a:tblGrid>
              <a:tr h="233975">
                <a:tc gridSpan="2">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TRADE &amp; DEVELOPMENT KEY CONCEPTS</a:t>
                      </a:r>
                      <a:endParaRPr sz="1000" b="1">
                        <a:solidFill>
                          <a:schemeClr val="lt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67267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DUALISTIC ECONOMIC STRUCTURE</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A dual economy refers to the existence of two distinct types of economic segments within an economy. This involves: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A capitalist based manufacturing sector (geared towards global markets)</a:t>
                      </a:r>
                      <a:endParaRPr/>
                    </a:p>
                    <a:p>
                      <a:pPr marL="228600" marR="0" lvl="0" indent="-228600" algn="l" rtl="0">
                        <a:spcBef>
                          <a:spcPts val="0"/>
                        </a:spcBef>
                        <a:spcAft>
                          <a:spcPts val="0"/>
                        </a:spcAft>
                        <a:buClr>
                          <a:schemeClr val="dk1"/>
                        </a:buClr>
                        <a:buSzPts val="1000"/>
                        <a:buFont typeface="Calibri"/>
                        <a:buAutoNum type="arabicPeriod"/>
                      </a:pPr>
                      <a:r>
                        <a:rPr lang="en-GB" sz="1000" b="0" i="0">
                          <a:solidFill>
                            <a:schemeClr val="dk1"/>
                          </a:solidFill>
                          <a:latin typeface="Calibri"/>
                          <a:ea typeface="Calibri"/>
                          <a:cs typeface="Calibri"/>
                          <a:sym typeface="Calibri"/>
                        </a:rPr>
                        <a:t>Labour intensive agricultural sector (low productivity, subsistence farming or local markets)</a:t>
                      </a:r>
                      <a:endParaRPr/>
                    </a:p>
                  </a:txBody>
                  <a:tcPr marL="91450" marR="91450" marT="45725" marB="45725">
                    <a:solidFill>
                      <a:srgbClr val="DDEAF6"/>
                    </a:solidFill>
                  </a:tcPr>
                </a:tc>
                <a:extLst>
                  <a:ext uri="{0D108BD9-81ED-4DB2-BD59-A6C34878D82A}">
                    <a16:rowId xmlns:a16="http://schemas.microsoft.com/office/drawing/2014/main" val="10001"/>
                  </a:ext>
                </a:extLst>
              </a:tr>
              <a:tr h="1257600">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PRIMARY PRODUCT DEPENDENCY</a:t>
                      </a:r>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Often developing countries have a </a:t>
                      </a:r>
                      <a:r>
                        <a:rPr lang="en-GB" sz="1000" b="1" i="0">
                          <a:solidFill>
                            <a:schemeClr val="dk1"/>
                          </a:solidFill>
                          <a:latin typeface="Calibri"/>
                          <a:ea typeface="Calibri"/>
                          <a:cs typeface="Calibri"/>
                          <a:sym typeface="Calibri"/>
                        </a:rPr>
                        <a:t>COMPARATIVE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ADVANTAGE</a:t>
                      </a:r>
                      <a:r>
                        <a:rPr lang="en-GB" sz="1000" b="0" i="0">
                          <a:solidFill>
                            <a:schemeClr val="dk1"/>
                          </a:solidFill>
                          <a:latin typeface="Calibri"/>
                          <a:ea typeface="Calibri"/>
                          <a:cs typeface="Calibri"/>
                          <a:sym typeface="Calibri"/>
                        </a:rPr>
                        <a:t> in producing primary products. This is because many developing countries (e.g. in Africa are rich in resources, but poor in capital &amp; education). Therefore, they can mine and export primary products to gain revenue.</a:t>
                      </a:r>
                      <a:endParaRPr/>
                    </a:p>
                    <a:p>
                      <a:pPr marL="0" marR="0" lvl="0" indent="0" algn="l" rtl="0">
                        <a:spcBef>
                          <a:spcPts val="0"/>
                        </a:spcBef>
                        <a:spcAft>
                          <a:spcPts val="0"/>
                        </a:spcAft>
                        <a:buNone/>
                      </a:pPr>
                      <a:r>
                        <a:rPr lang="en-GB" sz="1000" b="0" i="0">
                          <a:solidFill>
                            <a:schemeClr val="dk1"/>
                          </a:solidFill>
                          <a:latin typeface="Calibri"/>
                          <a:ea typeface="Calibri"/>
                          <a:cs typeface="Calibri"/>
                          <a:sym typeface="Calibri"/>
                        </a:rPr>
                        <a:t>However, in the long term, these present constraints to growth:</a:t>
                      </a:r>
                      <a:endParaRPr/>
                    </a:p>
                    <a:p>
                      <a:pPr marL="171450" marR="0" lvl="0" indent="-171450" algn="l" rtl="0">
                        <a:spcBef>
                          <a:spcPts val="0"/>
                        </a:spcBef>
                        <a:spcAft>
                          <a:spcPts val="0"/>
                        </a:spcAft>
                        <a:buClr>
                          <a:schemeClr val="dk1"/>
                        </a:buClr>
                        <a:buSzPts val="1000"/>
                        <a:buFont typeface="Arial"/>
                        <a:buChar char="•"/>
                      </a:pPr>
                      <a:r>
                        <a:rPr lang="en-GB" sz="1000">
                          <a:solidFill>
                            <a:schemeClr val="dk1"/>
                          </a:solidFill>
                          <a:latin typeface="Calibri"/>
                          <a:ea typeface="Calibri"/>
                          <a:cs typeface="Calibri"/>
                          <a:sym typeface="Calibri"/>
                        </a:rPr>
                        <a:t>They have a low </a:t>
                      </a:r>
                      <a:r>
                        <a:rPr lang="en-GB" sz="1000" b="1">
                          <a:solidFill>
                            <a:schemeClr val="dk1"/>
                          </a:solidFill>
                          <a:latin typeface="Calibri"/>
                          <a:ea typeface="Calibri"/>
                          <a:cs typeface="Calibri"/>
                          <a:sym typeface="Calibri"/>
                        </a:rPr>
                        <a:t>YED</a:t>
                      </a:r>
                      <a:r>
                        <a:rPr lang="en-GB" sz="1000">
                          <a:solidFill>
                            <a:schemeClr val="dk1"/>
                          </a:solidFill>
                          <a:latin typeface="Calibri"/>
                          <a:ea typeface="Calibri"/>
                          <a:cs typeface="Calibri"/>
                          <a:sym typeface="Calibri"/>
                        </a:rPr>
                        <a:t> –meaning that as the world gets richer, demand increases more slowly</a:t>
                      </a:r>
                      <a:endParaRPr/>
                    </a:p>
                    <a:p>
                      <a:pPr marL="171450" marR="0" lvl="0" indent="-171450" algn="l" rtl="0">
                        <a:spcBef>
                          <a:spcPts val="0"/>
                        </a:spcBef>
                        <a:spcAft>
                          <a:spcPts val="0"/>
                        </a:spcAft>
                        <a:buClr>
                          <a:schemeClr val="dk1"/>
                        </a:buClr>
                        <a:buSzPts val="1000"/>
                        <a:buFont typeface="Arial"/>
                        <a:buChar char="•"/>
                      </a:pPr>
                      <a:r>
                        <a:rPr lang="en-GB" sz="1000">
                          <a:solidFill>
                            <a:schemeClr val="dk1"/>
                          </a:solidFill>
                          <a:latin typeface="Calibri"/>
                          <a:ea typeface="Calibri"/>
                          <a:cs typeface="Calibri"/>
                          <a:sym typeface="Calibri"/>
                        </a:rPr>
                        <a:t>There are finite resources </a:t>
                      </a:r>
                      <a:endParaRPr/>
                    </a:p>
                    <a:p>
                      <a:pPr marL="171450" marR="0" lvl="0" indent="-171450" algn="l" rtl="0">
                        <a:spcBef>
                          <a:spcPts val="0"/>
                        </a:spcBef>
                        <a:spcAft>
                          <a:spcPts val="0"/>
                        </a:spcAft>
                        <a:buClr>
                          <a:schemeClr val="dk1"/>
                        </a:buClr>
                        <a:buSzPts val="1000"/>
                        <a:buFont typeface="Arial"/>
                        <a:buChar char="•"/>
                      </a:pPr>
                      <a:r>
                        <a:rPr lang="en-GB" sz="1000">
                          <a:solidFill>
                            <a:schemeClr val="dk1"/>
                          </a:solidFill>
                          <a:latin typeface="Calibri"/>
                          <a:ea typeface="Calibri"/>
                          <a:cs typeface="Calibri"/>
                          <a:sym typeface="Calibri"/>
                        </a:rPr>
                        <a:t>Prices are often volatile</a:t>
                      </a:r>
                      <a:endParaRPr/>
                    </a:p>
                    <a:p>
                      <a:pPr marL="171450" marR="0" lvl="0" indent="-171450" algn="l" rtl="0">
                        <a:spcBef>
                          <a:spcPts val="0"/>
                        </a:spcBef>
                        <a:spcAft>
                          <a:spcPts val="0"/>
                        </a:spcAft>
                        <a:buClr>
                          <a:schemeClr val="dk1"/>
                        </a:buClr>
                        <a:buSzPts val="1000"/>
                        <a:buFont typeface="Arial"/>
                        <a:buChar char="•"/>
                      </a:pPr>
                      <a:r>
                        <a:rPr lang="en-GB" sz="1000">
                          <a:solidFill>
                            <a:schemeClr val="dk1"/>
                          </a:solidFill>
                          <a:latin typeface="Calibri"/>
                          <a:ea typeface="Calibri"/>
                          <a:cs typeface="Calibri"/>
                          <a:sym typeface="Calibri"/>
                        </a:rPr>
                        <a:t>Lack of investment in education</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5264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DUTCH DISEASE</a:t>
                      </a:r>
                      <a:endParaRPr/>
                    </a:p>
                    <a:p>
                      <a:pPr marL="0" marR="0" lvl="0" indent="0" algn="l" rtl="0">
                        <a:lnSpc>
                          <a:spcPct val="100000"/>
                        </a:lnSpc>
                        <a:spcBef>
                          <a:spcPts val="0"/>
                        </a:spcBef>
                        <a:spcAft>
                          <a:spcPts val="0"/>
                        </a:spcAft>
                        <a:buClr>
                          <a:schemeClr val="dk1"/>
                        </a:buClr>
                        <a:buSzPts val="1000"/>
                        <a:buFont typeface="Calibri"/>
                        <a:buNone/>
                      </a:pP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Refers to the problems associated with a rapid increase in the production of raw materials causing a decline in other sectors of the economy. When the raw materials run out, the economy can be in a worse position than before.</a:t>
                      </a:r>
                      <a:endParaRPr/>
                    </a:p>
                  </a:txBody>
                  <a:tcPr marL="91450" marR="91450" marT="45725" marB="45725">
                    <a:solidFill>
                      <a:srgbClr val="DDEAF6"/>
                    </a:solidFill>
                  </a:tcPr>
                </a:tc>
                <a:extLst>
                  <a:ext uri="{0D108BD9-81ED-4DB2-BD59-A6C34878D82A}">
                    <a16:rowId xmlns:a16="http://schemas.microsoft.com/office/drawing/2014/main" val="10003"/>
                  </a:ext>
                </a:extLst>
              </a:tr>
              <a:tr h="2281200">
                <a:tc>
                  <a:txBody>
                    <a:bodyPr/>
                    <a:lstStyle/>
                    <a:p>
                      <a:pPr marL="0" marR="0" lvl="0" indent="0" algn="l" rtl="0">
                        <a:spcBef>
                          <a:spcPts val="0"/>
                        </a:spcBef>
                        <a:spcAft>
                          <a:spcPts val="0"/>
                        </a:spcAft>
                        <a:buNone/>
                      </a:pPr>
                      <a:r>
                        <a:rPr lang="en-GB" sz="1000" b="1">
                          <a:solidFill>
                            <a:schemeClr val="lt1"/>
                          </a:solidFill>
                        </a:rPr>
                        <a:t>IMPACT OF DUTCH DISEASE – SHORT &amp; MEDIUM TERM</a:t>
                      </a:r>
                      <a:endParaRPr sz="1000" b="1">
                        <a:solidFill>
                          <a:schemeClr val="lt1"/>
                        </a:solidFill>
                      </a:endParaRPr>
                    </a:p>
                  </a:txBody>
                  <a:tcPr marL="91450" marR="91450" marT="45725" marB="45725">
                    <a:solidFill>
                      <a:schemeClr val="dk1"/>
                    </a:solidFill>
                  </a:tcPr>
                </a:tc>
                <a:tc>
                  <a:txBody>
                    <a:bodyPr/>
                    <a:lstStyle/>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Appreciation in currency.</a:t>
                      </a:r>
                      <a:r>
                        <a:rPr lang="en-GB" sz="1000" b="0" i="0">
                          <a:solidFill>
                            <a:schemeClr val="dk1"/>
                          </a:solidFill>
                          <a:latin typeface="Calibri"/>
                          <a:ea typeface="Calibri"/>
                          <a:cs typeface="Calibri"/>
                          <a:sym typeface="Calibri"/>
                        </a:rPr>
                        <a:t> Higher demand for exports lead to increased demand for Sterling. </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Decline in competitiveness.</a:t>
                      </a:r>
                      <a:r>
                        <a:rPr lang="en-GB" sz="1000" b="0" i="0">
                          <a:solidFill>
                            <a:schemeClr val="dk1"/>
                          </a:solidFill>
                          <a:latin typeface="Calibri"/>
                          <a:ea typeface="Calibri"/>
                          <a:cs typeface="Calibri"/>
                          <a:sym typeface="Calibri"/>
                        </a:rPr>
                        <a:t> The problem of this appreciation in the exchange rate is that other trade-able sectors of the economy will become uncompetitive. Manufacturing industries will see a substantial fall in demand, due to the higher exchange rate. </a:t>
                      </a:r>
                      <a:endParaRPr sz="1000" b="1"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Growth in luxury imports</a:t>
                      </a:r>
                      <a:r>
                        <a:rPr lang="en-GB" sz="1000" b="0" i="0">
                          <a:solidFill>
                            <a:schemeClr val="dk1"/>
                          </a:solidFill>
                          <a:latin typeface="Calibri"/>
                          <a:ea typeface="Calibri"/>
                          <a:cs typeface="Calibri"/>
                          <a:sym typeface="Calibri"/>
                        </a:rPr>
                        <a:t>. While domestic firms will notice little benefit.</a:t>
                      </a:r>
                      <a:endParaRPr sz="1000" b="0" i="0">
                        <a:solidFill>
                          <a:schemeClr val="dk1"/>
                        </a:solidFill>
                        <a:latin typeface="Calibri"/>
                        <a:ea typeface="Calibri"/>
                        <a:cs typeface="Calibri"/>
                        <a:sym typeface="Calibri"/>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Growth in real wages</a:t>
                      </a:r>
                      <a:r>
                        <a:rPr lang="en-GB" sz="1000" b="0" i="0">
                          <a:solidFill>
                            <a:schemeClr val="dk1"/>
                          </a:solidFill>
                          <a:latin typeface="Calibri"/>
                          <a:ea typeface="Calibri"/>
                          <a:cs typeface="Calibri"/>
                          <a:sym typeface="Calibri"/>
                        </a:rPr>
                        <a:t>. Increased wealth and spending on services, will increase </a:t>
                      </a:r>
                      <a:r>
                        <a:rPr lang="en-GB" sz="1000" b="1" i="0">
                          <a:solidFill>
                            <a:schemeClr val="dk1"/>
                          </a:solidFill>
                          <a:latin typeface="Calibri"/>
                          <a:ea typeface="Calibri"/>
                          <a:cs typeface="Calibri"/>
                          <a:sym typeface="Calibri"/>
                        </a:rPr>
                        <a:t>REAL</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WAGES.</a:t>
                      </a:r>
                      <a:r>
                        <a:rPr lang="en-GB" sz="1000" b="0" i="0">
                          <a:solidFill>
                            <a:schemeClr val="dk1"/>
                          </a:solidFill>
                          <a:latin typeface="Calibri"/>
                          <a:ea typeface="Calibri"/>
                          <a:cs typeface="Calibri"/>
                          <a:sym typeface="Calibri"/>
                        </a:rPr>
                        <a:t> This will further decrease competitiveness of manufacturing exports.</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Indirect-deindustrialisation</a:t>
                      </a:r>
                      <a:r>
                        <a:rPr lang="en-GB" sz="1000" b="0" i="0">
                          <a:solidFill>
                            <a:schemeClr val="dk1"/>
                          </a:solidFill>
                          <a:latin typeface="Calibri"/>
                          <a:ea typeface="Calibri"/>
                          <a:cs typeface="Calibri"/>
                          <a:sym typeface="Calibri"/>
                        </a:rPr>
                        <a:t>. With manufacturing becoming uncompetitive due to higher exchange rate and higher wages, output will fall, and there will be a decline in investment, leading to lower growth. These sectors will begin to lag behind other countries. It can be very difficult to catch up later.</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Income inequality.</a:t>
                      </a:r>
                      <a:r>
                        <a:rPr lang="en-GB" sz="1000" b="0" i="0">
                          <a:solidFill>
                            <a:schemeClr val="dk1"/>
                          </a:solidFill>
                          <a:latin typeface="Calibri"/>
                          <a:ea typeface="Calibri"/>
                          <a:cs typeface="Calibri"/>
                          <a:sym typeface="Calibri"/>
                        </a:rPr>
                        <a:t> Often the discovery of raw materials, such as oil benefits a relatively small percentage of the population. Those who own the oil fields can see huge wealth, but the benefits of oil and gas are often not equally distributed within society. </a:t>
                      </a:r>
                      <a:endParaRPr/>
                    </a:p>
                    <a:p>
                      <a:pPr marL="228600" marR="0" lvl="0" indent="-228600" algn="l" rtl="0">
                        <a:spcBef>
                          <a:spcPts val="0"/>
                        </a:spcBef>
                        <a:spcAft>
                          <a:spcPts val="0"/>
                        </a:spcAft>
                        <a:buClr>
                          <a:schemeClr val="dk1"/>
                        </a:buClr>
                        <a:buSzPts val="1000"/>
                        <a:buFont typeface="Calibri"/>
                        <a:buAutoNum type="arabicPeriod"/>
                      </a:pPr>
                      <a:r>
                        <a:rPr lang="en-GB" sz="1000" b="1" i="0">
                          <a:solidFill>
                            <a:schemeClr val="dk1"/>
                          </a:solidFill>
                          <a:latin typeface="Calibri"/>
                          <a:ea typeface="Calibri"/>
                          <a:cs typeface="Calibri"/>
                          <a:sym typeface="Calibri"/>
                        </a:rPr>
                        <a:t>Tax revenue</a:t>
                      </a:r>
                      <a:r>
                        <a:rPr lang="en-GB" sz="1000" b="0" i="0">
                          <a:solidFill>
                            <a:schemeClr val="dk1"/>
                          </a:solidFill>
                          <a:latin typeface="Calibri"/>
                          <a:ea typeface="Calibri"/>
                          <a:cs typeface="Calibri"/>
                          <a:sym typeface="Calibri"/>
                        </a:rPr>
                        <a:t>. High output of oil and gas can lead to substantial tax revenues for the government. The government will often cut other taxes and rely on oil tax revenues.</a:t>
                      </a:r>
                      <a:endParaRPr/>
                    </a:p>
                  </a:txBody>
                  <a:tcPr marL="91450" marR="91450" marT="45725" marB="45725">
                    <a:solidFill>
                      <a:srgbClr val="F2F2F2"/>
                    </a:solidFill>
                  </a:tcPr>
                </a:tc>
                <a:extLst>
                  <a:ext uri="{0D108BD9-81ED-4DB2-BD59-A6C34878D82A}">
                    <a16:rowId xmlns:a16="http://schemas.microsoft.com/office/drawing/2014/main" val="10004"/>
                  </a:ext>
                </a:extLst>
              </a:tr>
              <a:tr h="1111350">
                <a:tc>
                  <a:txBody>
                    <a:bodyPr/>
                    <a:lstStyle/>
                    <a:p>
                      <a:pPr marL="0" marR="0" lvl="0" indent="0" algn="l" rtl="0">
                        <a:spcBef>
                          <a:spcPts val="0"/>
                        </a:spcBef>
                        <a:spcAft>
                          <a:spcPts val="0"/>
                        </a:spcAft>
                        <a:buNone/>
                      </a:pPr>
                      <a:r>
                        <a:rPr lang="en-GB" sz="1000" b="1">
                          <a:solidFill>
                            <a:schemeClr val="lt1"/>
                          </a:solidFill>
                        </a:rPr>
                        <a:t>LONG TERM IMPACT</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1" i="0">
                          <a:solidFill>
                            <a:schemeClr val="dk1"/>
                          </a:solidFill>
                          <a:latin typeface="Calibri"/>
                          <a:ea typeface="Calibri"/>
                          <a:cs typeface="Calibri"/>
                          <a:sym typeface="Calibri"/>
                        </a:rPr>
                        <a:t>1. Manufacturing export industries have shrunk and fallen behind</a:t>
                      </a:r>
                      <a:r>
                        <a:rPr lang="en-GB" sz="1000" b="0" i="0">
                          <a:solidFill>
                            <a:schemeClr val="dk1"/>
                          </a:solidFill>
                          <a:latin typeface="Calibri"/>
                          <a:ea typeface="Calibri"/>
                          <a:cs typeface="Calibri"/>
                          <a:sym typeface="Calibri"/>
                        </a:rPr>
                        <a:t>. Because of declining output and investment, it can take many years for the exporting industries to catch up. A struggle with lower economic growth.</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2. Current account deficit</a:t>
                      </a:r>
                      <a:r>
                        <a:rPr lang="en-GB" sz="1000" b="0" i="0">
                          <a:solidFill>
                            <a:schemeClr val="dk1"/>
                          </a:solidFill>
                          <a:latin typeface="Calibri"/>
                          <a:ea typeface="Calibri"/>
                          <a:cs typeface="Calibri"/>
                          <a:sym typeface="Calibri"/>
                        </a:rPr>
                        <a:t>. With oil exports, countries can run a current account surplus, but when oil exports drop their old exporting industries have faded away so they are left with large current account deficits,</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3. Falling tax revenue.</a:t>
                      </a:r>
                      <a:r>
                        <a:rPr lang="en-GB" sz="1000" b="0" i="0">
                          <a:solidFill>
                            <a:schemeClr val="dk1"/>
                          </a:solidFill>
                          <a:latin typeface="Calibri"/>
                          <a:ea typeface="Calibri"/>
                          <a:cs typeface="Calibri"/>
                          <a:sym typeface="Calibri"/>
                        </a:rPr>
                        <a:t> When oil revenues dry up, they need to raise taxes on income and spending which can lead to lower growth and lower living standards. Ambitious government spending patterns have to be curtailed.</a:t>
                      </a:r>
                      <a:endParaRPr/>
                    </a:p>
                    <a:p>
                      <a:pPr marL="0" marR="0" lvl="0" indent="0" algn="l" rtl="0">
                        <a:spcBef>
                          <a:spcPts val="0"/>
                        </a:spcBef>
                        <a:spcAft>
                          <a:spcPts val="0"/>
                        </a:spcAft>
                        <a:buNone/>
                      </a:pPr>
                      <a:r>
                        <a:rPr lang="en-GB" sz="1000" b="1" i="0">
                          <a:solidFill>
                            <a:schemeClr val="dk1"/>
                          </a:solidFill>
                          <a:latin typeface="Calibri"/>
                          <a:ea typeface="Calibri"/>
                          <a:cs typeface="Calibri"/>
                          <a:sym typeface="Calibri"/>
                        </a:rPr>
                        <a:t>4. Unemployment. </a:t>
                      </a:r>
                      <a:r>
                        <a:rPr lang="en-GB" sz="1000" b="0" i="0">
                          <a:solidFill>
                            <a:schemeClr val="dk1"/>
                          </a:solidFill>
                          <a:latin typeface="Calibri"/>
                          <a:ea typeface="Calibri"/>
                          <a:cs typeface="Calibri"/>
                          <a:sym typeface="Calibri"/>
                        </a:rPr>
                        <a:t>With falling GDP, the demand for high end services will decline, causing unemployment.</a:t>
                      </a:r>
                      <a:endParaRPr/>
                    </a:p>
                  </a:txBody>
                  <a:tcPr marL="91450" marR="91450" marT="45725" marB="45725">
                    <a:solidFill>
                      <a:srgbClr val="DDEAF6"/>
                    </a:solidFill>
                  </a:tcPr>
                </a:tc>
                <a:extLst>
                  <a:ext uri="{0D108BD9-81ED-4DB2-BD59-A6C34878D82A}">
                    <a16:rowId xmlns:a16="http://schemas.microsoft.com/office/drawing/2014/main" val="10005"/>
                  </a:ext>
                </a:extLst>
              </a:tr>
              <a:tr h="446550">
                <a:tc>
                  <a:txBody>
                    <a:bodyPr/>
                    <a:lstStyle/>
                    <a:p>
                      <a:pPr marL="0" marR="0" lvl="0" indent="0" algn="l" rtl="0">
                        <a:spcBef>
                          <a:spcPts val="0"/>
                        </a:spcBef>
                        <a:spcAft>
                          <a:spcPts val="0"/>
                        </a:spcAft>
                        <a:buNone/>
                      </a:pPr>
                      <a:r>
                        <a:rPr lang="en-GB" sz="1000" b="1">
                          <a:solidFill>
                            <a:schemeClr val="lt1"/>
                          </a:solidFill>
                        </a:rPr>
                        <a:t>OVERCOMING DUTCH DISEASE</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None/>
                      </a:pPr>
                      <a:r>
                        <a:rPr lang="en-GB" sz="1000" b="0" i="0">
                          <a:solidFill>
                            <a:schemeClr val="dk1"/>
                          </a:solidFill>
                          <a:latin typeface="Calibri"/>
                          <a:ea typeface="Calibri"/>
                          <a:cs typeface="Calibri"/>
                          <a:sym typeface="Calibri"/>
                        </a:rPr>
                        <a:t>Limit hot Capital inflows &amp; thereby appreciation of the exchange rate, use EXPORT windfall to DIVERSIFY exports sectors through </a:t>
                      </a:r>
                      <a:r>
                        <a:rPr lang="en-GB" sz="1000" b="1" i="0">
                          <a:solidFill>
                            <a:schemeClr val="dk1"/>
                          </a:solidFill>
                          <a:latin typeface="Calibri"/>
                          <a:ea typeface="Calibri"/>
                          <a:cs typeface="Calibri"/>
                          <a:sym typeface="Calibri"/>
                        </a:rPr>
                        <a:t>SUPPLY</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SIDE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POLICIES</a:t>
                      </a:r>
                      <a:r>
                        <a:rPr lang="en-GB" sz="1000" b="0" i="0">
                          <a:solidFill>
                            <a:schemeClr val="dk1"/>
                          </a:solidFill>
                          <a:latin typeface="Calibri"/>
                          <a:ea typeface="Calibri"/>
                          <a:cs typeface="Calibri"/>
                          <a:sym typeface="Calibri"/>
                        </a:rPr>
                        <a:t>. </a:t>
                      </a:r>
                      <a:endParaRPr sz="1000" b="0" i="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6"/>
                  </a:ext>
                </a:extLst>
              </a:tr>
            </a:tbl>
          </a:graphicData>
        </a:graphic>
      </p:graphicFrame>
      <p:graphicFrame>
        <p:nvGraphicFramePr>
          <p:cNvPr id="175" name="Shape 175"/>
          <p:cNvGraphicFramePr/>
          <p:nvPr/>
        </p:nvGraphicFramePr>
        <p:xfrm>
          <a:off x="7168895" y="0"/>
          <a:ext cx="4944200" cy="4511100"/>
        </p:xfrm>
        <a:graphic>
          <a:graphicData uri="http://schemas.openxmlformats.org/drawingml/2006/table">
            <a:tbl>
              <a:tblPr firstRow="1" bandRow="1">
                <a:noFill/>
              </a:tblPr>
              <a:tblGrid>
                <a:gridCol w="975350">
                  <a:extLst>
                    <a:ext uri="{9D8B030D-6E8A-4147-A177-3AD203B41FA5}">
                      <a16:colId xmlns:a16="http://schemas.microsoft.com/office/drawing/2014/main" val="20000"/>
                    </a:ext>
                  </a:extLst>
                </a:gridCol>
                <a:gridCol w="3968850">
                  <a:extLst>
                    <a:ext uri="{9D8B030D-6E8A-4147-A177-3AD203B41FA5}">
                      <a16:colId xmlns:a16="http://schemas.microsoft.com/office/drawing/2014/main" val="20001"/>
                    </a:ext>
                  </a:extLst>
                </a:gridCol>
              </a:tblGrid>
              <a:tr h="228625">
                <a:tc gridSpan="2">
                  <a:txBody>
                    <a:bodyPr/>
                    <a:lstStyle/>
                    <a:p>
                      <a:pPr marL="0" marR="0" lvl="0" indent="0" algn="ctr" rtl="0">
                        <a:lnSpc>
                          <a:spcPct val="100000"/>
                        </a:lnSpc>
                        <a:spcBef>
                          <a:spcPts val="0"/>
                        </a:spcBef>
                        <a:spcAft>
                          <a:spcPts val="0"/>
                        </a:spcAft>
                        <a:buClr>
                          <a:schemeClr val="lt1"/>
                        </a:buClr>
                        <a:buSzPts val="1000"/>
                        <a:buFont typeface="Calibri"/>
                        <a:buNone/>
                      </a:pPr>
                      <a:r>
                        <a:rPr lang="en-GB" sz="1000" b="1">
                          <a:solidFill>
                            <a:schemeClr val="lt1"/>
                          </a:solidFill>
                        </a:rPr>
                        <a:t>TERMS OF TRADE &amp; THE PREBISCH SINGER HYPOTHESIS</a:t>
                      </a:r>
                      <a:endParaRPr sz="1000" b="1">
                        <a:solidFill>
                          <a:schemeClr val="lt1"/>
                        </a:solidFill>
                      </a:endParaRPr>
                    </a:p>
                  </a:txBody>
                  <a:tcPr marL="91450" marR="91450" marT="45725" marB="45725">
                    <a:solidFill>
                      <a:schemeClr val="dk1"/>
                    </a:solidFill>
                  </a:tcPr>
                </a:tc>
                <a:tc hMerge="1">
                  <a:txBody>
                    <a:bodyPr/>
                    <a:lstStyle/>
                    <a:p>
                      <a:endParaRPr lang="en-US"/>
                    </a:p>
                  </a:txBody>
                  <a:tcPr/>
                </a:tc>
                <a:extLst>
                  <a:ext uri="{0D108BD9-81ED-4DB2-BD59-A6C34878D82A}">
                    <a16:rowId xmlns:a16="http://schemas.microsoft.com/office/drawing/2014/main" val="10000"/>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TERMS OF TRADE</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Measures the relative price of exports compared to the price of imports.</a:t>
                      </a:r>
                      <a:endParaRPr sz="1000" b="1" i="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000"/>
                        <a:buFont typeface="Arial"/>
                        <a:buNone/>
                      </a:pPr>
                      <a:r>
                        <a:rPr lang="en-GB" sz="1000" b="1" i="0">
                          <a:solidFill>
                            <a:schemeClr val="dk1"/>
                          </a:solidFill>
                          <a:latin typeface="Calibri"/>
                          <a:ea typeface="Calibri"/>
                          <a:cs typeface="Calibri"/>
                          <a:sym typeface="Calibri"/>
                        </a:rPr>
                        <a:t>Terms of Trade = 100 * Index of export prices / Index of Import prices</a:t>
                      </a:r>
                      <a:endParaRPr/>
                    </a:p>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Basically, the </a:t>
                      </a:r>
                      <a:r>
                        <a:rPr lang="en-GB" sz="1000" b="1" i="0">
                          <a:solidFill>
                            <a:schemeClr val="dk1"/>
                          </a:solidFill>
                          <a:latin typeface="Calibri"/>
                          <a:ea typeface="Calibri"/>
                          <a:cs typeface="Calibri"/>
                          <a:sym typeface="Calibri"/>
                        </a:rPr>
                        <a:t>TOT</a:t>
                      </a:r>
                      <a:r>
                        <a:rPr lang="en-GB" sz="1000" b="0" i="0">
                          <a:solidFill>
                            <a:schemeClr val="dk1"/>
                          </a:solidFill>
                          <a:latin typeface="Calibri"/>
                          <a:ea typeface="Calibri"/>
                          <a:cs typeface="Calibri"/>
                          <a:sym typeface="Calibri"/>
                        </a:rPr>
                        <a:t> refer to how many exports will need to be sold in order to be able to purchase imports.</a:t>
                      </a:r>
                      <a:endParaRPr/>
                    </a:p>
                    <a:p>
                      <a:pPr marL="0" marR="0" lvl="0" indent="0" algn="l" rtl="0">
                        <a:spcBef>
                          <a:spcPts val="0"/>
                        </a:spcBef>
                        <a:spcAft>
                          <a:spcPts val="0"/>
                        </a:spcAft>
                        <a:buClr>
                          <a:schemeClr val="dk1"/>
                        </a:buClr>
                        <a:buSzPts val="1000"/>
                        <a:buFont typeface="Arial"/>
                        <a:buNone/>
                      </a:pPr>
                      <a:r>
                        <a:rPr lang="en-GB" sz="1000" b="0" i="0">
                          <a:solidFill>
                            <a:schemeClr val="dk1"/>
                          </a:solidFill>
                          <a:latin typeface="Calibri"/>
                          <a:ea typeface="Calibri"/>
                          <a:cs typeface="Calibri"/>
                          <a:sym typeface="Calibri"/>
                        </a:rPr>
                        <a:t>If there is a fall in the </a:t>
                      </a:r>
                      <a:r>
                        <a:rPr lang="en-GB" sz="1000" b="1" i="0">
                          <a:solidFill>
                            <a:schemeClr val="dk1"/>
                          </a:solidFill>
                          <a:latin typeface="Calibri"/>
                          <a:ea typeface="Calibri"/>
                          <a:cs typeface="Calibri"/>
                          <a:sym typeface="Calibri"/>
                        </a:rPr>
                        <a:t>exchange</a:t>
                      </a:r>
                      <a:r>
                        <a:rPr lang="en-GB" sz="1000" b="0" i="0">
                          <a:solidFill>
                            <a:schemeClr val="dk1"/>
                          </a:solidFill>
                          <a:latin typeface="Calibri"/>
                          <a:ea typeface="Calibri"/>
                          <a:cs typeface="Calibri"/>
                          <a:sym typeface="Calibri"/>
                        </a:rPr>
                        <a:t> </a:t>
                      </a:r>
                      <a:r>
                        <a:rPr lang="en-GB" sz="1000" b="1" i="0">
                          <a:solidFill>
                            <a:schemeClr val="dk1"/>
                          </a:solidFill>
                          <a:latin typeface="Calibri"/>
                          <a:ea typeface="Calibri"/>
                          <a:cs typeface="Calibri"/>
                          <a:sym typeface="Calibri"/>
                        </a:rPr>
                        <a:t>rate</a:t>
                      </a:r>
                      <a:r>
                        <a:rPr lang="en-GB" sz="1000" b="0" i="0">
                          <a:solidFill>
                            <a:schemeClr val="dk1"/>
                          </a:solidFill>
                          <a:latin typeface="Calibri"/>
                          <a:ea typeface="Calibri"/>
                          <a:cs typeface="Calibri"/>
                          <a:sym typeface="Calibri"/>
                        </a:rPr>
                        <a:t>, there will be a deterioration in the </a:t>
                      </a:r>
                      <a:r>
                        <a:rPr lang="en-GB" sz="1000" b="1" i="0">
                          <a:solidFill>
                            <a:schemeClr val="dk1"/>
                          </a:solidFill>
                          <a:latin typeface="Calibri"/>
                          <a:ea typeface="Calibri"/>
                          <a:cs typeface="Calibri"/>
                          <a:sym typeface="Calibri"/>
                        </a:rPr>
                        <a:t>TERMS OF TRADE </a:t>
                      </a:r>
                      <a:r>
                        <a:rPr lang="en-GB" sz="1000" b="0" i="0">
                          <a:solidFill>
                            <a:schemeClr val="dk1"/>
                          </a:solidFill>
                          <a:latin typeface="Calibri"/>
                          <a:ea typeface="Calibri"/>
                          <a:cs typeface="Calibri"/>
                          <a:sym typeface="Calibri"/>
                        </a:rPr>
                        <a:t>because the price of exports falls.</a:t>
                      </a:r>
                      <a:endParaRPr sz="1000" b="1">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1"/>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SHORT RUN CHANGES IN TOT</a:t>
                      </a:r>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Demand &amp; supply of exports or imports will adjust TOT</a:t>
                      </a:r>
                      <a:endParaRPr/>
                    </a:p>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Relative Inflation rates which may increase export prices. </a:t>
                      </a:r>
                      <a:endParaRPr/>
                    </a:p>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Exchange rate movements which will influence the relative prices of imports &amp; exports. </a:t>
                      </a:r>
                      <a:endParaRPr sz="1000" b="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2"/>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LONG RUN CHANGES IN TOT</a:t>
                      </a:r>
                      <a:endParaRPr sz="1000" b="1">
                        <a:solidFill>
                          <a:schemeClr val="lt1"/>
                        </a:solidFill>
                      </a:endParaRPr>
                    </a:p>
                  </a:txBody>
                  <a:tcPr marL="91450" marR="91450" marT="45725" marB="45725">
                    <a:solidFill>
                      <a:schemeClr val="dk1"/>
                    </a:solidFill>
                  </a:tcPr>
                </a:tc>
                <a:tc>
                  <a:txBody>
                    <a:bodyPr/>
                    <a:lstStyle/>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Incomes</a:t>
                      </a:r>
                      <a:endParaRPr/>
                    </a:p>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Productivity </a:t>
                      </a:r>
                      <a:endParaRPr/>
                    </a:p>
                    <a:p>
                      <a:pPr marL="171450" marR="0" lvl="0" indent="-171450" algn="l" rtl="0">
                        <a:spcBef>
                          <a:spcPts val="0"/>
                        </a:spcBef>
                        <a:spcAft>
                          <a:spcPts val="0"/>
                        </a:spcAft>
                        <a:buClr>
                          <a:schemeClr val="dk1"/>
                        </a:buClr>
                        <a:buSzPts val="1000"/>
                        <a:buFont typeface="Arial"/>
                        <a:buChar char="•"/>
                      </a:pPr>
                      <a:r>
                        <a:rPr lang="en-GB" sz="1000" b="0">
                          <a:solidFill>
                            <a:schemeClr val="dk1"/>
                          </a:solidFill>
                          <a:latin typeface="Calibri"/>
                          <a:ea typeface="Calibri"/>
                          <a:cs typeface="Calibri"/>
                          <a:sym typeface="Calibri"/>
                        </a:rPr>
                        <a:t>Technology improvements may reduce the price of exports &amp; worsen TOT</a:t>
                      </a:r>
                      <a:endParaRPr sz="1000" b="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3"/>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PREBISCH SINGER HYPOTHESIS</a:t>
                      </a:r>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a:solidFill>
                            <a:schemeClr val="dk1"/>
                          </a:solidFill>
                          <a:latin typeface="Calibri"/>
                          <a:ea typeface="Calibri"/>
                          <a:cs typeface="Calibri"/>
                          <a:sym typeface="Calibri"/>
                        </a:rPr>
                        <a:t>States that there will be a long run decline in the </a:t>
                      </a:r>
                      <a:r>
                        <a:rPr lang="en-GB" sz="1000" b="1">
                          <a:solidFill>
                            <a:schemeClr val="dk1"/>
                          </a:solidFill>
                          <a:latin typeface="Calibri"/>
                          <a:ea typeface="Calibri"/>
                          <a:cs typeface="Calibri"/>
                          <a:sym typeface="Calibri"/>
                        </a:rPr>
                        <a:t>TERMS</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OF</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TRADE</a:t>
                      </a:r>
                      <a:r>
                        <a:rPr lang="en-GB" sz="1000">
                          <a:solidFill>
                            <a:schemeClr val="dk1"/>
                          </a:solidFill>
                          <a:latin typeface="Calibri"/>
                          <a:ea typeface="Calibri"/>
                          <a:cs typeface="Calibri"/>
                          <a:sym typeface="Calibri"/>
                        </a:rPr>
                        <a:t> for countries that rely depend upon natural resources.</a:t>
                      </a:r>
                      <a:endParaRPr/>
                    </a:p>
                    <a:p>
                      <a:pPr marL="0" marR="0" lvl="0" indent="0" algn="l" rtl="0">
                        <a:spcBef>
                          <a:spcPts val="0"/>
                        </a:spcBef>
                        <a:spcAft>
                          <a:spcPts val="0"/>
                        </a:spcAft>
                        <a:buClr>
                          <a:schemeClr val="dk1"/>
                        </a:buClr>
                        <a:buSzPts val="1000"/>
                        <a:buFont typeface="Arial"/>
                        <a:buNone/>
                      </a:pPr>
                      <a:r>
                        <a:rPr lang="en-GB" sz="1000">
                          <a:solidFill>
                            <a:schemeClr val="dk1"/>
                          </a:solidFill>
                          <a:latin typeface="Calibri"/>
                          <a:ea typeface="Calibri"/>
                          <a:cs typeface="Calibri"/>
                          <a:sym typeface="Calibri"/>
                        </a:rPr>
                        <a:t>This is because </a:t>
                      </a:r>
                      <a:r>
                        <a:rPr lang="en-GB" sz="1000" b="1">
                          <a:solidFill>
                            <a:schemeClr val="dk1"/>
                          </a:solidFill>
                          <a:latin typeface="Calibri"/>
                          <a:ea typeface="Calibri"/>
                          <a:cs typeface="Calibri"/>
                          <a:sym typeface="Calibri"/>
                        </a:rPr>
                        <a:t>PRIMARY</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PRODUCTS</a:t>
                      </a:r>
                      <a:r>
                        <a:rPr lang="en-GB" sz="1000">
                          <a:solidFill>
                            <a:schemeClr val="dk1"/>
                          </a:solidFill>
                          <a:latin typeface="Calibri"/>
                          <a:ea typeface="Calibri"/>
                          <a:cs typeface="Calibri"/>
                          <a:sym typeface="Calibri"/>
                        </a:rPr>
                        <a:t> have a </a:t>
                      </a:r>
                      <a:r>
                        <a:rPr lang="en-GB" sz="1000" b="1">
                          <a:solidFill>
                            <a:schemeClr val="dk1"/>
                          </a:solidFill>
                          <a:latin typeface="Calibri"/>
                          <a:ea typeface="Calibri"/>
                          <a:cs typeface="Calibri"/>
                          <a:sym typeface="Calibri"/>
                        </a:rPr>
                        <a:t>LOW</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YED</a:t>
                      </a:r>
                      <a:r>
                        <a:rPr lang="en-GB" sz="1000">
                          <a:solidFill>
                            <a:schemeClr val="dk1"/>
                          </a:solidFill>
                          <a:latin typeface="Calibri"/>
                          <a:ea typeface="Calibri"/>
                          <a:cs typeface="Calibri"/>
                          <a:sym typeface="Calibri"/>
                        </a:rPr>
                        <a:t>, meanwhile </a:t>
                      </a:r>
                      <a:r>
                        <a:rPr lang="en-GB" sz="1000" b="1">
                          <a:solidFill>
                            <a:schemeClr val="dk1"/>
                          </a:solidFill>
                          <a:latin typeface="Calibri"/>
                          <a:ea typeface="Calibri"/>
                          <a:cs typeface="Calibri"/>
                          <a:sym typeface="Calibri"/>
                        </a:rPr>
                        <a:t>MANUFACTURED</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IMPORTS</a:t>
                      </a:r>
                      <a:r>
                        <a:rPr lang="en-GB" sz="1000">
                          <a:solidFill>
                            <a:schemeClr val="dk1"/>
                          </a:solidFill>
                          <a:latin typeface="Calibri"/>
                          <a:ea typeface="Calibri"/>
                          <a:cs typeface="Calibri"/>
                          <a:sym typeface="Calibri"/>
                        </a:rPr>
                        <a:t> will have much </a:t>
                      </a:r>
                      <a:r>
                        <a:rPr lang="en-GB" sz="1000" b="1">
                          <a:solidFill>
                            <a:schemeClr val="dk1"/>
                          </a:solidFill>
                          <a:latin typeface="Calibri"/>
                          <a:ea typeface="Calibri"/>
                          <a:cs typeface="Calibri"/>
                          <a:sym typeface="Calibri"/>
                        </a:rPr>
                        <a:t>HIGHER</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YED</a:t>
                      </a:r>
                      <a:r>
                        <a:rPr lang="en-GB" sz="1000">
                          <a:solidFill>
                            <a:schemeClr val="dk1"/>
                          </a:solidFill>
                          <a:latin typeface="Calibri"/>
                          <a:ea typeface="Calibri"/>
                          <a:cs typeface="Calibri"/>
                          <a:sym typeface="Calibri"/>
                        </a:rPr>
                        <a:t>.  </a:t>
                      </a:r>
                      <a:endParaRPr/>
                    </a:p>
                    <a:p>
                      <a:pPr marL="0" marR="0" lvl="0" indent="0" algn="l" rtl="0">
                        <a:spcBef>
                          <a:spcPts val="0"/>
                        </a:spcBef>
                        <a:spcAft>
                          <a:spcPts val="0"/>
                        </a:spcAft>
                        <a:buClr>
                          <a:schemeClr val="dk1"/>
                        </a:buClr>
                        <a:buSzPts val="1000"/>
                        <a:buFont typeface="Arial"/>
                        <a:buNone/>
                      </a:pPr>
                      <a:r>
                        <a:rPr lang="en-GB" sz="1000">
                          <a:solidFill>
                            <a:schemeClr val="dk1"/>
                          </a:solidFill>
                          <a:latin typeface="Calibri"/>
                          <a:ea typeface="Calibri"/>
                          <a:cs typeface="Calibri"/>
                          <a:sym typeface="Calibri"/>
                        </a:rPr>
                        <a:t>Thus, </a:t>
                      </a:r>
                      <a:r>
                        <a:rPr lang="en-GB" sz="1000" b="1">
                          <a:solidFill>
                            <a:schemeClr val="dk1"/>
                          </a:solidFill>
                          <a:latin typeface="Calibri"/>
                          <a:ea typeface="Calibri"/>
                          <a:cs typeface="Calibri"/>
                          <a:sym typeface="Calibri"/>
                        </a:rPr>
                        <a:t>LEDC’s</a:t>
                      </a:r>
                      <a:r>
                        <a:rPr lang="en-GB" sz="1000">
                          <a:solidFill>
                            <a:schemeClr val="dk1"/>
                          </a:solidFill>
                          <a:latin typeface="Calibri"/>
                          <a:ea typeface="Calibri"/>
                          <a:cs typeface="Calibri"/>
                          <a:sym typeface="Calibri"/>
                        </a:rPr>
                        <a:t> demand growth for imports will outstrip growth in demand for exports.</a:t>
                      </a:r>
                      <a:endParaRPr/>
                    </a:p>
                    <a:p>
                      <a:pPr marL="0" marR="0" lvl="0" indent="0" algn="l" rtl="0">
                        <a:spcBef>
                          <a:spcPts val="0"/>
                        </a:spcBef>
                        <a:spcAft>
                          <a:spcPts val="0"/>
                        </a:spcAft>
                        <a:buClr>
                          <a:schemeClr val="dk1"/>
                        </a:buClr>
                        <a:buSzPts val="1000"/>
                        <a:buFont typeface="Arial"/>
                        <a:buNone/>
                      </a:pPr>
                      <a:r>
                        <a:rPr lang="en-GB" sz="1000">
                          <a:solidFill>
                            <a:schemeClr val="dk1"/>
                          </a:solidFill>
                          <a:latin typeface="Calibri"/>
                          <a:ea typeface="Calibri"/>
                          <a:cs typeface="Calibri"/>
                          <a:sym typeface="Calibri"/>
                        </a:rPr>
                        <a:t>Yet, EXPORTS must increase to fund same quantity of </a:t>
                      </a:r>
                      <a:r>
                        <a:rPr lang="en-GB" sz="1000" b="1">
                          <a:solidFill>
                            <a:schemeClr val="dk1"/>
                          </a:solidFill>
                          <a:latin typeface="Calibri"/>
                          <a:ea typeface="Calibri"/>
                          <a:cs typeface="Calibri"/>
                          <a:sym typeface="Calibri"/>
                        </a:rPr>
                        <a:t>IMPORTS</a:t>
                      </a:r>
                      <a:r>
                        <a:rPr lang="en-GB" sz="1000">
                          <a:solidFill>
                            <a:schemeClr val="dk1"/>
                          </a:solidFill>
                          <a:latin typeface="Calibri"/>
                          <a:ea typeface="Calibri"/>
                          <a:cs typeface="Calibri"/>
                          <a:sym typeface="Calibri"/>
                        </a:rPr>
                        <a:t>.</a:t>
                      </a:r>
                      <a:endParaRPr sz="1000">
                        <a:solidFill>
                          <a:schemeClr val="dk1"/>
                        </a:solidFill>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4"/>
                  </a:ext>
                </a:extLst>
              </a:tr>
              <a:tr h="228625">
                <a:tc>
                  <a:txBody>
                    <a:bodyPr/>
                    <a:lstStyle/>
                    <a:p>
                      <a:pPr marL="0" marR="0" lvl="0" indent="0" algn="l" rtl="0">
                        <a:lnSpc>
                          <a:spcPct val="100000"/>
                        </a:lnSpc>
                        <a:spcBef>
                          <a:spcPts val="0"/>
                        </a:spcBef>
                        <a:spcAft>
                          <a:spcPts val="0"/>
                        </a:spcAft>
                        <a:buClr>
                          <a:schemeClr val="lt1"/>
                        </a:buClr>
                        <a:buSzPts val="1000"/>
                        <a:buFont typeface="Calibri"/>
                        <a:buNone/>
                      </a:pPr>
                      <a:r>
                        <a:rPr lang="en-GB" sz="1000" b="1">
                          <a:solidFill>
                            <a:schemeClr val="lt1"/>
                          </a:solidFill>
                        </a:rPr>
                        <a:t>OVERCOMING PREBISCH SINGER HYPOTHESIS</a:t>
                      </a:r>
                      <a:endParaRPr sz="1000" b="1">
                        <a:solidFill>
                          <a:schemeClr val="lt1"/>
                        </a:solidFill>
                      </a:endParaRPr>
                    </a:p>
                  </a:txBody>
                  <a:tcPr marL="91450" marR="91450" marT="45725" marB="45725">
                    <a:solidFill>
                      <a:schemeClr val="dk1"/>
                    </a:solidFill>
                  </a:tcPr>
                </a:tc>
                <a:tc>
                  <a:txBody>
                    <a:bodyPr/>
                    <a:lstStyle/>
                    <a:p>
                      <a:pPr marL="0" marR="0" lvl="0" indent="0" algn="l" rtl="0">
                        <a:spcBef>
                          <a:spcPts val="0"/>
                        </a:spcBef>
                        <a:spcAft>
                          <a:spcPts val="0"/>
                        </a:spcAft>
                        <a:buClr>
                          <a:schemeClr val="dk1"/>
                        </a:buClr>
                        <a:buSzPts val="1000"/>
                        <a:buFont typeface="Arial"/>
                        <a:buNone/>
                      </a:pPr>
                      <a:r>
                        <a:rPr lang="en-GB" sz="1000">
                          <a:solidFill>
                            <a:schemeClr val="dk1"/>
                          </a:solidFill>
                          <a:latin typeface="Calibri"/>
                          <a:ea typeface="Calibri"/>
                          <a:cs typeface="Calibri"/>
                          <a:sym typeface="Calibri"/>
                        </a:rPr>
                        <a:t>Use </a:t>
                      </a:r>
                      <a:r>
                        <a:rPr lang="en-GB" sz="1000" b="1">
                          <a:solidFill>
                            <a:schemeClr val="dk1"/>
                          </a:solidFill>
                          <a:latin typeface="Calibri"/>
                          <a:ea typeface="Calibri"/>
                          <a:cs typeface="Calibri"/>
                          <a:sym typeface="Calibri"/>
                        </a:rPr>
                        <a:t>EXPORT</a:t>
                      </a:r>
                      <a:r>
                        <a:rPr lang="en-GB" sz="1000">
                          <a:solidFill>
                            <a:schemeClr val="dk1"/>
                          </a:solidFill>
                          <a:latin typeface="Calibri"/>
                          <a:ea typeface="Calibri"/>
                          <a:cs typeface="Calibri"/>
                          <a:sym typeface="Calibri"/>
                        </a:rPr>
                        <a:t> revenues to diversify EXPORT sectors through </a:t>
                      </a:r>
                      <a:r>
                        <a:rPr lang="en-GB" sz="1000" b="1">
                          <a:solidFill>
                            <a:schemeClr val="dk1"/>
                          </a:solidFill>
                          <a:latin typeface="Calibri"/>
                          <a:ea typeface="Calibri"/>
                          <a:cs typeface="Calibri"/>
                          <a:sym typeface="Calibri"/>
                        </a:rPr>
                        <a:t>SUPPLY</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SIDE</a:t>
                      </a:r>
                      <a:r>
                        <a:rPr lang="en-GB" sz="1000">
                          <a:solidFill>
                            <a:schemeClr val="dk1"/>
                          </a:solidFill>
                          <a:latin typeface="Calibri"/>
                          <a:ea typeface="Calibri"/>
                          <a:cs typeface="Calibri"/>
                          <a:sym typeface="Calibri"/>
                        </a:rPr>
                        <a:t> </a:t>
                      </a:r>
                      <a:r>
                        <a:rPr lang="en-GB" sz="1000" b="1">
                          <a:solidFill>
                            <a:schemeClr val="dk1"/>
                          </a:solidFill>
                          <a:latin typeface="Calibri"/>
                          <a:ea typeface="Calibri"/>
                          <a:cs typeface="Calibri"/>
                          <a:sym typeface="Calibri"/>
                        </a:rPr>
                        <a:t>POLICIES</a:t>
                      </a:r>
                      <a:r>
                        <a:rPr lang="en-GB" sz="1000">
                          <a:solidFill>
                            <a:schemeClr val="dk1"/>
                          </a:solidFill>
                          <a:latin typeface="Calibri"/>
                          <a:ea typeface="Calibri"/>
                          <a:cs typeface="Calibri"/>
                          <a:sym typeface="Calibri"/>
                        </a:rPr>
                        <a:t>. </a:t>
                      </a:r>
                      <a:endParaRPr sz="1000">
                        <a:solidFill>
                          <a:schemeClr val="dk1"/>
                        </a:solidFill>
                        <a:latin typeface="Calibri"/>
                        <a:ea typeface="Calibri"/>
                        <a:cs typeface="Calibri"/>
                        <a:sym typeface="Calibri"/>
                      </a:endParaRPr>
                    </a:p>
                  </a:txBody>
                  <a:tcPr marL="91450" marR="91450" marT="45725" marB="45725">
                    <a:solidFill>
                      <a:srgbClr val="DDEAF6"/>
                    </a:solidFill>
                  </a:tcPr>
                </a:tc>
                <a:extLst>
                  <a:ext uri="{0D108BD9-81ED-4DB2-BD59-A6C34878D82A}">
                    <a16:rowId xmlns:a16="http://schemas.microsoft.com/office/drawing/2014/main" val="10005"/>
                  </a:ext>
                </a:extLst>
              </a:tr>
            </a:tbl>
          </a:graphicData>
        </a:graphic>
      </p:graphicFrame>
      <p:pic>
        <p:nvPicPr>
          <p:cNvPr id="176" name="Shape 176"/>
          <p:cNvPicPr preferRelativeResize="0"/>
          <p:nvPr/>
        </p:nvPicPr>
        <p:blipFill rotWithShape="1">
          <a:blip r:embed="rId3">
            <a:alphaModFix/>
          </a:blip>
          <a:srcRect/>
          <a:stretch/>
        </p:blipFill>
        <p:spPr>
          <a:xfrm>
            <a:off x="7832992" y="4624744"/>
            <a:ext cx="3734543" cy="2233256"/>
          </a:xfrm>
          <a:prstGeom prst="rect">
            <a:avLst/>
          </a:prstGeom>
          <a:noFill/>
          <a:ln>
            <a:noFill/>
          </a:ln>
        </p:spPr>
      </p:pic>
    </p:spTree>
    <p:extLst>
      <p:ext uri="{BB962C8B-B14F-4D97-AF65-F5344CB8AC3E}">
        <p14:creationId xmlns:p14="http://schemas.microsoft.com/office/powerpoint/2010/main" val="3028281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33386</Words>
  <Application>Microsoft Office PowerPoint</Application>
  <PresentationFormat>Widescreen</PresentationFormat>
  <Paragraphs>2696</Paragraphs>
  <Slides>68</Slides>
  <Notes>47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68</vt:i4>
      </vt:variant>
    </vt:vector>
  </HeadingPairs>
  <TitlesOfParts>
    <vt:vector size="75" baseType="lpstr">
      <vt:lpstr>Arial</vt:lpstr>
      <vt:lpstr>Calibri</vt:lpstr>
      <vt:lpstr>Calibri Light</vt:lpstr>
      <vt:lpstr>Noto Sans Symbols</vt:lpstr>
      <vt:lpstr>Open Sans</vt:lpstr>
      <vt:lpstr>Times New Roman</vt:lpstr>
      <vt:lpstr>Office Theme</vt:lpstr>
      <vt:lpstr>4. AQA A LEVEL ECONOMICS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AQA A LEVEL ECONOMICS</dc:title>
  <dc:creator>mharris</dc:creator>
  <cp:lastModifiedBy>Mr S Hayes(St Ambrose College)</cp:lastModifiedBy>
  <cp:revision>23</cp:revision>
  <dcterms:created xsi:type="dcterms:W3CDTF">2021-07-13T13:51:26Z</dcterms:created>
  <dcterms:modified xsi:type="dcterms:W3CDTF">2023-10-16T11:20:08Z</dcterms:modified>
</cp:coreProperties>
</file>