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2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  <p:sldMasterId id="2147483675" r:id="rId2"/>
    <p:sldMasterId id="2147483705" r:id="rId3"/>
  </p:sldMasterIdLst>
  <p:notesMasterIdLst>
    <p:notesMasterId r:id="rId6"/>
  </p:notesMasterIdLst>
  <p:sldIdLst>
    <p:sldId id="345" r:id="rId4"/>
    <p:sldId id="346" r:id="rId5"/>
  </p:sldIdLst>
  <p:sldSz cx="9906000" cy="6858000" type="A4"/>
  <p:notesSz cx="9990138" cy="14374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k Simpkins" initials="MS" lastIdx="55" clrIdx="0">
    <p:extLst/>
  </p:cmAuthor>
  <p:cmAuthor id="2" name="Amanda Fleck" initials="AF" lastIdx="1" clrIdx="1">
    <p:extLst/>
  </p:cmAuthor>
  <p:cmAuthor id="3" name="Amanda Fleck" initials="AF [2]" lastIdx="1" clrIdx="2">
    <p:extLst/>
  </p:cmAuthor>
  <p:cmAuthor id="4" name="Amanda Fleck" initials="AF [3]" lastIdx="1" clrIdx="3">
    <p:extLst/>
  </p:cmAuthor>
  <p:cmAuthor id="5" name="Amanda Fleck" initials="AF [4]" lastIdx="1" clrIdx="4">
    <p:extLst/>
  </p:cmAuthor>
  <p:cmAuthor id="6" name="Amanda Fleck" initials="AF [5]" lastIdx="1" clrIdx="5">
    <p:extLst/>
  </p:cmAuthor>
  <p:cmAuthor id="7" name="Amanda Fleck" initials="AF [6]" lastIdx="1" clrIdx="6">
    <p:extLst/>
  </p:cmAuthor>
  <p:cmAuthor id="8" name="Amanda Fleck" initials="AF [7]" lastIdx="1" clrIdx="7">
    <p:extLst/>
  </p:cmAuthor>
  <p:cmAuthor id="9" name="Amanda Fleck" initials="AF [8]" lastIdx="1" clrIdx="8">
    <p:extLst/>
  </p:cmAuthor>
  <p:cmAuthor id="10" name="Amanda Fleck" initials="AF [9]" lastIdx="1" clrIdx="9">
    <p:extLst/>
  </p:cmAuthor>
  <p:cmAuthor id="11" name="Amanda Fleck" initials="AF [10]" lastIdx="1" clrIdx="10">
    <p:extLst/>
  </p:cmAuthor>
  <p:cmAuthor id="12" name="Amanda Fleck" initials="AF [11]" lastIdx="1" clrIdx="11">
    <p:extLst/>
  </p:cmAuthor>
  <p:cmAuthor id="13" name="Tracy Barrett" initials="TB" lastIdx="68" clrIdx="12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1CDD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38B1855-1B75-4FBE-930C-398BA8C253C6}" styleName="Themed Style 2 - Accent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7220" autoAdjust="0"/>
    <p:restoredTop sz="95046" autoAdjust="0"/>
  </p:normalViewPr>
  <p:slideViewPr>
    <p:cSldViewPr>
      <p:cViewPr varScale="1">
        <p:scale>
          <a:sx n="114" d="100"/>
          <a:sy n="114" d="100"/>
        </p:scale>
        <p:origin x="810" y="114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10232"/>
    </p:cViewPr>
  </p:sorterViewPr>
  <p:notesViewPr>
    <p:cSldViewPr>
      <p:cViewPr varScale="1">
        <p:scale>
          <a:sx n="85" d="100"/>
          <a:sy n="85" d="100"/>
        </p:scale>
        <p:origin x="1952" y="16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commentAuthors" Target="commentAuthor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2.xml"/><Relationship Id="rId10" Type="http://schemas.openxmlformats.org/officeDocument/2006/relationships/theme" Target="theme/theme1.xml"/><Relationship Id="rId4" Type="http://schemas.openxmlformats.org/officeDocument/2006/relationships/slide" Target="slides/slide1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58766" y="0"/>
            <a:ext cx="4329060" cy="721238"/>
          </a:xfrm>
          <a:prstGeom prst="rect">
            <a:avLst/>
          </a:prstGeom>
        </p:spPr>
        <p:txBody>
          <a:bodyPr vert="horz" lIns="132579" tIns="66289" rIns="132579" bIns="66289" rtlCol="0"/>
          <a:lstStyle>
            <a:lvl1pPr algn="r">
              <a:defRPr sz="1700"/>
            </a:lvl1pPr>
          </a:lstStyle>
          <a:p>
            <a:fld id="{E42D2026-0859-4913-9377-3DA08F595AD2}" type="datetimeFigureOut">
              <a:rPr lang="en-US" smtClean="0"/>
              <a:t>11/30/2021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490663" y="1797050"/>
            <a:ext cx="7008812" cy="485298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579" tIns="66289" rIns="132579" bIns="662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9014" y="6917879"/>
            <a:ext cx="7992110" cy="5660083"/>
          </a:xfrm>
          <a:prstGeom prst="rect">
            <a:avLst/>
          </a:prstGeom>
        </p:spPr>
        <p:txBody>
          <a:bodyPr vert="horz" lIns="132579" tIns="66289" rIns="132579" bIns="66289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l">
              <a:defRPr sz="17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58766" y="13653579"/>
            <a:ext cx="4329060" cy="721236"/>
          </a:xfrm>
          <a:prstGeom prst="rect">
            <a:avLst/>
          </a:prstGeom>
        </p:spPr>
        <p:txBody>
          <a:bodyPr vert="horz" lIns="132579" tIns="66289" rIns="132579" bIns="66289" rtlCol="0" anchor="b"/>
          <a:lstStyle>
            <a:lvl1pPr algn="r">
              <a:defRPr sz="1700"/>
            </a:lvl1pPr>
          </a:lstStyle>
          <a:p>
            <a:fld id="{2C9D32D9-63A9-423F-8B77-368638260D4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47041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987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71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9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7691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7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825625"/>
            <a:ext cx="4189413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0867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365126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758" y="1681163"/>
            <a:ext cx="419113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758" y="2505075"/>
            <a:ext cx="4191132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77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77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364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65854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46411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7688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758" y="457200"/>
            <a:ext cx="319537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770" y="987426"/>
            <a:ext cx="5014913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758" y="2057400"/>
            <a:ext cx="319537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86064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6821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42844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40739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Drag picture to placeholder or click icon to add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5233" y="1257300"/>
            <a:ext cx="9163050" cy="749300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33" y="2133600"/>
            <a:ext cx="9163050" cy="4165600"/>
          </a:xfrm>
        </p:spPr>
        <p:txBody>
          <a:bodyPr/>
          <a:lstStyle>
            <a:lvl1pPr>
              <a:defRPr>
                <a:latin typeface="News Gothic MT"/>
                <a:cs typeface="News Gothic MT"/>
              </a:defRPr>
            </a:lvl1pPr>
            <a:lvl2pPr>
              <a:defRPr>
                <a:latin typeface="News Gothic MT"/>
                <a:cs typeface="News Gothic MT"/>
              </a:defRPr>
            </a:lvl2pPr>
            <a:lvl3pPr>
              <a:defRPr>
                <a:latin typeface="News Gothic MT"/>
                <a:cs typeface="News Gothic MT"/>
              </a:defRPr>
            </a:lvl3pPr>
            <a:lvl4pPr>
              <a:defRPr>
                <a:latin typeface="News Gothic MT"/>
                <a:cs typeface="News Gothic MT"/>
              </a:defRPr>
            </a:lvl4pPr>
            <a:lvl5pPr>
              <a:defRPr>
                <a:latin typeface="News Gothic MT"/>
                <a:cs typeface="News Gothic M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384550" y="6356355"/>
            <a:ext cx="31369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>
            <a:spLocks noGrp="1"/>
          </p:cNvSpPr>
          <p:nvPr>
            <p:ph type="title"/>
          </p:nvPr>
        </p:nvSpPr>
        <p:spPr>
          <a:xfrm>
            <a:off x="495300" y="92080"/>
            <a:ext cx="8915400" cy="1508125"/>
          </a:xfrm>
          <a:prstGeom prst="rect">
            <a:avLst/>
          </a:prstGeom>
        </p:spPr>
        <p:txBody>
          <a:bodyPr lIns="0" tIns="0" rIns="0" bIns="0">
            <a:noAutofit/>
          </a:bodyPr>
          <a:lstStyle>
            <a:lvl1pPr>
              <a:defRPr sz="4425">
                <a:latin typeface="Gill Sans"/>
                <a:ea typeface="Gill Sans"/>
                <a:cs typeface="Gill Sans"/>
                <a:sym typeface="Gill Sans"/>
              </a:defRPr>
            </a:lvl1pPr>
          </a:lstStyle>
          <a:p>
            <a:pPr lvl="0">
              <a:defRPr sz="1800"/>
            </a:pPr>
            <a:r>
              <a:rPr lang="en-US" sz="4425"/>
              <a:t>Click to edit Master title style</a:t>
            </a:r>
            <a:endParaRPr sz="4425"/>
          </a:p>
        </p:txBody>
      </p:sp>
      <p:sp>
        <p:nvSpPr>
          <p:cNvPr id="7" name="Shape 7"/>
          <p:cNvSpPr>
            <a:spLocks noGrp="1"/>
          </p:cNvSpPr>
          <p:nvPr>
            <p:ph type="body" idx="1"/>
          </p:nvPr>
        </p:nvSpPr>
        <p:spPr>
          <a:xfrm>
            <a:off x="495300" y="1600200"/>
            <a:ext cx="8915400" cy="5257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1pPr>
            <a:lvl2pPr marL="0" indent="240506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2pPr>
            <a:lvl3pPr marL="0" indent="481013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3pPr>
            <a:lvl4pPr marL="0" indent="722709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4pPr>
            <a:lvl5pPr marL="0" indent="963215" algn="ctr">
              <a:spcBef>
                <a:spcPts val="2475"/>
              </a:spcBef>
              <a:buSzTx/>
              <a:buFontTx/>
              <a:buNone/>
              <a:defRPr>
                <a:latin typeface="Gill Sans"/>
                <a:ea typeface="Gill Sans"/>
                <a:cs typeface="Gill Sans"/>
                <a:sym typeface="Gill Sans"/>
              </a:defRPr>
            </a:lvl5pPr>
          </a:lstStyle>
          <a:p>
            <a:pPr lvl="0">
              <a:defRPr sz="1800"/>
            </a:pPr>
            <a:r>
              <a:rPr lang="en-US" sz="2250"/>
              <a:t>Click to edit Master text styles</a:t>
            </a:r>
          </a:p>
          <a:p>
            <a:pPr lvl="1">
              <a:defRPr sz="1800"/>
            </a:pPr>
            <a:r>
              <a:rPr lang="en-US" sz="2250"/>
              <a:t>Second level</a:t>
            </a:r>
          </a:p>
          <a:p>
            <a:pPr lvl="2">
              <a:defRPr sz="1800"/>
            </a:pPr>
            <a:r>
              <a:rPr lang="en-US" sz="2250"/>
              <a:t>Third level</a:t>
            </a:r>
          </a:p>
          <a:p>
            <a:pPr lvl="3">
              <a:defRPr sz="1800"/>
            </a:pPr>
            <a:r>
              <a:rPr lang="en-US" sz="2250"/>
              <a:t>Fourth level</a:t>
            </a:r>
          </a:p>
          <a:p>
            <a:pPr lvl="4">
              <a:defRPr sz="1800"/>
            </a:pPr>
            <a:r>
              <a:rPr lang="en-US" sz="2250"/>
              <a:t>Fifth level</a:t>
            </a:r>
            <a:endParaRPr sz="2250"/>
          </a:p>
        </p:txBody>
      </p:sp>
    </p:spTree>
    <p:extLst/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2683" y="2130428"/>
            <a:ext cx="9286875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02683" y="3886200"/>
            <a:ext cx="928687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45718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4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3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5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/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4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/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81038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281363" y="6356354"/>
            <a:ext cx="3343275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996113" y="6356354"/>
            <a:ext cx="2228850" cy="365125"/>
          </a:xfrm>
          <a:prstGeom prst="rect">
            <a:avLst/>
          </a:prstGeom>
        </p:spPr>
        <p:txBody>
          <a:bodyPr/>
          <a:lstStyle/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/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25178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4199008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520496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805202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366280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54155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359273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702589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10869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475300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E139DA-2AF9-4B82-897E-67B6BDD6961B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C6F467-C08B-4889-94C0-A21FF0670A4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1751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0356" y="2420888"/>
            <a:ext cx="971152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News Gothic MT"/>
                <a:cs typeface="News Gothic MT"/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8D89A918-85DA-49CA-9E4A-C7D80BF9F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179732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9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9005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5373" y="16872"/>
            <a:ext cx="1115574" cy="10206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54" y="16872"/>
            <a:ext cx="2740956" cy="8315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0" y="6561059"/>
            <a:ext cx="9906000" cy="22640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latin typeface="Arial" panose="020B0604020202020204" pitchFamily="34" charset="0"/>
                <a:cs typeface="Arial" panose="020B0604020202020204" pitchFamily="34" charset="0"/>
              </a:rPr>
              <a:t>better hope – brighter</a:t>
            </a:r>
            <a:r>
              <a:rPr lang="en-GB" sz="900" baseline="0" dirty="0">
                <a:latin typeface="Arial" panose="020B0604020202020204" pitchFamily="34" charset="0"/>
                <a:cs typeface="Arial" panose="020B0604020202020204" pitchFamily="34" charset="0"/>
              </a:rPr>
              <a:t> future</a:t>
            </a:r>
            <a:endParaRPr lang="en-GB" sz="9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7457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  <p:sldLayoutId id="2147483687" r:id="rId12"/>
    <p:sldLayoutId id="2147483688" r:id="rId13"/>
    <p:sldLayoutId id="2147483689" r:id="rId14"/>
    <p:sldLayoutId id="2147483690" r:id="rId15"/>
    <p:sldLayoutId id="2147483691" r:id="rId16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95F713-2110-964B-A68E-481EBA276186}" type="datetimeFigureOut">
              <a:rPr lang="en-GB" smtClean="0"/>
              <a:t>30/11/2021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BB9E-F5D3-6E40-A939-4B2058AA4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43200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661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4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hysicsandmathstutor.com/chemistry-revision/gcse-aqa/energy-changes/" TargetMode="External"/><Relationship Id="rId2" Type="http://schemas.openxmlformats.org/officeDocument/2006/relationships/hyperlink" Target="https://www.youtube.com/watch?v=PpaRHDVsoV8" TargetMode="External"/><Relationship Id="rId1" Type="http://schemas.openxmlformats.org/officeDocument/2006/relationships/slideLayout" Target="../slideLayouts/slideLayout34.xml"/><Relationship Id="rId4" Type="http://schemas.openxmlformats.org/officeDocument/2006/relationships/hyperlink" Target="https://www.physicsandmathstutor.com/chemistry-revision/gcse-aqa/atomic-structure-and-periodic-table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Rectangle 4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307092" y="705355"/>
            <a:ext cx="1929875" cy="44037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1.1 Exothermic vs Exothermic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7F4F2618-4276-42B5-932C-A14C5AA94112}"/>
              </a:ext>
            </a:extLst>
          </p:cNvPr>
          <p:cNvSpPr/>
          <p:nvPr/>
        </p:nvSpPr>
        <p:spPr>
          <a:xfrm>
            <a:off x="5126242" y="263716"/>
            <a:ext cx="2269059" cy="24552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solidFill>
                  <a:schemeClr val="tx1"/>
                </a:solidFill>
              </a:rPr>
              <a:t>1.3 Bond energy Calculations (HT)</a:t>
            </a:r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21617CE3-B5DB-4C6F-82E8-9E39F4EE16AC}"/>
              </a:ext>
            </a:extLst>
          </p:cNvPr>
          <p:cNvSpPr/>
          <p:nvPr/>
        </p:nvSpPr>
        <p:spPr>
          <a:xfrm>
            <a:off x="61845" y="126601"/>
            <a:ext cx="2285743" cy="376419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C5 Energy Changes</a:t>
            </a: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0F548781-8715-4E63-AFAB-0F1109A65203}"/>
              </a:ext>
            </a:extLst>
          </p:cNvPr>
          <p:cNvSpPr/>
          <p:nvPr/>
        </p:nvSpPr>
        <p:spPr>
          <a:xfrm>
            <a:off x="240582" y="1593707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In some reactions more energy comes OUT than goes in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47" name="Picture 46">
            <a:extLst>
              <a:ext uri="{FF2B5EF4-FFF2-40B4-BE49-F238E27FC236}">
                <a16:creationId xmlns:a16="http://schemas.microsoft.com/office/drawing/2014/main" id="{324903BA-DFDB-48B1-93F1-F2F9A522FD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4040" y="1977880"/>
            <a:ext cx="820183" cy="55546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BD77180-B87F-49FB-9780-AC5121CB8F9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4708" y="5506531"/>
            <a:ext cx="745122" cy="498894"/>
          </a:xfrm>
          <a:prstGeom prst="rect">
            <a:avLst/>
          </a:prstGeom>
        </p:spPr>
      </p:pic>
      <p:pic>
        <p:nvPicPr>
          <p:cNvPr id="49" name="Picture 48">
            <a:extLst>
              <a:ext uri="{FF2B5EF4-FFF2-40B4-BE49-F238E27FC236}">
                <a16:creationId xmlns:a16="http://schemas.microsoft.com/office/drawing/2014/main" id="{8D6A3B7A-06EB-4D94-8312-86059D8735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828" b="53839"/>
          <a:stretch/>
        </p:blipFill>
        <p:spPr>
          <a:xfrm>
            <a:off x="169515" y="1137616"/>
            <a:ext cx="2070404" cy="37448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DB8FC925-43FA-4343-BA4C-F18C9CE0B15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3459" r="1588"/>
          <a:stretch/>
        </p:blipFill>
        <p:spPr>
          <a:xfrm>
            <a:off x="195794" y="4771562"/>
            <a:ext cx="1779265" cy="389230"/>
          </a:xfrm>
          <a:prstGeom prst="rect">
            <a:avLst/>
          </a:prstGeom>
        </p:spPr>
      </p:pic>
      <p:sp>
        <p:nvSpPr>
          <p:cNvPr id="53" name="Rectangle 52">
            <a:extLst>
              <a:ext uri="{FF2B5EF4-FFF2-40B4-BE49-F238E27FC236}">
                <a16:creationId xmlns:a16="http://schemas.microsoft.com/office/drawing/2014/main" id="{183D0F86-76A1-443E-AD8A-7F4AF53E697F}"/>
              </a:ext>
            </a:extLst>
          </p:cNvPr>
          <p:cNvSpPr/>
          <p:nvPr/>
        </p:nvSpPr>
        <p:spPr>
          <a:xfrm>
            <a:off x="239768" y="2612602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The reactants have more energy than the products.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5" name="Rectangle 54">
            <a:extLst>
              <a:ext uri="{FF2B5EF4-FFF2-40B4-BE49-F238E27FC236}">
                <a16:creationId xmlns:a16="http://schemas.microsoft.com/office/drawing/2014/main" id="{D661035F-E105-4B48-BFEF-75C243107DD4}"/>
              </a:ext>
            </a:extLst>
          </p:cNvPr>
          <p:cNvSpPr/>
          <p:nvPr/>
        </p:nvSpPr>
        <p:spPr>
          <a:xfrm>
            <a:off x="236280" y="3070462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combustion, oxidation, neutralisation.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3C4FA48B-A6D6-43D2-AF16-B06F15D4D63F}"/>
              </a:ext>
            </a:extLst>
          </p:cNvPr>
          <p:cNvSpPr/>
          <p:nvPr/>
        </p:nvSpPr>
        <p:spPr>
          <a:xfrm>
            <a:off x="169515" y="5078486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In some reactions more energy goes IN than comes out.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A9ABC351-0448-4B8E-BC60-4C11A5489E96}"/>
              </a:ext>
            </a:extLst>
          </p:cNvPr>
          <p:cNvSpPr/>
          <p:nvPr/>
        </p:nvSpPr>
        <p:spPr>
          <a:xfrm>
            <a:off x="156554" y="6035108"/>
            <a:ext cx="2023906" cy="3693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The products have more energy than the reactants.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3A8959FA-069F-4696-B800-F8F65876C213}"/>
              </a:ext>
            </a:extLst>
          </p:cNvPr>
          <p:cNvSpPr/>
          <p:nvPr/>
        </p:nvSpPr>
        <p:spPr>
          <a:xfrm>
            <a:off x="156554" y="6466450"/>
            <a:ext cx="2023906" cy="230832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>
            <a:solidFill>
              <a:schemeClr val="accent6">
                <a:lumMod val="75000"/>
              </a:schemeClr>
            </a:solidFill>
          </a:ln>
          <a:effec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GB" sz="900" dirty="0">
                <a:solidFill>
                  <a:schemeClr val="tx1"/>
                </a:solidFill>
                <a:cs typeface="Arial" pitchFamily="34" charset="0"/>
                <a:sym typeface="Wingdings" panose="05000000000000000000" pitchFamily="2" charset="2"/>
              </a:rPr>
              <a:t>e.g. thermal decomposition</a:t>
            </a:r>
            <a:endParaRPr lang="en-GB" sz="900" b="1" dirty="0">
              <a:solidFill>
                <a:schemeClr val="tx1"/>
              </a:solidFill>
              <a:cs typeface="Arial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7A7E7D2-5512-4F4B-87A1-C7DCF8EFB49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4246" y="3559873"/>
            <a:ext cx="1976148" cy="1140085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594006" y="170374"/>
            <a:ext cx="2229844" cy="3931140"/>
            <a:chOff x="2659523" y="362260"/>
            <a:chExt cx="2229844" cy="3931140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13D0BBDB-7BD2-49F4-A671-0BF7A739FB9F}"/>
                </a:ext>
              </a:extLst>
            </p:cNvPr>
            <p:cNvSpPr/>
            <p:nvPr/>
          </p:nvSpPr>
          <p:spPr>
            <a:xfrm>
              <a:off x="3178414" y="362260"/>
              <a:ext cx="1054506" cy="236135"/>
            </a:xfrm>
            <a:prstGeom prst="rect">
              <a:avLst/>
            </a:prstGeom>
          </p:spPr>
          <p:style>
            <a:lnRef idx="2">
              <a:schemeClr val="accent5">
                <a:shade val="50000"/>
              </a:schemeClr>
            </a:lnRef>
            <a:fillRef idx="1">
              <a:schemeClr val="accent5"/>
            </a:fillRef>
            <a:effectRef idx="0">
              <a:schemeClr val="accent5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200" dirty="0"/>
                <a:t>1.1 Uses</a:t>
              </a:r>
            </a:p>
          </p:txBody>
        </p:sp>
        <p:grpSp>
          <p:nvGrpSpPr>
            <p:cNvPr id="2" name="Group 1"/>
            <p:cNvGrpSpPr/>
            <p:nvPr/>
          </p:nvGrpSpPr>
          <p:grpSpPr>
            <a:xfrm>
              <a:off x="2659523" y="544152"/>
              <a:ext cx="2229844" cy="3749248"/>
              <a:chOff x="2659523" y="544152"/>
              <a:chExt cx="2229844" cy="3749248"/>
            </a:xfrm>
          </p:grpSpPr>
          <p:pic>
            <p:nvPicPr>
              <p:cNvPr id="67" name="Picture 66">
                <a:extLst>
                  <a:ext uri="{FF2B5EF4-FFF2-40B4-BE49-F238E27FC236}">
                    <a16:creationId xmlns:a16="http://schemas.microsoft.com/office/drawing/2014/main" id="{83440392-2D36-45A6-B3BB-CEEDDA7ABF1D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r="2828" b="53839"/>
              <a:stretch/>
            </p:blipFill>
            <p:spPr>
              <a:xfrm>
                <a:off x="2659523" y="544152"/>
                <a:ext cx="2229844" cy="403324"/>
              </a:xfrm>
              <a:prstGeom prst="rect">
                <a:avLst/>
              </a:prstGeom>
            </p:spPr>
          </p:pic>
          <p:pic>
            <p:nvPicPr>
              <p:cNvPr id="68" name="Picture 67">
                <a:extLst>
                  <a:ext uri="{FF2B5EF4-FFF2-40B4-BE49-F238E27FC236}">
                    <a16:creationId xmlns:a16="http://schemas.microsoft.com/office/drawing/2014/main" id="{E095AC21-324F-4A76-95A2-62E0D14EA20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830098" y="965122"/>
                <a:ext cx="964323" cy="1183218"/>
              </a:xfrm>
              <a:prstGeom prst="rect">
                <a:avLst/>
              </a:prstGeom>
            </p:spPr>
          </p:pic>
          <p:sp>
            <p:nvSpPr>
              <p:cNvPr id="71" name="Rectangle 70">
                <a:extLst>
                  <a:ext uri="{FF2B5EF4-FFF2-40B4-BE49-F238E27FC236}">
                    <a16:creationId xmlns:a16="http://schemas.microsoft.com/office/drawing/2014/main" id="{86B5F707-E70F-44F5-BE3D-A23FB0D9B9F4}"/>
                  </a:ext>
                </a:extLst>
              </p:cNvPr>
              <p:cNvSpPr/>
              <p:nvPr/>
            </p:nvSpPr>
            <p:spPr>
              <a:xfrm>
                <a:off x="2791844" y="1161569"/>
                <a:ext cx="875555" cy="643730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1000" dirty="0">
                    <a:solidFill>
                      <a:schemeClr val="tx1"/>
                    </a:solidFill>
                  </a:rPr>
                  <a:t>Self heating cans, hand warmers</a:t>
                </a:r>
              </a:p>
            </p:txBody>
          </p:sp>
          <p:sp>
            <p:nvSpPr>
              <p:cNvPr id="72" name="Rectangle 71">
                <a:extLst>
                  <a:ext uri="{FF2B5EF4-FFF2-40B4-BE49-F238E27FC236}">
                    <a16:creationId xmlns:a16="http://schemas.microsoft.com/office/drawing/2014/main" id="{520F49C0-2E1A-4516-B206-562797A1E007}"/>
                  </a:ext>
                </a:extLst>
              </p:cNvPr>
              <p:cNvSpPr/>
              <p:nvPr/>
            </p:nvSpPr>
            <p:spPr>
              <a:xfrm>
                <a:off x="2846748" y="1925529"/>
                <a:ext cx="1653427" cy="494224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1000" dirty="0">
                    <a:solidFill>
                      <a:schemeClr val="tx1"/>
                    </a:solidFill>
                  </a:rPr>
                  <a:t>Chemicals react in an exothermic reaction and give OUT heat energy.</a:t>
                </a:r>
              </a:p>
            </p:txBody>
          </p:sp>
          <p:pic>
            <p:nvPicPr>
              <p:cNvPr id="73" name="Picture 72">
                <a:extLst>
                  <a:ext uri="{FF2B5EF4-FFF2-40B4-BE49-F238E27FC236}">
                    <a16:creationId xmlns:a16="http://schemas.microsoft.com/office/drawing/2014/main" id="{D5681528-07E3-4383-AABD-FE6BB447E898}"/>
                  </a:ext>
                </a:extLst>
              </p:cNvPr>
              <p:cNvPicPr>
                <a:picLocks noChangeAspect="1"/>
              </p:cNvPicPr>
              <p:nvPr/>
            </p:nvPicPr>
            <p:blipFill rotWithShape="1">
              <a:blip r:embed="rId4"/>
              <a:srcRect t="43459" r="1588"/>
              <a:stretch/>
            </p:blipFill>
            <p:spPr>
              <a:xfrm>
                <a:off x="2734524" y="2478052"/>
                <a:ext cx="2057382" cy="450071"/>
              </a:xfrm>
              <a:prstGeom prst="rect">
                <a:avLst/>
              </a:prstGeom>
            </p:spPr>
          </p:pic>
          <p:pic>
            <p:nvPicPr>
              <p:cNvPr id="75" name="Picture 74">
                <a:extLst>
                  <a:ext uri="{FF2B5EF4-FFF2-40B4-BE49-F238E27FC236}">
                    <a16:creationId xmlns:a16="http://schemas.microsoft.com/office/drawing/2014/main" id="{8D9E2ABF-BE0B-4928-A0AE-70BB656F22C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3647730" y="2792255"/>
                <a:ext cx="1134240" cy="1134240"/>
              </a:xfrm>
              <a:prstGeom prst="rect">
                <a:avLst/>
              </a:prstGeom>
            </p:spPr>
          </p:pic>
          <p:sp>
            <p:nvSpPr>
              <p:cNvPr id="76" name="Rectangle 75">
                <a:extLst>
                  <a:ext uri="{FF2B5EF4-FFF2-40B4-BE49-F238E27FC236}">
                    <a16:creationId xmlns:a16="http://schemas.microsoft.com/office/drawing/2014/main" id="{18E73022-2D54-49C9-8D1C-6FE08F9215C6}"/>
                  </a:ext>
                </a:extLst>
              </p:cNvPr>
              <p:cNvSpPr/>
              <p:nvPr/>
            </p:nvSpPr>
            <p:spPr>
              <a:xfrm>
                <a:off x="2688149" y="2867145"/>
                <a:ext cx="840518" cy="474849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1000" dirty="0">
                    <a:solidFill>
                      <a:schemeClr val="tx1"/>
                    </a:solidFill>
                  </a:rPr>
                  <a:t>Cool packs for sports injuries</a:t>
                </a:r>
              </a:p>
            </p:txBody>
          </p:sp>
          <p:sp>
            <p:nvSpPr>
              <p:cNvPr id="77" name="Rectangle 76">
                <a:extLst>
                  <a:ext uri="{FF2B5EF4-FFF2-40B4-BE49-F238E27FC236}">
                    <a16:creationId xmlns:a16="http://schemas.microsoft.com/office/drawing/2014/main" id="{F665F091-59E7-4E11-8E78-FF6DA5B54F5C}"/>
                  </a:ext>
                </a:extLst>
              </p:cNvPr>
              <p:cNvSpPr/>
              <p:nvPr/>
            </p:nvSpPr>
            <p:spPr>
              <a:xfrm>
                <a:off x="2722300" y="3582708"/>
                <a:ext cx="1890197" cy="710692"/>
              </a:xfrm>
              <a:prstGeom prst="rect">
                <a:avLst/>
              </a:prstGeom>
              <a:solidFill>
                <a:schemeClr val="accent5">
                  <a:lumMod val="40000"/>
                  <a:lumOff val="60000"/>
                </a:schemeClr>
              </a:solidFill>
            </p:spPr>
            <p:style>
              <a:lnRef idx="2">
                <a:schemeClr val="accent6">
                  <a:shade val="50000"/>
                </a:schemeClr>
              </a:lnRef>
              <a:fillRef idx="1">
                <a:schemeClr val="accent6"/>
              </a:fillRef>
              <a:effectRef idx="0">
                <a:schemeClr val="accent6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GB" sz="1000" dirty="0">
                    <a:solidFill>
                      <a:schemeClr val="tx1"/>
                    </a:solidFill>
                  </a:rPr>
                  <a:t>Chemicals react in an Endothermic reaction and take IN heat energy – therefore cooling the surroundings.</a:t>
                </a:r>
              </a:p>
            </p:txBody>
          </p:sp>
        </p:grpSp>
      </p:grpSp>
      <p:pic>
        <p:nvPicPr>
          <p:cNvPr id="80" name="Picture 79">
            <a:extLst>
              <a:ext uri="{FF2B5EF4-FFF2-40B4-BE49-F238E27FC236}">
                <a16:creationId xmlns:a16="http://schemas.microsoft.com/office/drawing/2014/main" id="{4FA9A589-93AC-4D10-8C3C-661FB178A096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47496"/>
          <a:stretch/>
        </p:blipFill>
        <p:spPr>
          <a:xfrm>
            <a:off x="5286208" y="4476268"/>
            <a:ext cx="1168798" cy="1369047"/>
          </a:xfrm>
          <a:prstGeom prst="rect">
            <a:avLst/>
          </a:prstGeom>
        </p:spPr>
      </p:pic>
      <p:sp>
        <p:nvSpPr>
          <p:cNvPr id="81" name="Rectangle 80">
            <a:extLst>
              <a:ext uri="{FF2B5EF4-FFF2-40B4-BE49-F238E27FC236}">
                <a16:creationId xmlns:a16="http://schemas.microsoft.com/office/drawing/2014/main" id="{813CE676-9373-47A8-B973-6A9B661C9CB1}"/>
              </a:ext>
            </a:extLst>
          </p:cNvPr>
          <p:cNvSpPr/>
          <p:nvPr/>
        </p:nvSpPr>
        <p:spPr>
          <a:xfrm>
            <a:off x="2841813" y="4235296"/>
            <a:ext cx="1874640" cy="244157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/>
              <a:t>1.2 Reaction Profiles</a:t>
            </a:r>
          </a:p>
        </p:txBody>
      </p:sp>
      <p:pic>
        <p:nvPicPr>
          <p:cNvPr id="82" name="Picture 81">
            <a:extLst>
              <a:ext uri="{FF2B5EF4-FFF2-40B4-BE49-F238E27FC236}">
                <a16:creationId xmlns:a16="http://schemas.microsoft.com/office/drawing/2014/main" id="{CDE876EE-6591-4F34-91EA-7F68009CDC4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3459" r="1588"/>
          <a:stretch/>
        </p:blipFill>
        <p:spPr>
          <a:xfrm>
            <a:off x="4897597" y="4251232"/>
            <a:ext cx="2057382" cy="450071"/>
          </a:xfrm>
          <a:prstGeom prst="rect">
            <a:avLst/>
          </a:prstGeom>
        </p:spPr>
      </p:pic>
      <p:grpSp>
        <p:nvGrpSpPr>
          <p:cNvPr id="7" name="Group 6"/>
          <p:cNvGrpSpPr/>
          <p:nvPr/>
        </p:nvGrpSpPr>
        <p:grpSpPr>
          <a:xfrm>
            <a:off x="2458935" y="4407583"/>
            <a:ext cx="2136388" cy="2361328"/>
            <a:chOff x="4874850" y="479329"/>
            <a:chExt cx="2136388" cy="2361328"/>
          </a:xfrm>
        </p:grpSpPr>
        <p:pic>
          <p:nvPicPr>
            <p:cNvPr id="79" name="Picture 78">
              <a:extLst>
                <a:ext uri="{FF2B5EF4-FFF2-40B4-BE49-F238E27FC236}">
                  <a16:creationId xmlns:a16="http://schemas.microsoft.com/office/drawing/2014/main" id="{C48FB3D5-8AF7-4A01-A5C9-F6417CDE94CA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r="2828" b="53839"/>
            <a:stretch/>
          </p:blipFill>
          <p:spPr>
            <a:xfrm>
              <a:off x="4874850" y="479329"/>
              <a:ext cx="2022647" cy="359164"/>
            </a:xfrm>
            <a:prstGeom prst="rect">
              <a:avLst/>
            </a:prstGeom>
          </p:spPr>
        </p:pic>
        <p:pic>
          <p:nvPicPr>
            <p:cNvPr id="83" name="Picture 82">
              <a:extLst>
                <a:ext uri="{FF2B5EF4-FFF2-40B4-BE49-F238E27FC236}">
                  <a16:creationId xmlns:a16="http://schemas.microsoft.com/office/drawing/2014/main" id="{DA45B29A-8961-4DFD-8647-6EEB50F28A9D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8"/>
            <a:srcRect t="4436" r="51600"/>
            <a:stretch/>
          </p:blipFill>
          <p:spPr>
            <a:xfrm>
              <a:off x="5390367" y="845939"/>
              <a:ext cx="1231610" cy="1495535"/>
            </a:xfrm>
            <a:prstGeom prst="rect">
              <a:avLst/>
            </a:prstGeom>
          </p:spPr>
        </p:pic>
        <p:sp>
          <p:nvSpPr>
            <p:cNvPr id="84" name="Oval 83">
              <a:extLst>
                <a:ext uri="{FF2B5EF4-FFF2-40B4-BE49-F238E27FC236}">
                  <a16:creationId xmlns:a16="http://schemas.microsoft.com/office/drawing/2014/main" id="{B48D812E-1DFD-444E-8ED7-A1439E82AEF3}"/>
                </a:ext>
              </a:extLst>
            </p:cNvPr>
            <p:cNvSpPr/>
            <p:nvPr/>
          </p:nvSpPr>
          <p:spPr>
            <a:xfrm>
              <a:off x="5336733" y="2295867"/>
              <a:ext cx="1674505" cy="544790"/>
            </a:xfrm>
            <a:prstGeom prst="ellipse">
              <a:avLst/>
            </a:prstGeom>
            <a:solidFill>
              <a:srgbClr val="D1CDDF"/>
            </a:solidFill>
          </p:spPr>
          <p:style>
            <a:lnRef idx="2">
              <a:schemeClr val="accent6">
                <a:shade val="50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sz="1000" dirty="0">
                  <a:solidFill>
                    <a:schemeClr val="tx1"/>
                  </a:solidFill>
                </a:rPr>
                <a:t>Products at LOWER energy than reactants</a:t>
              </a:r>
            </a:p>
          </p:txBody>
        </p:sp>
      </p:grpSp>
      <p:sp>
        <p:nvSpPr>
          <p:cNvPr id="85" name="Oval 84">
            <a:extLst>
              <a:ext uri="{FF2B5EF4-FFF2-40B4-BE49-F238E27FC236}">
                <a16:creationId xmlns:a16="http://schemas.microsoft.com/office/drawing/2014/main" id="{98887234-FE30-48F9-9F78-D82FE2A5F2F0}"/>
              </a:ext>
            </a:extLst>
          </p:cNvPr>
          <p:cNvSpPr/>
          <p:nvPr/>
        </p:nvSpPr>
        <p:spPr>
          <a:xfrm>
            <a:off x="5121812" y="5838206"/>
            <a:ext cx="1801324" cy="499183"/>
          </a:xfrm>
          <a:prstGeom prst="ellipse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</a:rPr>
              <a:t>Products at HIGHER  energy than reactants</a:t>
            </a:r>
          </a:p>
        </p:txBody>
      </p:sp>
      <p:pic>
        <p:nvPicPr>
          <p:cNvPr id="86" name="Picture 85">
            <a:extLst>
              <a:ext uri="{FF2B5EF4-FFF2-40B4-BE49-F238E27FC236}">
                <a16:creationId xmlns:a16="http://schemas.microsoft.com/office/drawing/2014/main" id="{6D893EFD-2060-467E-BDCC-4F2C2DE9A31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2828" b="53839"/>
          <a:stretch/>
        </p:blipFill>
        <p:spPr>
          <a:xfrm>
            <a:off x="4627954" y="1435808"/>
            <a:ext cx="1693198" cy="306258"/>
          </a:xfrm>
          <a:prstGeom prst="rect">
            <a:avLst/>
          </a:prstGeom>
        </p:spPr>
      </p:pic>
      <p:sp>
        <p:nvSpPr>
          <p:cNvPr id="87" name="Oval 86">
            <a:extLst>
              <a:ext uri="{FF2B5EF4-FFF2-40B4-BE49-F238E27FC236}">
                <a16:creationId xmlns:a16="http://schemas.microsoft.com/office/drawing/2014/main" id="{5DC4F354-D846-4FB7-8AF5-A34178D2825B}"/>
              </a:ext>
            </a:extLst>
          </p:cNvPr>
          <p:cNvSpPr/>
          <p:nvPr/>
        </p:nvSpPr>
        <p:spPr>
          <a:xfrm>
            <a:off x="6073836" y="1354877"/>
            <a:ext cx="2123102" cy="560423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More energy comes OUT making bonds</a:t>
            </a:r>
          </a:p>
        </p:txBody>
      </p:sp>
      <p:pic>
        <p:nvPicPr>
          <p:cNvPr id="88" name="Picture 87">
            <a:extLst>
              <a:ext uri="{FF2B5EF4-FFF2-40B4-BE49-F238E27FC236}">
                <a16:creationId xmlns:a16="http://schemas.microsoft.com/office/drawing/2014/main" id="{8E5DAFD8-E68F-46AD-8ED0-25E847F0F0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43459" r="1588"/>
          <a:stretch/>
        </p:blipFill>
        <p:spPr>
          <a:xfrm>
            <a:off x="4699982" y="2052070"/>
            <a:ext cx="1634439" cy="357548"/>
          </a:xfrm>
          <a:prstGeom prst="rect">
            <a:avLst/>
          </a:prstGeom>
        </p:spPr>
      </p:pic>
      <p:sp>
        <p:nvSpPr>
          <p:cNvPr id="89" name="Oval 88">
            <a:extLst>
              <a:ext uri="{FF2B5EF4-FFF2-40B4-BE49-F238E27FC236}">
                <a16:creationId xmlns:a16="http://schemas.microsoft.com/office/drawing/2014/main" id="{FBB56BEA-1C27-4133-8542-CEB3236CB1D8}"/>
              </a:ext>
            </a:extLst>
          </p:cNvPr>
          <p:cNvSpPr/>
          <p:nvPr/>
        </p:nvSpPr>
        <p:spPr>
          <a:xfrm>
            <a:off x="6121175" y="1941040"/>
            <a:ext cx="2123102" cy="543954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50" dirty="0"/>
              <a:t>More energy goes IN breaking bonds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084D9E2-97DB-423D-82C6-DDC96F4743E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044666" y="809221"/>
            <a:ext cx="2432209" cy="633166"/>
          </a:xfrm>
          <a:prstGeom prst="rect">
            <a:avLst/>
          </a:prstGeom>
        </p:spPr>
      </p:pic>
      <p:sp>
        <p:nvSpPr>
          <p:cNvPr id="90" name="Rectangle 89">
            <a:extLst>
              <a:ext uri="{FF2B5EF4-FFF2-40B4-BE49-F238E27FC236}">
                <a16:creationId xmlns:a16="http://schemas.microsoft.com/office/drawing/2014/main" id="{68C07852-624E-4341-BA00-0E2ACFFABB64}"/>
              </a:ext>
            </a:extLst>
          </p:cNvPr>
          <p:cNvSpPr/>
          <p:nvPr/>
        </p:nvSpPr>
        <p:spPr>
          <a:xfrm>
            <a:off x="4945237" y="6337389"/>
            <a:ext cx="2257198" cy="455788"/>
          </a:xfrm>
          <a:prstGeom prst="rect">
            <a:avLst/>
          </a:prstGeom>
          <a:solidFill>
            <a:srgbClr val="D1CDDF"/>
          </a:solidFill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1050" b="1" dirty="0">
                <a:solidFill>
                  <a:schemeClr val="tx1"/>
                </a:solidFill>
              </a:rPr>
              <a:t>Activation Energy </a:t>
            </a:r>
            <a:r>
              <a:rPr lang="en-GB" sz="1050" dirty="0">
                <a:solidFill>
                  <a:schemeClr val="tx1"/>
                </a:solidFill>
              </a:rPr>
              <a:t>is the energy needed to start a reaction.</a:t>
            </a:r>
            <a:endParaRPr lang="en-GB" sz="900" dirty="0">
              <a:solidFill>
                <a:schemeClr val="tx1"/>
              </a:solidFill>
            </a:endParaRPr>
          </a:p>
        </p:txBody>
      </p:sp>
      <p:sp>
        <p:nvSpPr>
          <p:cNvPr id="54" name="Rectangle 53"/>
          <p:cNvSpPr/>
          <p:nvPr/>
        </p:nvSpPr>
        <p:spPr>
          <a:xfrm>
            <a:off x="51574" y="620687"/>
            <a:ext cx="2285491" cy="6148223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Rectangle 56"/>
          <p:cNvSpPr/>
          <p:nvPr/>
        </p:nvSpPr>
        <p:spPr>
          <a:xfrm>
            <a:off x="2415038" y="126601"/>
            <a:ext cx="2389097" cy="4000837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Rectangle 59"/>
          <p:cNvSpPr/>
          <p:nvPr/>
        </p:nvSpPr>
        <p:spPr>
          <a:xfrm>
            <a:off x="2420464" y="4195090"/>
            <a:ext cx="4836792" cy="2610421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589F6749-98E2-4FE9-BE28-77831086700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246168" y="824851"/>
            <a:ext cx="1659832" cy="1796909"/>
          </a:xfrm>
          <a:prstGeom prst="rect">
            <a:avLst/>
          </a:prstGeom>
        </p:spPr>
      </p:pic>
      <p:sp>
        <p:nvSpPr>
          <p:cNvPr id="61" name="Rectangle 60"/>
          <p:cNvSpPr/>
          <p:nvPr/>
        </p:nvSpPr>
        <p:spPr>
          <a:xfrm>
            <a:off x="4961896" y="617026"/>
            <a:ext cx="4887648" cy="3424527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7D3140B4-A7E6-4447-9815-81A31BBDC4BA}"/>
              </a:ext>
            </a:extLst>
          </p:cNvPr>
          <p:cNvSpPr/>
          <p:nvPr/>
        </p:nvSpPr>
        <p:spPr>
          <a:xfrm>
            <a:off x="6406647" y="560348"/>
            <a:ext cx="1877840" cy="212388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54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</a:rPr>
              <a:t>HIGHER ONLY</a:t>
            </a:r>
          </a:p>
        </p:txBody>
      </p:sp>
      <p:sp>
        <p:nvSpPr>
          <p:cNvPr id="63" name="Rectangle 62"/>
          <p:cNvSpPr/>
          <p:nvPr/>
        </p:nvSpPr>
        <p:spPr>
          <a:xfrm>
            <a:off x="7328909" y="4101513"/>
            <a:ext cx="2520636" cy="2703997"/>
          </a:xfrm>
          <a:prstGeom prst="rect">
            <a:avLst/>
          </a:prstGeom>
          <a:noFill/>
          <a:ln w="63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/>
          <p:cNvSpPr/>
          <p:nvPr/>
        </p:nvSpPr>
        <p:spPr>
          <a:xfrm>
            <a:off x="7372819" y="4036729"/>
            <a:ext cx="2368870" cy="41378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3"/>
          <p:cNvSpPr>
            <a:spLocks noChangeArrowheads="1"/>
          </p:cNvSpPr>
          <p:nvPr/>
        </p:nvSpPr>
        <p:spPr bwMode="auto">
          <a:xfrm>
            <a:off x="7417968" y="4342337"/>
            <a:ext cx="2342518" cy="187743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1"/>
            </a:solidFill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rgbClr val="505050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Worked example – an exothermic reaction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Hydrogen and chlorine react to form hydrogen chloride gas: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H−H + Cl−Cl </a:t>
            </a: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→</a:t>
            </a: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2 × (H−Cl)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Energy in = 436 + 243 = 679 kJ/</a:t>
            </a:r>
            <a:r>
              <a:rPr kumimoji="0" lang="en-GB" altLang="en-US" sz="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mol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Energy out = 2 × 432 = 864 kJ/</a:t>
            </a:r>
            <a:r>
              <a:rPr kumimoji="0" lang="en-GB" altLang="en-US" sz="8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mol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Energy change = in – out = 679 – 864 = 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–185 kJ/</a:t>
            </a:r>
            <a:r>
              <a:rPr kumimoji="0" lang="en-GB" altLang="en-US" sz="8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mol</a:t>
            </a:r>
            <a:endParaRPr kumimoji="0" lang="en-GB" altLang="en-US" sz="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altLang="en-U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ea typeface="Comic Sans MS" panose="030F0702030302020204" pitchFamily="66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The energy change is negative, showing that energy is released to the surroundings in an </a:t>
            </a:r>
            <a:r>
              <a:rPr kumimoji="0" lang="en-GB" altLang="en-US" sz="800" b="1" i="0" u="sng" strike="noStrike" cap="none" normalizeH="0" baseline="0" dirty="0">
                <a:ln>
                  <a:noFill/>
                </a:ln>
                <a:solidFill>
                  <a:srgbClr val="0A80A0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exothermic</a:t>
            </a: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</a:t>
            </a:r>
            <a:r>
              <a:rPr kumimoji="0" lang="en-GB" altLang="en-US" sz="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reaction</a:t>
            </a:r>
            <a:r>
              <a:rPr kumimoji="0" lang="en-GB" altLang="en-US" sz="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.</a:t>
            </a:r>
            <a:endParaRPr kumimoji="0" lang="en-GB" altLang="en-U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4988615" y="2549090"/>
            <a:ext cx="4700461" cy="39859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Calculate the energy change in a reaction using average bond energies. </a:t>
            </a:r>
            <a:r>
              <a:rPr lang="en-GB" altLang="en-US" sz="1000" b="1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Bond energy</a:t>
            </a: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is the amount of energy needed to break one </a:t>
            </a:r>
            <a:r>
              <a:rPr lang="en-GB" altLang="en-US" sz="1000" b="1" u="sng" dirty="0">
                <a:solidFill>
                  <a:srgbClr val="0A80A0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mole</a:t>
            </a: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of a particular bond.</a:t>
            </a:r>
            <a:endParaRPr lang="en-GB" sz="1000" dirty="0"/>
          </a:p>
        </p:txBody>
      </p:sp>
      <p:sp>
        <p:nvSpPr>
          <p:cNvPr id="64" name="Rectangle 63"/>
          <p:cNvSpPr/>
          <p:nvPr/>
        </p:nvSpPr>
        <p:spPr>
          <a:xfrm>
            <a:off x="5011729" y="3038260"/>
            <a:ext cx="3289066" cy="3076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Add together the bond energies for all the bonds in the </a:t>
            </a:r>
            <a:r>
              <a:rPr lang="en-GB" altLang="en-US" sz="1000" b="1" u="sng" dirty="0">
                <a:solidFill>
                  <a:srgbClr val="0A80A0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reactants</a:t>
            </a: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– this is the ‘energy in.</a:t>
            </a:r>
            <a:endParaRPr lang="en-GB" sz="1000" dirty="0"/>
          </a:p>
        </p:txBody>
      </p:sp>
      <p:sp>
        <p:nvSpPr>
          <p:cNvPr id="65" name="Rectangle 64"/>
          <p:cNvSpPr/>
          <p:nvPr/>
        </p:nvSpPr>
        <p:spPr>
          <a:xfrm>
            <a:off x="5011729" y="3371608"/>
            <a:ext cx="3289066" cy="30760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Add together the bond energies for all the bonds in the </a:t>
            </a:r>
            <a:r>
              <a:rPr lang="en-GB" altLang="en-US" sz="1000" b="1" u="sng" dirty="0">
                <a:solidFill>
                  <a:srgbClr val="0A80A0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products</a:t>
            </a: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 – this is the ‘energy out’.</a:t>
            </a:r>
            <a:endParaRPr lang="en-GB" altLang="en-US" sz="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66" name="Rectangle 65"/>
          <p:cNvSpPr/>
          <p:nvPr/>
        </p:nvSpPr>
        <p:spPr>
          <a:xfrm>
            <a:off x="5021666" y="3712607"/>
            <a:ext cx="3289066" cy="190217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b"/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en-GB" altLang="en-US" sz="600" dirty="0">
              <a:solidFill>
                <a:schemeClr val="tx1"/>
              </a:solidFill>
              <a:latin typeface="Arial" panose="020B0604020202020204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en-GB" altLang="en-US" sz="1000" dirty="0">
                <a:solidFill>
                  <a:schemeClr val="tx1"/>
                </a:solidFill>
                <a:latin typeface="Arial" panose="020B0604020202020204" pitchFamily="34" charset="0"/>
                <a:ea typeface="Comic Sans MS" panose="030F0702030302020204" pitchFamily="66" charset="0"/>
                <a:cs typeface="Arial" panose="020B0604020202020204" pitchFamily="34" charset="0"/>
              </a:rPr>
              <a:t>Calculate the energy change = energy in – energy out</a:t>
            </a:r>
            <a:endParaRPr lang="en-GB" altLang="en-US" sz="60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graphicFrame>
        <p:nvGraphicFramePr>
          <p:cNvPr id="16" name="Table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75517141"/>
              </p:ext>
            </p:extLst>
          </p:nvPr>
        </p:nvGraphicFramePr>
        <p:xfrm>
          <a:off x="8537307" y="3091527"/>
          <a:ext cx="944140" cy="1084864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388761">
                  <a:extLst>
                    <a:ext uri="{9D8B030D-6E8A-4147-A177-3AD203B41FA5}">
                      <a16:colId xmlns:a16="http://schemas.microsoft.com/office/drawing/2014/main" val="4203123831"/>
                    </a:ext>
                  </a:extLst>
                </a:gridCol>
                <a:gridCol w="555379">
                  <a:extLst>
                    <a:ext uri="{9D8B030D-6E8A-4147-A177-3AD203B41FA5}">
                      <a16:colId xmlns:a16="http://schemas.microsoft.com/office/drawing/2014/main" val="1245989135"/>
                    </a:ext>
                  </a:extLst>
                </a:gridCol>
              </a:tblGrid>
              <a:tr h="455434">
                <a:tc>
                  <a:txBody>
                    <a:bodyPr/>
                    <a:lstStyle/>
                    <a:p>
                      <a:r>
                        <a:rPr lang="en-GB" sz="900" dirty="0"/>
                        <a:t>Bond</a:t>
                      </a:r>
                    </a:p>
                  </a:txBody>
                  <a:tcPr marL="65475" marR="65475" marT="32738" marB="3273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Bond Energy /  kJ/</a:t>
                      </a:r>
                      <a:r>
                        <a:rPr lang="en-GB" sz="900" dirty="0" err="1"/>
                        <a:t>mol</a:t>
                      </a:r>
                      <a:endParaRPr lang="en-GB" sz="900" dirty="0"/>
                    </a:p>
                  </a:txBody>
                  <a:tcPr marL="65475" marR="65475" marT="32738" marB="32738"/>
                </a:tc>
                <a:extLst>
                  <a:ext uri="{0D108BD9-81ED-4DB2-BD59-A6C34878D82A}">
                    <a16:rowId xmlns:a16="http://schemas.microsoft.com/office/drawing/2014/main" val="1220090422"/>
                  </a:ext>
                </a:extLst>
              </a:tr>
              <a:tr h="193492">
                <a:tc>
                  <a:txBody>
                    <a:bodyPr/>
                    <a:lstStyle/>
                    <a:p>
                      <a:r>
                        <a:rPr lang="en-GB" sz="900" dirty="0"/>
                        <a:t>H-H</a:t>
                      </a:r>
                    </a:p>
                  </a:txBody>
                  <a:tcPr marL="65475" marR="65475" marT="32738" marB="3273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436</a:t>
                      </a:r>
                    </a:p>
                  </a:txBody>
                  <a:tcPr marL="65475" marR="65475" marT="32738" marB="32738"/>
                </a:tc>
                <a:extLst>
                  <a:ext uri="{0D108BD9-81ED-4DB2-BD59-A6C34878D82A}">
                    <a16:rowId xmlns:a16="http://schemas.microsoft.com/office/drawing/2014/main" val="325751314"/>
                  </a:ext>
                </a:extLst>
              </a:tr>
              <a:tr h="193492">
                <a:tc>
                  <a:txBody>
                    <a:bodyPr/>
                    <a:lstStyle/>
                    <a:p>
                      <a:r>
                        <a:rPr lang="en-GB" sz="900" dirty="0"/>
                        <a:t>Cl-Cl</a:t>
                      </a:r>
                    </a:p>
                  </a:txBody>
                  <a:tcPr marL="65475" marR="65475" marT="32738" marB="3273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243</a:t>
                      </a:r>
                    </a:p>
                  </a:txBody>
                  <a:tcPr marL="65475" marR="65475" marT="32738" marB="32738"/>
                </a:tc>
                <a:extLst>
                  <a:ext uri="{0D108BD9-81ED-4DB2-BD59-A6C34878D82A}">
                    <a16:rowId xmlns:a16="http://schemas.microsoft.com/office/drawing/2014/main" val="2228889774"/>
                  </a:ext>
                </a:extLst>
              </a:tr>
              <a:tr h="193492">
                <a:tc>
                  <a:txBody>
                    <a:bodyPr/>
                    <a:lstStyle/>
                    <a:p>
                      <a:r>
                        <a:rPr lang="en-GB" sz="900" dirty="0"/>
                        <a:t>H-Cl</a:t>
                      </a:r>
                    </a:p>
                  </a:txBody>
                  <a:tcPr marL="65475" marR="65475" marT="32738" marB="32738"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432</a:t>
                      </a:r>
                    </a:p>
                  </a:txBody>
                  <a:tcPr marL="65475" marR="65475" marT="32738" marB="32738"/>
                </a:tc>
                <a:extLst>
                  <a:ext uri="{0D108BD9-81ED-4DB2-BD59-A6C34878D82A}">
                    <a16:rowId xmlns:a16="http://schemas.microsoft.com/office/drawing/2014/main" val="2967455530"/>
                  </a:ext>
                </a:extLst>
              </a:tr>
            </a:tbl>
          </a:graphicData>
        </a:graphic>
      </p:graphicFrame>
      <p:pic>
        <p:nvPicPr>
          <p:cNvPr id="69" name="Picture 68">
            <a:extLst>
              <a:ext uri="{FF2B5EF4-FFF2-40B4-BE49-F238E27FC236}">
                <a16:creationId xmlns:a16="http://schemas.microsoft.com/office/drawing/2014/main" id="{05D1B2B1-0F72-4519-A9EF-0B85846BDC91}"/>
              </a:ext>
            </a:extLst>
          </p:cNvPr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8098" y="61539"/>
            <a:ext cx="688881" cy="70819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595487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01885974"/>
              </p:ext>
            </p:extLst>
          </p:nvPr>
        </p:nvGraphicFramePr>
        <p:xfrm>
          <a:off x="272480" y="548680"/>
          <a:ext cx="4608512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82928">
                  <a:extLst>
                    <a:ext uri="{9D8B030D-6E8A-4147-A177-3AD203B41FA5}">
                      <a16:colId xmlns:a16="http://schemas.microsoft.com/office/drawing/2014/main" val="2960486357"/>
                    </a:ext>
                  </a:extLst>
                </a:gridCol>
                <a:gridCol w="4225584">
                  <a:extLst>
                    <a:ext uri="{9D8B030D-6E8A-4147-A177-3AD203B41FA5}">
                      <a16:colId xmlns:a16="http://schemas.microsoft.com/office/drawing/2014/main" val="1283085698"/>
                    </a:ext>
                  </a:extLst>
                </a:gridCol>
              </a:tblGrid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1.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dirty="0"/>
                        <a:t>What is an exothermic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33170516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2.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examples and uses of exothermic reactions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0776550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3.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What is an endothermic reaction?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62747754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4.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State examples and uses of endothermic reactions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7782503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5.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Define activation energy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25927446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6.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and label the reaction profile for an exothermic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45410948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b="1" dirty="0"/>
                        <a:t>7.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Draw and label the reaction profile for an endothermic reaction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6929599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8.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an exothermic reaction in terms of bond energies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22449412"/>
                  </a:ext>
                </a:extLst>
              </a:tr>
              <a:tr h="184020">
                <a:tc>
                  <a:txBody>
                    <a:bodyPr/>
                    <a:lstStyle/>
                    <a:p>
                      <a:r>
                        <a:rPr lang="en-GB" sz="1000" b="1" dirty="0"/>
                        <a:t>9.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000" i="1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HT ONLY </a:t>
                      </a:r>
                      <a:r>
                        <a:rPr lang="en-GB" sz="1000" kern="1200" baseline="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– Describe an endothermic reaction in terms of bond energies</a:t>
                      </a:r>
                    </a:p>
                  </a:txBody>
                  <a:tcP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4188911"/>
                  </a:ext>
                </a:extLst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01287931"/>
              </p:ext>
            </p:extLst>
          </p:nvPr>
        </p:nvGraphicFramePr>
        <p:xfrm>
          <a:off x="272480" y="3212976"/>
          <a:ext cx="4608512" cy="1587500"/>
        </p:xfrm>
        <a:graphic>
          <a:graphicData uri="http://schemas.openxmlformats.org/drawingml/2006/table">
            <a:tbl>
              <a:tblPr firstRow="1" bandRow="1">
                <a:tableStyleId>{22838BEF-8BB2-4498-84A7-C5851F593DF1}</a:tableStyleId>
              </a:tblPr>
              <a:tblGrid>
                <a:gridCol w="8917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7167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Exothermic reaction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Reaction where thermal energy is transferred from the chemicals to the surroundings</a:t>
                      </a:r>
                      <a:r>
                        <a:rPr lang="en-US" sz="1000" b="0" u="none" strike="noStrike" baseline="0" dirty="0">
                          <a:effectLst/>
                          <a:latin typeface="+mn-lt"/>
                        </a:rPr>
                        <a:t> and so the temperature increases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727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Endothermic reaction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Reaction where thermal energy is transferred from the surroundings to the chemicals and so the temperature decreases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u="none" strike="noStrike" dirty="0">
                          <a:effectLst/>
                          <a:latin typeface="+mn-lt"/>
                        </a:rPr>
                        <a:t>Activation energy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u="none" strike="noStrike" dirty="0">
                          <a:effectLst/>
                          <a:latin typeface="+mn-lt"/>
                        </a:rPr>
                        <a:t>The minimum energy particles must have to react –</a:t>
                      </a:r>
                      <a:r>
                        <a:rPr lang="en-US" sz="1000" b="0" u="none" strike="noStrike" baseline="0" dirty="0">
                          <a:effectLst/>
                          <a:latin typeface="+mn-lt"/>
                        </a:rPr>
                        <a:t> measured on an energy diagram from the level of the reactants to the peak of the line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Reaction Profile</a:t>
                      </a: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 diagram that shows how the energy changes during a chemical reaction from reactants to products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480293672"/>
                  </a:ext>
                </a:extLst>
              </a:tr>
              <a:tr h="200405"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Energy</a:t>
                      </a:r>
                      <a:r>
                        <a:rPr lang="en-US" sz="1000" b="1" i="0" u="none" strike="noStrike" baseline="0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 Change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+mn-lt"/>
                      </a:endParaRPr>
                    </a:p>
                  </a:txBody>
                  <a:tcPr marL="12700" marR="12700" marT="12700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n-lt"/>
                        </a:rPr>
                        <a:t>Always measured on the energy diagram from the level of the reactants to the level of the products</a:t>
                      </a:r>
                    </a:p>
                  </a:txBody>
                  <a:tcPr marL="12700" marR="12700" marT="12700" marB="0" anchor="ctr"/>
                </a:tc>
                <a:extLst>
                  <a:ext uri="{0D108BD9-81ED-4DB2-BD59-A6C34878D82A}">
                    <a16:rowId xmlns:a16="http://schemas.microsoft.com/office/drawing/2014/main" val="1267492842"/>
                  </a:ext>
                </a:extLst>
              </a:tr>
            </a:tbl>
          </a:graphicData>
        </a:graphic>
      </p:graphicFrame>
      <p:sp>
        <p:nvSpPr>
          <p:cNvPr id="6" name="TextBox 1">
            <a:extLst>
              <a:ext uri="{FF2B5EF4-FFF2-40B4-BE49-F238E27FC236}">
                <a16:creationId xmlns:a16="http://schemas.microsoft.com/office/drawing/2014/main" id="{6E29C180-AD54-44DA-B3E3-DC185C1FF9EE}"/>
              </a:ext>
            </a:extLst>
          </p:cNvPr>
          <p:cNvSpPr txBox="1"/>
          <p:nvPr/>
        </p:nvSpPr>
        <p:spPr>
          <a:xfrm>
            <a:off x="5169873" y="893757"/>
            <a:ext cx="45365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Watch the video at </a:t>
            </a:r>
            <a:r>
              <a:rPr lang="en-GB" dirty="0">
                <a:hlinkClick r:id="rId2"/>
              </a:rPr>
              <a:t>https://www.youtube.com/watch?v=PpaRHDVsoV8</a:t>
            </a:r>
            <a:r>
              <a:rPr lang="en-GB" dirty="0"/>
              <a:t> . What is the mistake at 3 minutes 10?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D1ED7009-7F1E-46B8-B91E-8CB9182B976A}"/>
              </a:ext>
            </a:extLst>
          </p:cNvPr>
          <p:cNvSpPr/>
          <p:nvPr/>
        </p:nvSpPr>
        <p:spPr>
          <a:xfrm>
            <a:off x="5169873" y="989263"/>
            <a:ext cx="4536504" cy="996034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0053E7C9-93FF-4791-BEA1-DE455A3DA4A3}"/>
              </a:ext>
            </a:extLst>
          </p:cNvPr>
          <p:cNvSpPr/>
          <p:nvPr/>
        </p:nvSpPr>
        <p:spPr>
          <a:xfrm>
            <a:off x="5164288" y="2160763"/>
            <a:ext cx="4536504" cy="1447855"/>
          </a:xfrm>
          <a:prstGeom prst="rect">
            <a:avLst/>
          </a:prstGeom>
          <a:noFill/>
          <a:ln cmpd="dbl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E11C9F8-B6FD-49AB-9AE3-8B89AB8B645D}"/>
              </a:ext>
            </a:extLst>
          </p:cNvPr>
          <p:cNvSpPr/>
          <p:nvPr/>
        </p:nvSpPr>
        <p:spPr>
          <a:xfrm>
            <a:off x="5164288" y="2131290"/>
            <a:ext cx="4248472" cy="14773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Follow this link to more notes and questions</a:t>
            </a:r>
          </a:p>
          <a:p>
            <a:r>
              <a:rPr lang="en-GB" dirty="0">
                <a:hlinkClick r:id="rId3"/>
              </a:rPr>
              <a:t>AQA GCSE Chemistry Topic 5: Energy Changes Revision - PMT (physicsandmathstutor.com)</a:t>
            </a:r>
            <a:endParaRPr lang="en-GB" dirty="0"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6FF6400-2FE9-406E-908C-E608E8E96BA6}"/>
              </a:ext>
            </a:extLst>
          </p:cNvPr>
          <p:cNvSpPr/>
          <p:nvPr/>
        </p:nvSpPr>
        <p:spPr>
          <a:xfrm>
            <a:off x="6249144" y="476672"/>
            <a:ext cx="2233945" cy="369332"/>
          </a:xfrm>
          <a:prstGeom prst="rect">
            <a:avLst/>
          </a:prstGeom>
        </p:spPr>
        <p:txBody>
          <a:bodyPr wrap="none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u="sng" dirty="0"/>
              <a:t>Stretch and Challenge</a:t>
            </a:r>
          </a:p>
        </p:txBody>
      </p:sp>
    </p:spTree>
    <p:extLst>
      <p:ext uri="{BB962C8B-B14F-4D97-AF65-F5344CB8AC3E}">
        <p14:creationId xmlns:p14="http://schemas.microsoft.com/office/powerpoint/2010/main" val="252823192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IXL Sci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F99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IXL Sci" id="{2CFE4A30-D880-BA4E-B779-8E17F61ECAC9}" vid="{3D4DF9ED-AD7F-6943-859C-106C4E33968D}"/>
    </a:ext>
  </a:extLst>
</a:theme>
</file>

<file path=ppt/theme/theme3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28486</TotalTime>
  <Words>580</Words>
  <Application>Microsoft Office PowerPoint</Application>
  <PresentationFormat>A4 Paper (210x297 mm)</PresentationFormat>
  <Paragraphs>78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3</vt:i4>
      </vt:variant>
      <vt:variant>
        <vt:lpstr>Slide Titles</vt:lpstr>
      </vt:variant>
      <vt:variant>
        <vt:i4>2</vt:i4>
      </vt:variant>
    </vt:vector>
  </HeadingPairs>
  <TitlesOfParts>
    <vt:vector size="13" baseType="lpstr">
      <vt:lpstr>Arial</vt:lpstr>
      <vt:lpstr>Calibri</vt:lpstr>
      <vt:lpstr>Calibri Light</vt:lpstr>
      <vt:lpstr>Comic Sans MS</vt:lpstr>
      <vt:lpstr>Gill Sans</vt:lpstr>
      <vt:lpstr>News Gothic MT</vt:lpstr>
      <vt:lpstr>Times New Roman</vt:lpstr>
      <vt:lpstr>Wingdings</vt:lpstr>
      <vt:lpstr>Custom Design</vt:lpstr>
      <vt:lpstr>PIXL Sci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zarina shaffi</dc:creator>
  <cp:lastModifiedBy>Dr R Berry (St Ambrose College)</cp:lastModifiedBy>
  <cp:revision>309</cp:revision>
  <cp:lastPrinted>2017-10-27T15:58:48Z</cp:lastPrinted>
  <dcterms:created xsi:type="dcterms:W3CDTF">2016-03-05T09:38:04Z</dcterms:created>
  <dcterms:modified xsi:type="dcterms:W3CDTF">2021-11-30T15:32:08Z</dcterms:modified>
</cp:coreProperties>
</file>