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quantitative-chemistry/" TargetMode="External"/><Relationship Id="rId2" Type="http://schemas.openxmlformats.org/officeDocument/2006/relationships/hyperlink" Target="https://www.youtube.com/watch?v=8B_9nVR2Xlw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age result for moles volume triang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291" y="4706071"/>
            <a:ext cx="1435788" cy="104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itration results tabl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00" b="1357"/>
          <a:stretch/>
        </p:blipFill>
        <p:spPr bwMode="auto">
          <a:xfrm rot="20085292">
            <a:off x="4341903" y="1690221"/>
            <a:ext cx="2506519" cy="95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6685" y="1210462"/>
            <a:ext cx="1909933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/>
              <a:t>The amount of product made is called the </a:t>
            </a:r>
            <a:r>
              <a:rPr lang="en-GB" sz="900" b="1" i="1" u="sng" dirty="0"/>
              <a:t>“yield”.</a:t>
            </a:r>
          </a:p>
          <a:p>
            <a:r>
              <a:rPr lang="en-GB" sz="900" dirty="0"/>
              <a:t>Usually we do not make as much product in a chemical reaction as our reacting mass calculations suggest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075496" y="3585404"/>
            <a:ext cx="3056287" cy="183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4.1 Titration calculations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7" y="639748"/>
            <a:ext cx="3872219" cy="19983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3.1&amp;3.2 Percentage Yield &amp; Atom Economy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160732" y="3585404"/>
            <a:ext cx="1557929" cy="15464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5.1 Volumes of Gases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82744" y="51485"/>
            <a:ext cx="5071925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C3  - Quantitative Chemistry – Part 3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577986"/>
            <a:ext cx="4133687" cy="28889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70055" y="3884316"/>
            <a:ext cx="1335115" cy="57995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1 mole of ANY gas at room temperature (and pressure will take up a volume of 24dm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427" y="3502312"/>
            <a:ext cx="1782373" cy="331828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448887" y="944968"/>
            <a:ext cx="1221971" cy="213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Percentage Yield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495058" y="944968"/>
            <a:ext cx="1221971" cy="21344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Atom Economy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23590" y="2081455"/>
            <a:ext cx="948752" cy="1453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chemeClr val="tx1"/>
                </a:solidFill>
              </a:rPr>
              <a:t>Because: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16703" y="2325933"/>
            <a:ext cx="1848885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900" dirty="0"/>
              <a:t>Reaction is not complete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900" dirty="0"/>
              <a:t>Product is lost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900" dirty="0"/>
              <a:t>Different reactions happen</a:t>
            </a:r>
          </a:p>
        </p:txBody>
      </p:sp>
      <p:pic>
        <p:nvPicPr>
          <p:cNvPr id="23" name="Picture 22" descr="Image result for percentage yield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59" y="2898339"/>
            <a:ext cx="1450571" cy="47756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165563" y="1210462"/>
            <a:ext cx="190993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Measures how much of the starting materials  (reactants) become </a:t>
            </a:r>
            <a:r>
              <a:rPr lang="en-GB" sz="900" b="1" u="sng" dirty="0"/>
              <a:t>USEFUL </a:t>
            </a:r>
            <a:r>
              <a:rPr lang="en-GB" sz="900" dirty="0"/>
              <a:t>products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165563" y="1775197"/>
            <a:ext cx="190993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High atom economy is important for </a:t>
            </a:r>
            <a:r>
              <a:rPr lang="en-GB" sz="900" b="1" dirty="0"/>
              <a:t>sustainable development</a:t>
            </a:r>
            <a:r>
              <a:rPr lang="en-GB" sz="900" dirty="0"/>
              <a:t> and </a:t>
            </a:r>
            <a:r>
              <a:rPr lang="en-GB" sz="900" b="1" dirty="0"/>
              <a:t>economic </a:t>
            </a:r>
            <a:r>
              <a:rPr lang="en-GB" sz="900" dirty="0"/>
              <a:t>reasons</a:t>
            </a:r>
          </a:p>
        </p:txBody>
      </p:sp>
      <p:pic>
        <p:nvPicPr>
          <p:cNvPr id="1026" name="Picture 2" descr="Image result for calculating atom economy GC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399" y="2376297"/>
            <a:ext cx="1873097" cy="65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25257" y="5010748"/>
            <a:ext cx="1379913" cy="21579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900" b="1" u="sng" dirty="0">
                <a:solidFill>
                  <a:schemeClr val="tx1"/>
                </a:solidFill>
              </a:rPr>
              <a:t>The MOLAR volume</a:t>
            </a:r>
            <a:endParaRPr lang="en-GB" sz="900" b="1" u="sng" baseline="30000" dirty="0">
              <a:solidFill>
                <a:schemeClr val="tx1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813195" y="4568759"/>
            <a:ext cx="170388" cy="337503"/>
          </a:xfrm>
          <a:prstGeom prst="downArrow">
            <a:avLst/>
          </a:prstGeom>
          <a:solidFill>
            <a:srgbClr val="7030A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Image result for GASE VOLUME CALCULATIONS chemistry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36" y="5373384"/>
            <a:ext cx="1048552" cy="1004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http://www.chemistryrules.me.uk/images/titration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632" y="1381764"/>
            <a:ext cx="3500474" cy="191152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181813" y="643663"/>
            <a:ext cx="2198525" cy="2158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Titrations (Required Practical)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5181813" y="1016114"/>
            <a:ext cx="3567362" cy="3886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volumes of acid and alkali solutions that react with each other can be measured by titration using a suitable indicator.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9807" y="3792662"/>
            <a:ext cx="40107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	2NaOH(</a:t>
            </a:r>
            <a:r>
              <a:rPr lang="en-GB" sz="1200" dirty="0" err="1"/>
              <a:t>aq</a:t>
            </a:r>
            <a:r>
              <a:rPr lang="en-GB" sz="1200" dirty="0"/>
              <a:t>) + H</a:t>
            </a:r>
            <a:r>
              <a:rPr lang="en-GB" sz="1200" baseline="-25000" dirty="0"/>
              <a:t>2</a:t>
            </a:r>
            <a:r>
              <a:rPr lang="en-GB" sz="1200" dirty="0"/>
              <a:t>SO</a:t>
            </a:r>
            <a:r>
              <a:rPr lang="en-GB" sz="1200" baseline="-25000" dirty="0"/>
              <a:t>4</a:t>
            </a:r>
            <a:r>
              <a:rPr lang="en-GB" sz="1200" dirty="0"/>
              <a:t> (</a:t>
            </a:r>
            <a:r>
              <a:rPr lang="en-GB" sz="1200" dirty="0" err="1"/>
              <a:t>aq</a:t>
            </a:r>
            <a:r>
              <a:rPr lang="en-GB" sz="1200" dirty="0"/>
              <a:t>)→ Na</a:t>
            </a:r>
            <a:r>
              <a:rPr lang="en-GB" sz="1200" baseline="-25000" dirty="0"/>
              <a:t>2</a:t>
            </a:r>
            <a:r>
              <a:rPr lang="en-GB" sz="1200" dirty="0"/>
              <a:t>S0</a:t>
            </a:r>
            <a:r>
              <a:rPr lang="en-GB" sz="1200" baseline="-25000" dirty="0"/>
              <a:t>4</a:t>
            </a:r>
            <a:r>
              <a:rPr lang="en-GB" sz="1200" dirty="0"/>
              <a:t> (</a:t>
            </a:r>
            <a:r>
              <a:rPr lang="en-GB" sz="1200" dirty="0" err="1"/>
              <a:t>aq</a:t>
            </a:r>
            <a:r>
              <a:rPr lang="en-GB" sz="1200" dirty="0"/>
              <a:t>) + 2H</a:t>
            </a:r>
            <a:r>
              <a:rPr lang="en-GB" sz="1200" baseline="-25000" dirty="0"/>
              <a:t>2</a:t>
            </a:r>
            <a:r>
              <a:rPr lang="en-GB" sz="1200" dirty="0"/>
              <a:t>O(l)</a:t>
            </a:r>
          </a:p>
          <a:p>
            <a:endParaRPr lang="en-GB" sz="12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036618" y="3835959"/>
            <a:ext cx="901492" cy="172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Example: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387758" y="4084673"/>
            <a:ext cx="922522" cy="2949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 err="1">
                <a:solidFill>
                  <a:schemeClr val="tx1"/>
                </a:solidFill>
              </a:rPr>
              <a:t>Conc</a:t>
            </a:r>
            <a:r>
              <a:rPr lang="en-GB" sz="900" dirty="0">
                <a:solidFill>
                  <a:schemeClr val="tx1"/>
                </a:solidFill>
              </a:rPr>
              <a:t> = </a:t>
            </a:r>
            <a:r>
              <a:rPr lang="en-GB" sz="900" u="sng" dirty="0">
                <a:solidFill>
                  <a:schemeClr val="tx1"/>
                </a:solidFill>
              </a:rPr>
              <a:t>moles</a:t>
            </a:r>
          </a:p>
          <a:p>
            <a:r>
              <a:rPr lang="en-GB" sz="900" dirty="0">
                <a:solidFill>
                  <a:schemeClr val="tx1"/>
                </a:solidFill>
              </a:rPr>
              <a:t>             volume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7380338" y="6091461"/>
            <a:ext cx="1313411" cy="21291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Moles = </a:t>
            </a:r>
            <a:r>
              <a:rPr lang="en-GB" sz="900" dirty="0" err="1">
                <a:solidFill>
                  <a:schemeClr val="tx1"/>
                </a:solidFill>
              </a:rPr>
              <a:t>conc</a:t>
            </a:r>
            <a:r>
              <a:rPr lang="en-GB" sz="900" dirty="0">
                <a:solidFill>
                  <a:schemeClr val="tx1"/>
                </a:solidFill>
              </a:rPr>
              <a:t> X volume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2036618" y="4081571"/>
            <a:ext cx="4742365" cy="36477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It takes </a:t>
            </a:r>
            <a:r>
              <a:rPr lang="en-GB" sz="900" b="1" dirty="0">
                <a:solidFill>
                  <a:schemeClr val="tx1"/>
                </a:solidFill>
              </a:rPr>
              <a:t>12.20cm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of </a:t>
            </a:r>
            <a:r>
              <a:rPr lang="en-GB" sz="900" dirty="0" err="1">
                <a:solidFill>
                  <a:schemeClr val="tx1"/>
                </a:solidFill>
              </a:rPr>
              <a:t>sulfuric</a:t>
            </a:r>
            <a:r>
              <a:rPr lang="en-GB" sz="900" dirty="0">
                <a:solidFill>
                  <a:schemeClr val="tx1"/>
                </a:solidFill>
              </a:rPr>
              <a:t> acid to neutralise</a:t>
            </a:r>
            <a:r>
              <a:rPr lang="en-GB" sz="900" b="1" dirty="0">
                <a:solidFill>
                  <a:schemeClr val="tx1"/>
                </a:solidFill>
              </a:rPr>
              <a:t> 24.00cm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of sodium hydroxide solution, which has a concentration of </a:t>
            </a:r>
            <a:r>
              <a:rPr lang="en-GB" sz="900" b="1" dirty="0">
                <a:solidFill>
                  <a:schemeClr val="tx1"/>
                </a:solidFill>
              </a:rPr>
              <a:t>0.50mol/dm</a:t>
            </a:r>
            <a:r>
              <a:rPr lang="en-GB" sz="900" b="1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. Calculate the concentration of the </a:t>
            </a:r>
            <a:r>
              <a:rPr lang="en-GB" sz="900" dirty="0" err="1">
                <a:solidFill>
                  <a:schemeClr val="tx1"/>
                </a:solidFill>
              </a:rPr>
              <a:t>sulfuric</a:t>
            </a:r>
            <a:r>
              <a:rPr lang="en-GB" sz="900" dirty="0">
                <a:solidFill>
                  <a:schemeClr val="tx1"/>
                </a:solidFill>
              </a:rPr>
              <a:t> acid in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/dm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0191"/>
              </p:ext>
            </p:extLst>
          </p:nvPr>
        </p:nvGraphicFramePr>
        <p:xfrm>
          <a:off x="2094378" y="4598866"/>
          <a:ext cx="4207924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94">
                  <a:extLst>
                    <a:ext uri="{9D8B030D-6E8A-4147-A177-3AD203B41FA5}">
                      <a16:colId xmlns:a16="http://schemas.microsoft.com/office/drawing/2014/main" val="1029070728"/>
                    </a:ext>
                  </a:extLst>
                </a:gridCol>
                <a:gridCol w="785381">
                  <a:extLst>
                    <a:ext uri="{9D8B030D-6E8A-4147-A177-3AD203B41FA5}">
                      <a16:colId xmlns:a16="http://schemas.microsoft.com/office/drawing/2014/main" val="2375083136"/>
                    </a:ext>
                  </a:extLst>
                </a:gridCol>
                <a:gridCol w="340214">
                  <a:extLst>
                    <a:ext uri="{9D8B030D-6E8A-4147-A177-3AD203B41FA5}">
                      <a16:colId xmlns:a16="http://schemas.microsoft.com/office/drawing/2014/main" val="2930030437"/>
                    </a:ext>
                  </a:extLst>
                </a:gridCol>
                <a:gridCol w="824653">
                  <a:extLst>
                    <a:ext uri="{9D8B030D-6E8A-4147-A177-3AD203B41FA5}">
                      <a16:colId xmlns:a16="http://schemas.microsoft.com/office/drawing/2014/main" val="98741084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650871868"/>
                    </a:ext>
                  </a:extLst>
                </a:gridCol>
                <a:gridCol w="773853">
                  <a:extLst>
                    <a:ext uri="{9D8B030D-6E8A-4147-A177-3AD203B41FA5}">
                      <a16:colId xmlns:a16="http://schemas.microsoft.com/office/drawing/2014/main" val="171954352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90931407"/>
                    </a:ext>
                  </a:extLst>
                </a:gridCol>
                <a:gridCol w="595769">
                  <a:extLst>
                    <a:ext uri="{9D8B030D-6E8A-4147-A177-3AD203B41FA5}">
                      <a16:colId xmlns:a16="http://schemas.microsoft.com/office/drawing/2014/main" val="1873784569"/>
                    </a:ext>
                  </a:extLst>
                </a:gridCol>
              </a:tblGrid>
              <a:tr h="235601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2NaOH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+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→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Na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S0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2H</a:t>
                      </a:r>
                      <a:r>
                        <a:rPr lang="en-GB" sz="100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162663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Ratio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gridSpan="3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4" h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42897076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Con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err="1">
                          <a:solidFill>
                            <a:srgbClr val="FF0000"/>
                          </a:solidFill>
                        </a:rPr>
                        <a:t>Ans</a:t>
                      </a:r>
                      <a:r>
                        <a:rPr lang="en-GB" sz="1000" b="1" dirty="0">
                          <a:solidFill>
                            <a:srgbClr val="FF0000"/>
                          </a:solidFill>
                        </a:rPr>
                        <a:t> = 0.49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9628374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/>
                        <a:t>Vol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24.00/1000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12.20/1000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304507"/>
                  </a:ext>
                </a:extLst>
              </a:tr>
              <a:tr h="216486">
                <a:tc>
                  <a:txBody>
                    <a:bodyPr/>
                    <a:lstStyle/>
                    <a:p>
                      <a:r>
                        <a:rPr lang="en-GB" sz="1000" dirty="0" err="1"/>
                        <a:t>Mol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÷2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0.006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 v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458782"/>
                  </a:ext>
                </a:extLst>
              </a:tr>
            </a:tbl>
          </a:graphicData>
        </a:graphic>
      </p:graphicFrame>
      <p:sp>
        <p:nvSpPr>
          <p:cNvPr id="46" name="Rectangle 4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8565900" y="4816344"/>
            <a:ext cx="1053824" cy="489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Volume = </a:t>
            </a:r>
            <a:r>
              <a:rPr lang="en-GB" sz="900" u="sng" dirty="0">
                <a:solidFill>
                  <a:schemeClr val="tx1"/>
                </a:solidFill>
              </a:rPr>
              <a:t>moles</a:t>
            </a:r>
          </a:p>
          <a:p>
            <a:r>
              <a:rPr lang="en-GB" sz="900" dirty="0">
                <a:solidFill>
                  <a:schemeClr val="tx1"/>
                </a:solidFill>
              </a:rPr>
              <a:t>                   </a:t>
            </a:r>
            <a:r>
              <a:rPr lang="en-GB" sz="900" dirty="0" err="1">
                <a:solidFill>
                  <a:schemeClr val="tx1"/>
                </a:solidFill>
              </a:rPr>
              <a:t>conc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2114591" y="6252010"/>
            <a:ext cx="1807249" cy="4073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0.5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/dm3 x (24/1000) 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= 0.012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 of </a:t>
            </a:r>
            <a:r>
              <a:rPr lang="en-GB" sz="900" dirty="0" err="1">
                <a:solidFill>
                  <a:schemeClr val="tx1"/>
                </a:solidFill>
              </a:rPr>
              <a:t>NaOH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 rot="16887747">
            <a:off x="2299819" y="5799137"/>
            <a:ext cx="654999" cy="2343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4180114" y="6235136"/>
            <a:ext cx="1650647" cy="4073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Ratio is 2:1 so </a:t>
            </a:r>
            <a:r>
              <a:rPr lang="en-GB" sz="900" b="1" u="sng" dirty="0">
                <a:solidFill>
                  <a:schemeClr val="tx1"/>
                </a:solidFill>
              </a:rPr>
              <a:t>DIVIDE</a:t>
            </a:r>
            <a:r>
              <a:rPr lang="en-GB" sz="900" dirty="0">
                <a:solidFill>
                  <a:schemeClr val="tx1"/>
                </a:solidFill>
              </a:rPr>
              <a:t> moles of </a:t>
            </a:r>
            <a:r>
              <a:rPr lang="en-GB" sz="900" dirty="0" err="1">
                <a:solidFill>
                  <a:schemeClr val="tx1"/>
                </a:solidFill>
              </a:rPr>
              <a:t>NaOH</a:t>
            </a:r>
            <a:r>
              <a:rPr lang="en-GB" sz="900" dirty="0">
                <a:solidFill>
                  <a:schemeClr val="tx1"/>
                </a:solidFill>
              </a:rPr>
              <a:t> by 2</a:t>
            </a:r>
          </a:p>
        </p:txBody>
      </p:sp>
      <p:sp>
        <p:nvSpPr>
          <p:cNvPr id="49" name="Right Arrow 48"/>
          <p:cNvSpPr/>
          <p:nvPr/>
        </p:nvSpPr>
        <p:spPr>
          <a:xfrm rot="14173084">
            <a:off x="3951355" y="5916712"/>
            <a:ext cx="590909" cy="230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20230" y="5015936"/>
            <a:ext cx="1650647" cy="628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Concentration of acid:</a:t>
            </a:r>
          </a:p>
          <a:p>
            <a:r>
              <a:rPr lang="en-GB" sz="900" dirty="0">
                <a:solidFill>
                  <a:schemeClr val="tx1"/>
                </a:solidFill>
              </a:rPr>
              <a:t>0.006 </a:t>
            </a:r>
            <a:r>
              <a:rPr lang="en-GB" sz="900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 x (1000/12.2) dm</a:t>
            </a:r>
            <a:r>
              <a:rPr lang="en-GB" sz="900" baseline="30000" dirty="0">
                <a:solidFill>
                  <a:schemeClr val="tx1"/>
                </a:solidFill>
              </a:rPr>
              <a:t>3</a:t>
            </a:r>
            <a:r>
              <a:rPr lang="en-GB" sz="900" dirty="0">
                <a:solidFill>
                  <a:schemeClr val="tx1"/>
                </a:solidFill>
              </a:rPr>
              <a:t> =</a:t>
            </a:r>
            <a:r>
              <a:rPr lang="en-GB" sz="900" b="1" dirty="0">
                <a:solidFill>
                  <a:srgbClr val="FF0000"/>
                </a:solidFill>
              </a:rPr>
              <a:t>0.49mol/dm3</a:t>
            </a:r>
          </a:p>
        </p:txBody>
      </p:sp>
      <p:sp>
        <p:nvSpPr>
          <p:cNvPr id="51" name="Right Arrow 50"/>
          <p:cNvSpPr/>
          <p:nvPr/>
        </p:nvSpPr>
        <p:spPr>
          <a:xfrm rot="9841265">
            <a:off x="4453734" y="5084002"/>
            <a:ext cx="590909" cy="2300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890961" y="3502312"/>
            <a:ext cx="7949596" cy="331828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4224653" y="577986"/>
            <a:ext cx="5615904" cy="28889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9114338" y="2169295"/>
            <a:ext cx="653493" cy="487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DROPWISE </a:t>
            </a: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near endpoint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5181813" y="2851336"/>
            <a:ext cx="1001873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Pipette measures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volume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879654" y="1649204"/>
            <a:ext cx="900351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few drops of indicator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364410" y="1542044"/>
            <a:ext cx="1067670" cy="2240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volumes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2 </a:t>
            </a:r>
            <a:r>
              <a:rPr lang="en-GB" sz="8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dp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794516" y="3156230"/>
            <a:ext cx="1954659" cy="2240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Endpoint when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drop</a:t>
            </a: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changes the colour</a:t>
            </a:r>
            <a:endParaRPr lang="en-GB" sz="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8793714" y="1113749"/>
            <a:ext cx="999615" cy="3557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Burette measures a </a:t>
            </a:r>
            <a:r>
              <a:rPr lang="en-GB" sz="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variable volume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891" y="87594"/>
            <a:ext cx="563259" cy="5957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681786"/>
              </p:ext>
            </p:extLst>
          </p:nvPr>
        </p:nvGraphicFramePr>
        <p:xfrm>
          <a:off x="274482" y="161897"/>
          <a:ext cx="4547683" cy="2956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7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1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Give the mathematical formula for calculating the percentage yield of a reaction.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3 reasons why it is very rare to achieve 100% yield.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23596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25g of a substance are made and the theoretical yield was 75g, what was the percentage yield?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a reaction where there is only one product, what is the atom economy? Explain why.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6 bullet points describe how to carry out a titration.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many moles of methane gas are there in a volume of 48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mathematical formula for calculating the concentration of a substance in </a:t>
                      </a:r>
                      <a:r>
                        <a:rPr lang="en-GB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mol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8.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mathematical formula for calculating the volume of a substance in dm</a:t>
                      </a:r>
                      <a:r>
                        <a:rPr lang="en-GB" sz="1000" baseline="3000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you convert cm</a:t>
                      </a:r>
                      <a:r>
                        <a:rPr lang="en-GB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dm</a:t>
                      </a:r>
                      <a:r>
                        <a:rPr lang="en-GB" sz="10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12969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29806"/>
              </p:ext>
            </p:extLst>
          </p:nvPr>
        </p:nvGraphicFramePr>
        <p:xfrm>
          <a:off x="274483" y="3253568"/>
          <a:ext cx="4547683" cy="327152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95834">
                  <a:extLst>
                    <a:ext uri="{9D8B030D-6E8A-4147-A177-3AD203B41FA5}">
                      <a16:colId xmlns:a16="http://schemas.microsoft.com/office/drawing/2014/main" val="815368006"/>
                    </a:ext>
                  </a:extLst>
                </a:gridCol>
                <a:gridCol w="3351849">
                  <a:extLst>
                    <a:ext uri="{9D8B030D-6E8A-4147-A177-3AD203B41FA5}">
                      <a16:colId xmlns:a16="http://schemas.microsoft.com/office/drawing/2014/main" val="26217282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Avogadro constant 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the number of atoms, molecules, or ions in a mole of any substance (i.e., 6.02 × 10</a:t>
                      </a:r>
                      <a:r>
                        <a:rPr lang="en-GB" sz="1000" b="0" baseline="30000" dirty="0">
                          <a:effectLst/>
                        </a:rPr>
                        <a:t>-23</a:t>
                      </a:r>
                      <a:r>
                        <a:rPr lang="en-GB" sz="1000" b="0" dirty="0">
                          <a:effectLst/>
                        </a:rPr>
                        <a:t> per </a:t>
                      </a:r>
                      <a:r>
                        <a:rPr lang="en-GB" sz="1000" b="0" dirty="0" err="1">
                          <a:effectLst/>
                        </a:rPr>
                        <a:t>mol</a:t>
                      </a:r>
                      <a:r>
                        <a:rPr lang="en-GB" sz="1000" b="0" dirty="0">
                          <a:effectLst/>
                        </a:rPr>
                        <a:t>)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substance in the relative atomic or formula mass of a substance in gram The symbol for the unit mole is </a:t>
                      </a:r>
                      <a:r>
                        <a:rPr lang="en-GB" sz="1000" dirty="0" err="1">
                          <a:effectLst/>
                        </a:rPr>
                        <a:t>mol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0044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Concentration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a substance dissolved in a given volume of liquid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5871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Titration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process used to accurately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calculate the volume of one substance needed to fully react with another.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68705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Titre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added from the burette in a titration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57310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Burette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accurately measure variable volumes of liquids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37737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Pipette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measure a set volume o a liquid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19860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Indicator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Changes colour with one drop of reactant when the reaction is at it’s endpoint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83061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r>
                        <a:rPr lang="en-GB" sz="11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point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point at which an acid has exactly neutralised and alkali and NEITHER</a:t>
                      </a:r>
                      <a:r>
                        <a:rPr lang="en-GB" sz="1100" b="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is in excess.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82667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Molar volume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volume that 1 mole of any gas occupies at room temperature and pressure = 24dm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401111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083836" y="578982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https://www.youtube.com/watch?v=8B_9nVR2Xlw</a:t>
            </a:r>
            <a:r>
              <a:rPr lang="en-GB" dirty="0"/>
              <a:t> . Work out the atom economy for producing copper </a:t>
            </a:r>
            <a:r>
              <a:rPr lang="en-GB" dirty="0" err="1"/>
              <a:t>sulfate</a:t>
            </a:r>
            <a:r>
              <a:rPr lang="en-GB" dirty="0"/>
              <a:t> from copper oxide, and from copper carbonate. Why is the atom economy lower for the second reaction?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083836" y="674488"/>
            <a:ext cx="4536504" cy="181659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083836" y="2641605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083836" y="2612132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3: Quantitative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163107" y="161897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959067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693</Words>
  <Application>Microsoft Office PowerPoint</Application>
  <PresentationFormat>A4 Paper (210x297 mm)</PresentationFormat>
  <Paragraphs>99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39</cp:revision>
  <cp:lastPrinted>2019-07-17T08:49:50Z</cp:lastPrinted>
  <dcterms:created xsi:type="dcterms:W3CDTF">2019-07-01T11:19:37Z</dcterms:created>
  <dcterms:modified xsi:type="dcterms:W3CDTF">2021-11-30T15:25:55Z</dcterms:modified>
</cp:coreProperties>
</file>