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30"/>
  </p:normalViewPr>
  <p:slideViewPr>
    <p:cSldViewPr snapToGrid="0">
      <p:cViewPr varScale="1">
        <p:scale>
          <a:sx n="50" d="100"/>
          <a:sy n="50" d="100"/>
        </p:scale>
        <p:origin x="24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24/04/2024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24/04/2024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24/04/2024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24/04/2024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24/04/2024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24/04/2024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24/04/2024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24/04/2024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24/04/2024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24/04/2024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24/04/2024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24/04/2024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253999" y="0"/>
            <a:ext cx="6362180" cy="548747"/>
          </a:xfrm>
        </p:spPr>
        <p:txBody>
          <a:bodyPr>
            <a:normAutofit fontScale="90000"/>
          </a:bodyPr>
          <a:lstStyle/>
          <a:p>
            <a:r>
              <a:rPr lang="en-GB" sz="2400" b="1" u="sng" dirty="0"/>
              <a:t>Macroeconomics Unit 4.3 – Supply-Side Policies</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253998" y="728134"/>
            <a:ext cx="2760132" cy="1930399"/>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Sub-Topics</a:t>
            </a:r>
          </a:p>
          <a:p>
            <a:pPr algn="ctr"/>
            <a:endParaRPr lang="en-GB" sz="1400" b="1" u="sng" dirty="0">
              <a:solidFill>
                <a:schemeClr val="tx1"/>
              </a:solidFill>
            </a:endParaRPr>
          </a:p>
          <a:p>
            <a:pPr marL="342900" indent="-342900">
              <a:buAutoNum type="arabicPeriod"/>
            </a:pPr>
            <a:r>
              <a:rPr lang="en-GB" sz="1200" dirty="0">
                <a:solidFill>
                  <a:schemeClr val="tx1"/>
                </a:solidFill>
              </a:rPr>
              <a:t>Aims of Supply-Side Policies</a:t>
            </a:r>
          </a:p>
          <a:p>
            <a:pPr marL="342900" indent="-342900">
              <a:buAutoNum type="arabicPeriod"/>
            </a:pPr>
            <a:r>
              <a:rPr lang="en-GB" sz="1200" dirty="0">
                <a:solidFill>
                  <a:schemeClr val="tx1"/>
                </a:solidFill>
              </a:rPr>
              <a:t>Interventionist Supply Side Policies</a:t>
            </a:r>
          </a:p>
          <a:p>
            <a:pPr marL="342900" indent="-342900">
              <a:buAutoNum type="arabicPeriod"/>
            </a:pPr>
            <a:r>
              <a:rPr lang="en-GB" sz="1200" dirty="0">
                <a:solidFill>
                  <a:schemeClr val="tx1"/>
                </a:solidFill>
              </a:rPr>
              <a:t>Market-Based Supply-Side Policies</a:t>
            </a:r>
          </a:p>
          <a:p>
            <a:pPr marL="342900" indent="-342900">
              <a:buAutoNum type="arabicPeriod"/>
            </a:pPr>
            <a:r>
              <a:rPr lang="en-GB" sz="1200" dirty="0">
                <a:solidFill>
                  <a:schemeClr val="tx1"/>
                </a:solidFill>
              </a:rPr>
              <a:t>Evaluation of Supply-Side Policies</a:t>
            </a:r>
          </a:p>
        </p:txBody>
      </p:sp>
      <p:sp>
        <p:nvSpPr>
          <p:cNvPr id="8" name="Rounded Rectangle 7">
            <a:extLst>
              <a:ext uri="{FF2B5EF4-FFF2-40B4-BE49-F238E27FC236}">
                <a16:creationId xmlns:a16="http://schemas.microsoft.com/office/drawing/2014/main" id="{7775E19D-1503-17C6-A1CE-42EFDA5C2A4C}"/>
              </a:ext>
            </a:extLst>
          </p:cNvPr>
          <p:cNvSpPr/>
          <p:nvPr/>
        </p:nvSpPr>
        <p:spPr>
          <a:xfrm>
            <a:off x="241822" y="2789228"/>
            <a:ext cx="3957645" cy="7008290"/>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Key Concepts</a:t>
            </a:r>
          </a:p>
          <a:p>
            <a:pPr algn="ctr"/>
            <a:endParaRPr lang="en-GB" sz="1400" dirty="0">
              <a:solidFill>
                <a:schemeClr val="tx1"/>
              </a:solidFill>
            </a:endParaRPr>
          </a:p>
          <a:p>
            <a:pPr marL="285750" indent="-285750">
              <a:buFont typeface="Arial" panose="020B0604020202020204" pitchFamily="34" charset="0"/>
              <a:buChar char="•"/>
            </a:pPr>
            <a:r>
              <a:rPr lang="en-GB" sz="1200" dirty="0">
                <a:solidFill>
                  <a:schemeClr val="tx1"/>
                </a:solidFill>
              </a:rPr>
              <a:t>Supply-side policies aim to increase the quality or quantity of factors of production</a:t>
            </a:r>
          </a:p>
          <a:p>
            <a:pPr marL="285750" indent="-285750">
              <a:buFont typeface="Arial" panose="020B0604020202020204" pitchFamily="34" charset="0"/>
              <a:buChar char="•"/>
            </a:pPr>
            <a:r>
              <a:rPr lang="en-GB" sz="1200" dirty="0">
                <a:solidFill>
                  <a:schemeClr val="tx1"/>
                </a:solidFill>
              </a:rPr>
              <a:t>They do so by promoting efficiency, productivity, incentives, and/or competition (EPIC)</a:t>
            </a:r>
          </a:p>
          <a:p>
            <a:pPr marL="285750" indent="-285750">
              <a:buFont typeface="Arial" panose="020B0604020202020204" pitchFamily="34" charset="0"/>
              <a:buChar char="•"/>
            </a:pPr>
            <a:r>
              <a:rPr lang="en-GB" sz="1200" dirty="0">
                <a:solidFill>
                  <a:schemeClr val="tx1"/>
                </a:solidFill>
              </a:rPr>
              <a:t>Interventionist supply-side policies are when governments intervene to try to boost the productive potential of the economy</a:t>
            </a:r>
          </a:p>
          <a:p>
            <a:pPr marL="285750" indent="-285750">
              <a:buFont typeface="Arial" panose="020B0604020202020204" pitchFamily="34" charset="0"/>
              <a:buChar char="•"/>
            </a:pPr>
            <a:r>
              <a:rPr lang="en-GB" sz="1200" dirty="0">
                <a:solidFill>
                  <a:schemeClr val="tx1"/>
                </a:solidFill>
              </a:rPr>
              <a:t>The main types of intervention are investment into infrastructure, investment into human capital and subsidies to promote R&amp;D</a:t>
            </a:r>
          </a:p>
          <a:p>
            <a:pPr marL="285750" indent="-285750">
              <a:buFont typeface="Arial" panose="020B0604020202020204" pitchFamily="34" charset="0"/>
              <a:buChar char="•"/>
            </a:pPr>
            <a:r>
              <a:rPr lang="en-GB" sz="1200" dirty="0">
                <a:solidFill>
                  <a:schemeClr val="tx1"/>
                </a:solidFill>
              </a:rPr>
              <a:t>Investment into infrastructure could include spending on transport or healthcare</a:t>
            </a:r>
          </a:p>
          <a:p>
            <a:pPr marL="285750" indent="-285750">
              <a:buFont typeface="Arial" panose="020B0604020202020204" pitchFamily="34" charset="0"/>
              <a:buChar char="•"/>
            </a:pPr>
            <a:r>
              <a:rPr lang="en-GB" sz="1200" dirty="0">
                <a:solidFill>
                  <a:schemeClr val="tx1"/>
                </a:solidFill>
              </a:rPr>
              <a:t>Investment into human capital largely involves spending on education</a:t>
            </a:r>
          </a:p>
          <a:p>
            <a:pPr marL="285750" indent="-285750">
              <a:buFont typeface="Arial" panose="020B0604020202020204" pitchFamily="34" charset="0"/>
              <a:buChar char="•"/>
            </a:pPr>
            <a:r>
              <a:rPr lang="en-GB" sz="1200" dirty="0">
                <a:solidFill>
                  <a:schemeClr val="tx1"/>
                </a:solidFill>
              </a:rPr>
              <a:t>Market-based supply-side policies are when the government remove their role in markets and rely on the free market to boost the productive potential of the economy</a:t>
            </a:r>
          </a:p>
          <a:p>
            <a:pPr marL="285750" indent="-285750">
              <a:buFont typeface="Arial" panose="020B0604020202020204" pitchFamily="34" charset="0"/>
              <a:buChar char="•"/>
            </a:pPr>
            <a:r>
              <a:rPr lang="en-GB" sz="1200" dirty="0">
                <a:solidFill>
                  <a:schemeClr val="tx1"/>
                </a:solidFill>
              </a:rPr>
              <a:t>The main types of market-based supply-side policies are tax reform, labour market reform and competition policy</a:t>
            </a:r>
          </a:p>
          <a:p>
            <a:pPr marL="285750" indent="-285750">
              <a:buFont typeface="Arial" panose="020B0604020202020204" pitchFamily="34" charset="0"/>
              <a:buChar char="•"/>
            </a:pPr>
            <a:r>
              <a:rPr lang="en-GB" sz="1200" dirty="0">
                <a:solidFill>
                  <a:schemeClr val="tx1"/>
                </a:solidFill>
              </a:rPr>
              <a:t>Tax reform could include reducing income tax and/or reducing corporation tax</a:t>
            </a:r>
          </a:p>
          <a:p>
            <a:pPr marL="285750" indent="-285750">
              <a:buFont typeface="Arial" panose="020B0604020202020204" pitchFamily="34" charset="0"/>
              <a:buChar char="•"/>
            </a:pPr>
            <a:r>
              <a:rPr lang="en-GB" sz="1200" dirty="0">
                <a:solidFill>
                  <a:schemeClr val="tx1"/>
                </a:solidFill>
              </a:rPr>
              <a:t>Labour market reform could include reducing benefits, changing the minimum wage and/or reducing Trade Union power</a:t>
            </a:r>
          </a:p>
          <a:p>
            <a:pPr marL="285750" indent="-285750">
              <a:buFont typeface="Arial" panose="020B0604020202020204" pitchFamily="34" charset="0"/>
              <a:buChar char="•"/>
            </a:pPr>
            <a:r>
              <a:rPr lang="en-GB" sz="1200" dirty="0">
                <a:solidFill>
                  <a:schemeClr val="tx1"/>
                </a:solidFill>
              </a:rPr>
              <a:t>Competition policy could include privatisation, deregulation and/or trade liberalisation</a:t>
            </a:r>
          </a:p>
          <a:p>
            <a:pPr marL="285750" indent="-285750">
              <a:buFont typeface="Arial" panose="020B0604020202020204" pitchFamily="34" charset="0"/>
              <a:buChar char="•"/>
            </a:pPr>
            <a:r>
              <a:rPr lang="en-GB" sz="1200" dirty="0">
                <a:solidFill>
                  <a:schemeClr val="tx1"/>
                </a:solidFill>
              </a:rPr>
              <a:t>The decision on whether to use supply-side policies depends on how close the economy is to full employment, how immediate the growth needs to be, the state of government finances and your economic perspective (Keynes vs Hayek)</a:t>
            </a:r>
          </a:p>
        </p:txBody>
      </p:sp>
      <p:sp>
        <p:nvSpPr>
          <p:cNvPr id="9" name="Rounded Rectangle 8">
            <a:extLst>
              <a:ext uri="{FF2B5EF4-FFF2-40B4-BE49-F238E27FC236}">
                <a16:creationId xmlns:a16="http://schemas.microsoft.com/office/drawing/2014/main" id="{804931FF-4E2E-18F3-803C-82F509C7C000}"/>
              </a:ext>
            </a:extLst>
          </p:cNvPr>
          <p:cNvSpPr/>
          <p:nvPr/>
        </p:nvSpPr>
        <p:spPr>
          <a:xfrm>
            <a:off x="4318000" y="4100509"/>
            <a:ext cx="2319869" cy="5697010"/>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Real-World Application</a:t>
            </a:r>
          </a:p>
          <a:p>
            <a:pPr algn="ctr"/>
            <a:endParaRPr lang="en-GB" sz="1200" b="1" u="sng" dirty="0">
              <a:solidFill>
                <a:schemeClr val="tx1"/>
              </a:solidFill>
            </a:endParaRPr>
          </a:p>
          <a:p>
            <a:pPr marL="285750" indent="-285750">
              <a:buFont typeface="Arial" panose="020B0604020202020204" pitchFamily="34" charset="0"/>
              <a:buChar char="•"/>
            </a:pPr>
            <a:r>
              <a:rPr lang="en-GB" sz="1200" dirty="0">
                <a:solidFill>
                  <a:schemeClr val="tx1"/>
                </a:solidFill>
              </a:rPr>
              <a:t>Introduction of T Level qualifications in March 2023</a:t>
            </a:r>
          </a:p>
          <a:p>
            <a:pPr marL="285750" indent="-285750">
              <a:buFont typeface="Arial" panose="020B0604020202020204" pitchFamily="34" charset="0"/>
              <a:buChar char="•"/>
            </a:pPr>
            <a:r>
              <a:rPr lang="en-GB" sz="1200" dirty="0">
                <a:solidFill>
                  <a:schemeClr val="tx1"/>
                </a:solidFill>
              </a:rPr>
              <a:t>An extension of the ‘Smart Motorway’ system from 2010</a:t>
            </a:r>
          </a:p>
          <a:p>
            <a:pPr marL="285750" indent="-285750">
              <a:buFont typeface="Arial" panose="020B0604020202020204" pitchFamily="34" charset="0"/>
              <a:buChar char="•"/>
            </a:pPr>
            <a:r>
              <a:rPr lang="en-GB" sz="1200" dirty="0">
                <a:solidFill>
                  <a:schemeClr val="tx1"/>
                </a:solidFill>
              </a:rPr>
              <a:t>Funding given to Dorset Innovation Park to create advancement in engineering and manufacturing  </a:t>
            </a:r>
          </a:p>
          <a:p>
            <a:pPr marL="285750" indent="-285750">
              <a:buFont typeface="Arial" panose="020B0604020202020204" pitchFamily="34" charset="0"/>
              <a:buChar char="•"/>
            </a:pPr>
            <a:r>
              <a:rPr lang="en-GB" sz="1200" dirty="0">
                <a:solidFill>
                  <a:schemeClr val="tx1"/>
                </a:solidFill>
              </a:rPr>
              <a:t>Tax breaks given to the Mersey Waters Enterprise Zone to revitalise the Liverpool docks</a:t>
            </a:r>
          </a:p>
          <a:p>
            <a:pPr marL="285750" indent="-285750">
              <a:buFont typeface="Arial" panose="020B0604020202020204" pitchFamily="34" charset="0"/>
              <a:buChar char="•"/>
            </a:pPr>
            <a:r>
              <a:rPr lang="en-GB" sz="1200" dirty="0">
                <a:solidFill>
                  <a:schemeClr val="tx1"/>
                </a:solidFill>
              </a:rPr>
              <a:t>The construction of the ‘Elizabeth Line’ in May 2022</a:t>
            </a:r>
          </a:p>
          <a:p>
            <a:pPr marL="285750" indent="-285750">
              <a:buFont typeface="Arial" panose="020B0604020202020204" pitchFamily="34" charset="0"/>
              <a:buChar char="•"/>
            </a:pPr>
            <a:r>
              <a:rPr lang="en-GB" sz="1200" dirty="0">
                <a:solidFill>
                  <a:schemeClr val="tx1"/>
                </a:solidFill>
              </a:rPr>
              <a:t>The current national minimum wage for over 23s is £10.42 p/h</a:t>
            </a:r>
          </a:p>
          <a:p>
            <a:pPr marL="285750" indent="-285750">
              <a:buFont typeface="Arial" panose="020B0604020202020204" pitchFamily="34" charset="0"/>
              <a:buChar char="•"/>
            </a:pPr>
            <a:r>
              <a:rPr lang="en-GB" sz="1200" dirty="0">
                <a:solidFill>
                  <a:schemeClr val="tx1"/>
                </a:solidFill>
              </a:rPr>
              <a:t>Royal Mail lost its monopoly on large packages, allowing </a:t>
            </a:r>
            <a:r>
              <a:rPr lang="en-GB" sz="1200" dirty="0" err="1">
                <a:solidFill>
                  <a:schemeClr val="tx1"/>
                </a:solidFill>
              </a:rPr>
              <a:t>Evri</a:t>
            </a:r>
            <a:r>
              <a:rPr lang="en-GB" sz="1200" dirty="0">
                <a:solidFill>
                  <a:schemeClr val="tx1"/>
                </a:solidFill>
              </a:rPr>
              <a:t> and UPS to enter the market</a:t>
            </a:r>
          </a:p>
          <a:p>
            <a:pPr marL="285750" indent="-285750">
              <a:buFont typeface="Arial" panose="020B0604020202020204" pitchFamily="34" charset="0"/>
              <a:buChar char="•"/>
            </a:pPr>
            <a:r>
              <a:rPr lang="en-GB" sz="1200" dirty="0">
                <a:solidFill>
                  <a:schemeClr val="tx1"/>
                </a:solidFill>
              </a:rPr>
              <a:t>British Gas became privatised in 1986</a:t>
            </a:r>
          </a:p>
        </p:txBody>
      </p:sp>
      <p:sp>
        <p:nvSpPr>
          <p:cNvPr id="10" name="Rounded Rectangle 9">
            <a:extLst>
              <a:ext uri="{FF2B5EF4-FFF2-40B4-BE49-F238E27FC236}">
                <a16:creationId xmlns:a16="http://schemas.microsoft.com/office/drawing/2014/main" id="{7A19134E-1F76-E065-3632-076FE706D0DE}"/>
              </a:ext>
            </a:extLst>
          </p:cNvPr>
          <p:cNvSpPr/>
          <p:nvPr/>
        </p:nvSpPr>
        <p:spPr>
          <a:xfrm>
            <a:off x="4318000" y="2789228"/>
            <a:ext cx="2319869" cy="1156239"/>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Key Diagrams</a:t>
            </a:r>
          </a:p>
          <a:p>
            <a:pPr algn="ctr"/>
            <a:endParaRPr lang="en-GB" sz="1400" b="1" u="sng" dirty="0">
              <a:solidFill>
                <a:schemeClr val="tx1"/>
              </a:solidFill>
            </a:endParaRPr>
          </a:p>
          <a:p>
            <a:pPr marL="285750" indent="-285750">
              <a:buFont typeface="Arial" panose="020B0604020202020204" pitchFamily="34" charset="0"/>
              <a:buChar char="•"/>
            </a:pPr>
            <a:r>
              <a:rPr lang="en-GB" sz="1200" dirty="0">
                <a:solidFill>
                  <a:schemeClr val="tx1"/>
                </a:solidFill>
              </a:rPr>
              <a:t>Keynesian LRAS</a:t>
            </a:r>
          </a:p>
          <a:p>
            <a:pPr marL="285750" indent="-285750">
              <a:buFont typeface="Arial" panose="020B0604020202020204" pitchFamily="34" charset="0"/>
              <a:buChar char="•"/>
            </a:pPr>
            <a:r>
              <a:rPr lang="en-GB" sz="1200" dirty="0">
                <a:solidFill>
                  <a:schemeClr val="tx1"/>
                </a:solidFill>
              </a:rPr>
              <a:t>Laffer Curve</a:t>
            </a:r>
          </a:p>
          <a:p>
            <a:pPr marL="285750" indent="-285750">
              <a:buFont typeface="Arial" panose="020B0604020202020204" pitchFamily="34" charset="0"/>
              <a:buChar char="•"/>
            </a:pPr>
            <a:r>
              <a:rPr lang="en-GB" sz="1200" dirty="0">
                <a:solidFill>
                  <a:schemeClr val="tx1"/>
                </a:solidFill>
              </a:rPr>
              <a:t>Spare Capacity LRAS</a:t>
            </a:r>
          </a:p>
        </p:txBody>
      </p:sp>
      <p:sp>
        <p:nvSpPr>
          <p:cNvPr id="11" name="Rounded Rectangle 10">
            <a:extLst>
              <a:ext uri="{FF2B5EF4-FFF2-40B4-BE49-F238E27FC236}">
                <a16:creationId xmlns:a16="http://schemas.microsoft.com/office/drawing/2014/main" id="{08E6856A-7FFB-EF25-2C9F-1CC140FBCD50}"/>
              </a:ext>
            </a:extLst>
          </p:cNvPr>
          <p:cNvSpPr/>
          <p:nvPr/>
        </p:nvSpPr>
        <p:spPr>
          <a:xfrm>
            <a:off x="3137419" y="703788"/>
            <a:ext cx="3500450" cy="1930399"/>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Key Questions</a:t>
            </a:r>
          </a:p>
          <a:p>
            <a:pPr algn="ctr"/>
            <a:endParaRPr lang="en-GB" sz="1400" b="1" u="sng" dirty="0">
              <a:solidFill>
                <a:schemeClr val="tx1"/>
              </a:solidFill>
            </a:endParaRPr>
          </a:p>
          <a:p>
            <a:pPr marL="285750" indent="-285750">
              <a:buFont typeface="Arial" panose="020B0604020202020204" pitchFamily="34" charset="0"/>
              <a:buChar char="•"/>
            </a:pPr>
            <a:r>
              <a:rPr lang="en-GB" sz="1200" dirty="0">
                <a:solidFill>
                  <a:schemeClr val="tx1"/>
                </a:solidFill>
              </a:rPr>
              <a:t>What can affect the productive potential of the economy?</a:t>
            </a:r>
          </a:p>
          <a:p>
            <a:pPr marL="285750" indent="-285750">
              <a:buFont typeface="Arial" panose="020B0604020202020204" pitchFamily="34" charset="0"/>
              <a:buChar char="•"/>
            </a:pPr>
            <a:r>
              <a:rPr lang="en-GB" sz="1200" dirty="0">
                <a:solidFill>
                  <a:schemeClr val="tx1"/>
                </a:solidFill>
              </a:rPr>
              <a:t>How do interventionist supply-side policies affect LRAS?</a:t>
            </a:r>
          </a:p>
          <a:p>
            <a:pPr marL="285750" indent="-285750">
              <a:buFont typeface="Arial" panose="020B0604020202020204" pitchFamily="34" charset="0"/>
              <a:buChar char="•"/>
            </a:pPr>
            <a:r>
              <a:rPr lang="en-GB" sz="1200" dirty="0">
                <a:solidFill>
                  <a:schemeClr val="tx1"/>
                </a:solidFill>
              </a:rPr>
              <a:t>How do market-based supply-side policies affect LRAS</a:t>
            </a:r>
          </a:p>
          <a:p>
            <a:pPr marL="285750" indent="-285750">
              <a:buFont typeface="Arial" panose="020B0604020202020204" pitchFamily="34" charset="0"/>
              <a:buChar char="•"/>
            </a:pPr>
            <a:r>
              <a:rPr lang="en-GB" sz="1200" dirty="0">
                <a:solidFill>
                  <a:schemeClr val="tx1"/>
                </a:solidFill>
              </a:rPr>
              <a:t>How effective are supply-side policies likely to be?</a:t>
            </a: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0"/>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451908" y="8161923"/>
            <a:ext cx="5954184" cy="157474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u="sng" dirty="0">
                <a:solidFill>
                  <a:schemeClr val="tx1"/>
                </a:solidFill>
              </a:rPr>
              <a:t>Further Reading/Extension Tasks</a:t>
            </a:r>
          </a:p>
          <a:p>
            <a:pPr algn="ctr"/>
            <a:endParaRPr lang="en-GB" sz="1400" b="1" u="sng" dirty="0">
              <a:solidFill>
                <a:schemeClr val="tx1"/>
              </a:solidFill>
            </a:endParaRPr>
          </a:p>
          <a:p>
            <a:pPr marL="285750" indent="-285750">
              <a:buFont typeface="Arial" panose="020B0604020202020204" pitchFamily="34" charset="0"/>
              <a:buChar char="•"/>
            </a:pPr>
            <a:r>
              <a:rPr lang="en-GB" sz="1400" dirty="0">
                <a:solidFill>
                  <a:schemeClr val="tx1"/>
                </a:solidFill>
              </a:rPr>
              <a:t>Research ‘Abenomics’ in Japan and what it consists of</a:t>
            </a:r>
            <a:endParaRPr lang="en-GB" sz="1400" b="1" u="sng" dirty="0">
              <a:solidFill>
                <a:schemeClr val="tx1"/>
              </a:solidFill>
            </a:endParaRP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3447456695"/>
              </p:ext>
            </p:extLst>
          </p:nvPr>
        </p:nvGraphicFramePr>
        <p:xfrm>
          <a:off x="514350" y="667338"/>
          <a:ext cx="5829300" cy="7375995"/>
        </p:xfrm>
        <a:graphic>
          <a:graphicData uri="http://schemas.openxmlformats.org/drawingml/2006/table">
            <a:tbl>
              <a:tblPr firstRow="1" bandRow="1">
                <a:tableStyleId>{5940675A-B579-460E-94D1-54222C63F5DA}</a:tableStyleId>
              </a:tblPr>
              <a:tblGrid>
                <a:gridCol w="1737784">
                  <a:extLst>
                    <a:ext uri="{9D8B030D-6E8A-4147-A177-3AD203B41FA5}">
                      <a16:colId xmlns:a16="http://schemas.microsoft.com/office/drawing/2014/main" val="1736836681"/>
                    </a:ext>
                  </a:extLst>
                </a:gridCol>
                <a:gridCol w="4091516">
                  <a:extLst>
                    <a:ext uri="{9D8B030D-6E8A-4147-A177-3AD203B41FA5}">
                      <a16:colId xmlns:a16="http://schemas.microsoft.com/office/drawing/2014/main" val="2930458772"/>
                    </a:ext>
                  </a:extLst>
                </a:gridCol>
              </a:tblGrid>
              <a:tr h="516870">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974969">
                <a:tc>
                  <a:txBody>
                    <a:bodyPr/>
                    <a:lstStyle/>
                    <a:p>
                      <a:r>
                        <a:rPr lang="en-GB" sz="1200" dirty="0"/>
                        <a:t>Factors of Production</a:t>
                      </a:r>
                    </a:p>
                  </a:txBody>
                  <a:tcPr/>
                </a:tc>
                <a:tc>
                  <a:txBody>
                    <a:bodyPr/>
                    <a:lstStyle/>
                    <a:p>
                      <a:r>
                        <a:rPr lang="en-GB" sz="1200" dirty="0"/>
                        <a:t>The inputs that are used in the production process to produce output. These include land, labour, capital and enterprise</a:t>
                      </a:r>
                    </a:p>
                  </a:txBody>
                  <a:tcPr/>
                </a:tc>
                <a:extLst>
                  <a:ext uri="{0D108BD9-81ED-4DB2-BD59-A6C34878D82A}">
                    <a16:rowId xmlns:a16="http://schemas.microsoft.com/office/drawing/2014/main" val="1647428948"/>
                  </a:ext>
                </a:extLst>
              </a:tr>
              <a:tr h="974969">
                <a:tc>
                  <a:txBody>
                    <a:bodyPr/>
                    <a:lstStyle/>
                    <a:p>
                      <a:r>
                        <a:rPr lang="en-GB" sz="1200" dirty="0"/>
                        <a:t>Efficiency</a:t>
                      </a:r>
                    </a:p>
                  </a:txBody>
                  <a:tcPr/>
                </a:tc>
                <a:tc>
                  <a:txBody>
                    <a:bodyPr/>
                    <a:lstStyle/>
                    <a:p>
                      <a:r>
                        <a:rPr lang="en-GB" sz="1200" dirty="0"/>
                        <a:t>The peak level of performance that uses the least amount of inputs to achieve the highest amount of output. </a:t>
                      </a:r>
                    </a:p>
                  </a:txBody>
                  <a:tcPr/>
                </a:tc>
                <a:extLst>
                  <a:ext uri="{0D108BD9-81ED-4DB2-BD59-A6C34878D82A}">
                    <a16:rowId xmlns:a16="http://schemas.microsoft.com/office/drawing/2014/main" val="2899721770"/>
                  </a:ext>
                </a:extLst>
              </a:tr>
              <a:tr h="974969">
                <a:tc>
                  <a:txBody>
                    <a:bodyPr/>
                    <a:lstStyle/>
                    <a:p>
                      <a:r>
                        <a:rPr lang="en-GB" sz="1200" dirty="0"/>
                        <a:t>Productivity</a:t>
                      </a:r>
                    </a:p>
                  </a:txBody>
                  <a:tcPr/>
                </a:tc>
                <a:tc>
                  <a:txBody>
                    <a:bodyPr/>
                    <a:lstStyle/>
                    <a:p>
                      <a:r>
                        <a:rPr lang="en-GB" sz="1200" dirty="0"/>
                        <a:t>How much output can be produced with a given set of inputs, for example output per worker</a:t>
                      </a:r>
                    </a:p>
                  </a:txBody>
                  <a:tcPr/>
                </a:tc>
                <a:extLst>
                  <a:ext uri="{0D108BD9-81ED-4DB2-BD59-A6C34878D82A}">
                    <a16:rowId xmlns:a16="http://schemas.microsoft.com/office/drawing/2014/main" val="1632299882"/>
                  </a:ext>
                </a:extLst>
              </a:tr>
              <a:tr h="974969">
                <a:tc>
                  <a:txBody>
                    <a:bodyPr/>
                    <a:lstStyle/>
                    <a:p>
                      <a:r>
                        <a:rPr lang="en-GB" sz="1200" dirty="0"/>
                        <a:t>Productive Potential</a:t>
                      </a:r>
                    </a:p>
                  </a:txBody>
                  <a:tcPr/>
                </a:tc>
                <a:tc>
                  <a:txBody>
                    <a:bodyPr/>
                    <a:lstStyle/>
                    <a:p>
                      <a:r>
                        <a:rPr lang="en-GB" sz="1200" dirty="0"/>
                        <a:t>The amount of goods and services that an economy is capable of producing</a:t>
                      </a:r>
                    </a:p>
                  </a:txBody>
                  <a:tcPr/>
                </a:tc>
                <a:extLst>
                  <a:ext uri="{0D108BD9-81ED-4DB2-BD59-A6C34878D82A}">
                    <a16:rowId xmlns:a16="http://schemas.microsoft.com/office/drawing/2014/main" val="1573575383"/>
                  </a:ext>
                </a:extLst>
              </a:tr>
              <a:tr h="974969">
                <a:tc>
                  <a:txBody>
                    <a:bodyPr/>
                    <a:lstStyle/>
                    <a:p>
                      <a:r>
                        <a:rPr lang="en-GB" sz="1200" dirty="0"/>
                        <a:t>Interventionist Supply-Side Policies</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When </a:t>
                      </a:r>
                      <a:r>
                        <a:rPr lang="en-GB" sz="1200" dirty="0">
                          <a:solidFill>
                            <a:schemeClr val="tx1"/>
                          </a:solidFill>
                        </a:rPr>
                        <a:t>governments intervene to try to boost the productive potential of the economy</a:t>
                      </a:r>
                    </a:p>
                    <a:p>
                      <a:endParaRPr lang="en-GB" sz="1200" dirty="0"/>
                    </a:p>
                  </a:txBody>
                  <a:tcPr/>
                </a:tc>
                <a:extLst>
                  <a:ext uri="{0D108BD9-81ED-4DB2-BD59-A6C34878D82A}">
                    <a16:rowId xmlns:a16="http://schemas.microsoft.com/office/drawing/2014/main" val="3227052804"/>
                  </a:ext>
                </a:extLst>
              </a:tr>
              <a:tr h="1009311">
                <a:tc>
                  <a:txBody>
                    <a:bodyPr/>
                    <a:lstStyle/>
                    <a:p>
                      <a:r>
                        <a:rPr lang="en-GB" sz="1200" dirty="0"/>
                        <a:t>Market-Based Supply-Side Policies</a:t>
                      </a:r>
                    </a:p>
                  </a:txBody>
                  <a:tcPr/>
                </a:tc>
                <a:tc>
                  <a:txBody>
                    <a:bodyPr/>
                    <a:lstStyle/>
                    <a:p>
                      <a:r>
                        <a:rPr lang="en-GB" sz="1200" dirty="0"/>
                        <a:t>When the government remove their role in markets and rely on the free market to boost the productive potential of the economy</a:t>
                      </a:r>
                    </a:p>
                  </a:txBody>
                  <a:tcPr/>
                </a:tc>
                <a:extLst>
                  <a:ext uri="{0D108BD9-81ED-4DB2-BD59-A6C34878D82A}">
                    <a16:rowId xmlns:a16="http://schemas.microsoft.com/office/drawing/2014/main" val="535703626"/>
                  </a:ext>
                </a:extLst>
              </a:tr>
              <a:tr h="974969">
                <a:tc>
                  <a:txBody>
                    <a:bodyPr/>
                    <a:lstStyle/>
                    <a:p>
                      <a:r>
                        <a:rPr lang="en-GB" sz="1200" dirty="0"/>
                        <a:t>Incentives</a:t>
                      </a:r>
                    </a:p>
                  </a:txBody>
                  <a:tcPr/>
                </a:tc>
                <a:tc>
                  <a:txBody>
                    <a:bodyPr/>
                    <a:lstStyle/>
                    <a:p>
                      <a:r>
                        <a:rPr lang="en-GB" sz="1200" dirty="0"/>
                        <a:t>Benefits of an action that influence people’s decision making</a:t>
                      </a:r>
                    </a:p>
                  </a:txBody>
                  <a:tcPr/>
                </a:tc>
                <a:extLst>
                  <a:ext uri="{0D108BD9-81ED-4DB2-BD59-A6C34878D82A}">
                    <a16:rowId xmlns:a16="http://schemas.microsoft.com/office/drawing/2014/main" val="1643735619"/>
                  </a:ext>
                </a:extLst>
              </a:tr>
            </a:tbl>
          </a:graphicData>
        </a:graphic>
      </p:graphicFrame>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183</TotalTime>
  <Words>532</Words>
  <Application>Microsoft Office PowerPoint</Application>
  <PresentationFormat>A4 Paper (210x297 mm)</PresentationFormat>
  <Paragraphs>62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Macroeconomics Unit 4.3 – Supply-Side Policies</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N Burke (St Ambrose College)</cp:lastModifiedBy>
  <cp:revision>12</cp:revision>
  <dcterms:created xsi:type="dcterms:W3CDTF">2024-01-23T16:37:39Z</dcterms:created>
  <dcterms:modified xsi:type="dcterms:W3CDTF">2024-04-24T13:53:51Z</dcterms:modified>
</cp:coreProperties>
</file>