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95906" autoAdjust="0"/>
  </p:normalViewPr>
  <p:slideViewPr>
    <p:cSldViewPr snapToGrid="0">
      <p:cViewPr varScale="1">
        <p:scale>
          <a:sx n="75" d="100"/>
          <a:sy n="75" d="100"/>
        </p:scale>
        <p:origin x="31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19/03/2025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19/03/2025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youtube.com/watch?v=HBITyBdRv_Q"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guides/zc92xnb/revision/4" TargetMode="External"/><Relationship Id="rId2" Type="http://schemas.openxmlformats.org/officeDocument/2006/relationships/hyperlink" Target="http://www.parliament.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87086"/>
            <a:ext cx="5829300" cy="548747"/>
          </a:xfrm>
        </p:spPr>
        <p:txBody>
          <a:bodyPr>
            <a:normAutofit/>
          </a:bodyPr>
          <a:lstStyle/>
          <a:p>
            <a:r>
              <a:rPr lang="en-GB" sz="1400" b="1" u="sng" dirty="0"/>
              <a:t>Year 8 History Unit 4 : How Revolutionary was the Industrial Revolution? </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4267199" y="572841"/>
            <a:ext cx="2478067" cy="1462993"/>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000" b="1" u="sng" dirty="0">
                <a:solidFill>
                  <a:schemeClr val="tx1"/>
                </a:solidFill>
              </a:rPr>
              <a:t>Key Topics</a:t>
            </a:r>
          </a:p>
          <a:p>
            <a:pPr marL="228600" indent="-228600">
              <a:buFont typeface="+mj-lt"/>
              <a:buAutoNum type="arabicPeriod"/>
            </a:pPr>
            <a:r>
              <a:rPr lang="en-GB" sz="1000" dirty="0">
                <a:solidFill>
                  <a:schemeClr val="tx1"/>
                </a:solidFill>
              </a:rPr>
              <a:t>The 17</a:t>
            </a:r>
            <a:r>
              <a:rPr lang="en-GB" sz="1000" baseline="30000" dirty="0">
                <a:solidFill>
                  <a:schemeClr val="tx1"/>
                </a:solidFill>
              </a:rPr>
              <a:t>th</a:t>
            </a:r>
            <a:r>
              <a:rPr lang="en-GB" sz="1000" dirty="0">
                <a:solidFill>
                  <a:schemeClr val="tx1"/>
                </a:solidFill>
              </a:rPr>
              <a:t> century.</a:t>
            </a:r>
          </a:p>
          <a:p>
            <a:pPr marL="228600" indent="-228600">
              <a:buFont typeface="+mj-lt"/>
              <a:buAutoNum type="arabicPeriod"/>
            </a:pPr>
            <a:r>
              <a:rPr lang="en-GB" sz="1000" dirty="0">
                <a:solidFill>
                  <a:schemeClr val="tx1"/>
                </a:solidFill>
              </a:rPr>
              <a:t>Working Conditions.</a:t>
            </a:r>
          </a:p>
          <a:p>
            <a:pPr marL="228600" indent="-228600">
              <a:buFont typeface="+mj-lt"/>
              <a:buAutoNum type="arabicPeriod"/>
            </a:pPr>
            <a:r>
              <a:rPr lang="en-GB" sz="1000" dirty="0">
                <a:solidFill>
                  <a:schemeClr val="tx1"/>
                </a:solidFill>
              </a:rPr>
              <a:t>Living conditions in cities.</a:t>
            </a:r>
          </a:p>
          <a:p>
            <a:pPr marL="228600" indent="-228600">
              <a:buFont typeface="+mj-lt"/>
              <a:buAutoNum type="arabicPeriod"/>
            </a:pPr>
            <a:r>
              <a:rPr lang="en-GB" sz="1000" dirty="0">
                <a:solidFill>
                  <a:schemeClr val="tx1"/>
                </a:solidFill>
              </a:rPr>
              <a:t>Links to the Slave Trade.</a:t>
            </a:r>
          </a:p>
          <a:p>
            <a:pPr marL="228600" indent="-228600">
              <a:buFont typeface="+mj-lt"/>
              <a:buAutoNum type="arabicPeriod"/>
            </a:pPr>
            <a:r>
              <a:rPr lang="en-GB" sz="1000" dirty="0">
                <a:solidFill>
                  <a:schemeClr val="tx1"/>
                </a:solidFill>
              </a:rPr>
              <a:t>Evolution of the Electoral System from 1750.</a:t>
            </a:r>
          </a:p>
          <a:p>
            <a:pPr marL="228600" indent="-228600">
              <a:buFont typeface="+mj-lt"/>
              <a:buAutoNum type="arabicPeriod"/>
            </a:pPr>
            <a:r>
              <a:rPr lang="en-GB" sz="1000" dirty="0">
                <a:solidFill>
                  <a:schemeClr val="tx1"/>
                </a:solidFill>
              </a:rPr>
              <a:t>Urban Crime.</a:t>
            </a:r>
          </a:p>
        </p:txBody>
      </p:sp>
      <p:sp>
        <p:nvSpPr>
          <p:cNvPr id="8" name="Rounded Rectangle 7">
            <a:extLst>
              <a:ext uri="{FF2B5EF4-FFF2-40B4-BE49-F238E27FC236}">
                <a16:creationId xmlns:a16="http://schemas.microsoft.com/office/drawing/2014/main" id="{7775E19D-1503-17C6-A1CE-42EFDA5C2A4C}"/>
              </a:ext>
            </a:extLst>
          </p:cNvPr>
          <p:cNvSpPr/>
          <p:nvPr/>
        </p:nvSpPr>
        <p:spPr>
          <a:xfrm>
            <a:off x="112733" y="2147014"/>
            <a:ext cx="6656367" cy="5495989"/>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100" b="1" u="sng" dirty="0">
              <a:solidFill>
                <a:schemeClr val="tx1"/>
              </a:solidFill>
            </a:endParaRPr>
          </a:p>
          <a:p>
            <a:pPr algn="ctr"/>
            <a:endParaRPr lang="en-GB" sz="1100" b="1" u="sng" dirty="0">
              <a:solidFill>
                <a:schemeClr val="tx1"/>
              </a:solidFill>
            </a:endParaRPr>
          </a:p>
          <a:p>
            <a:pPr algn="ctr"/>
            <a:r>
              <a:rPr lang="en-GB" sz="1100" b="1" u="sng" dirty="0">
                <a:solidFill>
                  <a:schemeClr val="tx1"/>
                </a:solidFill>
              </a:rPr>
              <a:t>KEY KNOWLEDGE</a:t>
            </a:r>
          </a:p>
          <a:p>
            <a:pPr marL="171450" indent="-171450">
              <a:buFont typeface="Arial" panose="020B0604020202020204" pitchFamily="34" charset="0"/>
              <a:buChar char="•"/>
            </a:pPr>
            <a:r>
              <a:rPr lang="en-GB" sz="1100" dirty="0">
                <a:solidFill>
                  <a:schemeClr val="tx1"/>
                </a:solidFill>
              </a:rPr>
              <a:t>Before the Industrial Revolution , most of the textiles would have been made in their own home.</a:t>
            </a:r>
          </a:p>
          <a:p>
            <a:pPr marL="171450" indent="-171450">
              <a:buFont typeface="Arial" panose="020B0604020202020204" pitchFamily="34" charset="0"/>
              <a:buChar char="•"/>
            </a:pPr>
            <a:r>
              <a:rPr lang="en-GB" sz="1100" dirty="0">
                <a:solidFill>
                  <a:schemeClr val="tx1"/>
                </a:solidFill>
              </a:rPr>
              <a:t> The Industrial Revolution resulted in Manchester’s population exploding as people moved from other parts of the British Isles seeking new opportunities .Particularly large numbers of them came from Ireland with one area of the city centre  becoming known as </a:t>
            </a:r>
            <a:r>
              <a:rPr lang="en-GB" sz="1100" u="sng" dirty="0">
                <a:solidFill>
                  <a:schemeClr val="tx1"/>
                </a:solidFill>
              </a:rPr>
              <a:t>Little Ireland.</a:t>
            </a:r>
          </a:p>
          <a:p>
            <a:pPr marL="171450" indent="-171450">
              <a:buFont typeface="Arial" panose="020B0604020202020204" pitchFamily="34" charset="0"/>
              <a:buChar char="•"/>
            </a:pPr>
            <a:r>
              <a:rPr lang="en-GB" sz="1100" u="sng" dirty="0">
                <a:solidFill>
                  <a:schemeClr val="tx1"/>
                </a:solidFill>
              </a:rPr>
              <a:t>The Spinning Jenny </a:t>
            </a:r>
            <a:r>
              <a:rPr lang="en-GB" sz="1100" dirty="0">
                <a:solidFill>
                  <a:schemeClr val="tx1"/>
                </a:solidFill>
              </a:rPr>
              <a:t>was invented by </a:t>
            </a:r>
            <a:r>
              <a:rPr lang="en-GB" sz="1100" u="sng" dirty="0">
                <a:solidFill>
                  <a:schemeClr val="tx1"/>
                </a:solidFill>
              </a:rPr>
              <a:t>James Hargreaves </a:t>
            </a:r>
            <a:r>
              <a:rPr lang="en-GB" sz="1100" dirty="0">
                <a:solidFill>
                  <a:schemeClr val="tx1"/>
                </a:solidFill>
              </a:rPr>
              <a:t>from Oswaldtwistle in Lancashire. It was the first successful multi-spindle spinning machine</a:t>
            </a:r>
          </a:p>
          <a:p>
            <a:pPr marL="171450" indent="-171450">
              <a:buFont typeface="Arial" panose="020B0604020202020204" pitchFamily="34" charset="0"/>
              <a:buChar char="•"/>
            </a:pPr>
            <a:r>
              <a:rPr lang="en-GB" sz="1100" dirty="0">
                <a:solidFill>
                  <a:schemeClr val="tx1"/>
                </a:solidFill>
              </a:rPr>
              <a:t>, the steam engine meant that factories did not have to be located during a source of water. </a:t>
            </a:r>
          </a:p>
          <a:p>
            <a:pPr marL="171450" indent="-171450">
              <a:buFont typeface="Arial" panose="020B0604020202020204" pitchFamily="34" charset="0"/>
              <a:buChar char="•"/>
            </a:pPr>
            <a:r>
              <a:rPr lang="en-GB" sz="1100" u="sng" dirty="0">
                <a:solidFill>
                  <a:schemeClr val="tx1"/>
                </a:solidFill>
              </a:rPr>
              <a:t>The Factory Act of 1833 </a:t>
            </a:r>
            <a:r>
              <a:rPr lang="en-GB" sz="1100" dirty="0">
                <a:solidFill>
                  <a:schemeClr val="tx1"/>
                </a:solidFill>
              </a:rPr>
              <a:t>was passed by MP’s Anthony Ashley Cooper and Michael Sadler and created  a maximum working week of 48 hours aged 9-13 and banned children under nine from working in textiles factories. It also required all children under 13 to have  some education.</a:t>
            </a:r>
          </a:p>
          <a:p>
            <a:pPr marL="171450" indent="-171450">
              <a:buFont typeface="Arial" panose="020B0604020202020204" pitchFamily="34" charset="0"/>
              <a:buChar char="•"/>
            </a:pPr>
            <a:r>
              <a:rPr lang="en-GB" sz="1100" u="sng" dirty="0">
                <a:solidFill>
                  <a:schemeClr val="tx1"/>
                </a:solidFill>
              </a:rPr>
              <a:t>Public Health Acts in the 19</a:t>
            </a:r>
            <a:r>
              <a:rPr lang="en-GB" sz="1100" u="sng" baseline="30000" dirty="0">
                <a:solidFill>
                  <a:schemeClr val="tx1"/>
                </a:solidFill>
              </a:rPr>
              <a:t>th</a:t>
            </a:r>
            <a:r>
              <a:rPr lang="en-GB" sz="1100" u="sng" dirty="0">
                <a:solidFill>
                  <a:schemeClr val="tx1"/>
                </a:solidFill>
              </a:rPr>
              <a:t> Century </a:t>
            </a:r>
            <a:r>
              <a:rPr lang="en-GB" sz="1100" dirty="0">
                <a:solidFill>
                  <a:schemeClr val="tx1"/>
                </a:solidFill>
              </a:rPr>
              <a:t>tackled overcrowding, the quality of water and sewage provision</a:t>
            </a:r>
          </a:p>
          <a:p>
            <a:pPr marL="171450" indent="-171450">
              <a:buFont typeface="Arial" panose="020B0604020202020204" pitchFamily="34" charset="0"/>
              <a:buChar char="•"/>
            </a:pPr>
            <a:r>
              <a:rPr lang="en-GB" sz="1100" dirty="0">
                <a:solidFill>
                  <a:schemeClr val="tx1"/>
                </a:solidFill>
              </a:rPr>
              <a:t>In </a:t>
            </a:r>
            <a:r>
              <a:rPr lang="en-GB" sz="1100" u="sng" dirty="0">
                <a:solidFill>
                  <a:schemeClr val="tx1"/>
                </a:solidFill>
              </a:rPr>
              <a:t>1845 Friedrich Engels </a:t>
            </a:r>
            <a:r>
              <a:rPr lang="en-GB" sz="1100" dirty="0">
                <a:solidFill>
                  <a:schemeClr val="tx1"/>
                </a:solidFill>
              </a:rPr>
              <a:t>wrote the book ‘</a:t>
            </a:r>
            <a:r>
              <a:rPr lang="en-GB" sz="1100" u="sng" dirty="0">
                <a:solidFill>
                  <a:schemeClr val="tx1"/>
                </a:solidFill>
              </a:rPr>
              <a:t>The Condition of the Working Class in England</a:t>
            </a:r>
            <a:r>
              <a:rPr lang="en-GB" sz="1100" dirty="0">
                <a:solidFill>
                  <a:schemeClr val="tx1"/>
                </a:solidFill>
              </a:rPr>
              <a:t>’ a study of the industrial working classes in England. </a:t>
            </a:r>
            <a:r>
              <a:rPr lang="en-GB" sz="1100" u="sng" dirty="0">
                <a:solidFill>
                  <a:schemeClr val="tx1"/>
                </a:solidFill>
              </a:rPr>
              <a:t>Anthony Ashley- Cooper or Lord Ashley </a:t>
            </a:r>
            <a:r>
              <a:rPr lang="en-GB" sz="1100" dirty="0">
                <a:solidFill>
                  <a:schemeClr val="tx1"/>
                </a:solidFill>
              </a:rPr>
              <a:t>1801-1885. was a British Tory politician ,philanthropist and social reformer. Michael Thomas Sadler (1780-1835) was Conservative member of parliament who criticised the effects of industrialisation and supported factory reform.</a:t>
            </a:r>
          </a:p>
          <a:p>
            <a:pPr marL="171450" indent="-171450">
              <a:buFont typeface="Arial" panose="020B0604020202020204" pitchFamily="34" charset="0"/>
              <a:buChar char="•"/>
            </a:pPr>
            <a:r>
              <a:rPr lang="en-GB" sz="1100" u="sng" dirty="0">
                <a:solidFill>
                  <a:schemeClr val="tx1"/>
                </a:solidFill>
              </a:rPr>
              <a:t>Edward Colston 1636-1721 </a:t>
            </a:r>
            <a:r>
              <a:rPr lang="en-GB" sz="1100" dirty="0">
                <a:solidFill>
                  <a:schemeClr val="tx1"/>
                </a:solidFill>
              </a:rPr>
              <a:t>was an English merchant from Bristol ,slave trader, philanthropist and member of parliament. </a:t>
            </a:r>
          </a:p>
          <a:p>
            <a:pPr marL="171450" indent="-171450">
              <a:buFont typeface="Arial" panose="020B0604020202020204" pitchFamily="34" charset="0"/>
              <a:buChar char="•"/>
            </a:pPr>
            <a:r>
              <a:rPr lang="en-GB" sz="1100" u="sng" dirty="0">
                <a:solidFill>
                  <a:schemeClr val="tx1"/>
                </a:solidFill>
              </a:rPr>
              <a:t>Liverpool </a:t>
            </a:r>
            <a:r>
              <a:rPr lang="en-GB" sz="1100" dirty="0">
                <a:solidFill>
                  <a:schemeClr val="tx1"/>
                </a:solidFill>
              </a:rPr>
              <a:t>a port in North West England  was heavily involved in the </a:t>
            </a:r>
            <a:r>
              <a:rPr lang="en-GB" sz="1100" u="sng" dirty="0">
                <a:solidFill>
                  <a:schemeClr val="tx1"/>
                </a:solidFill>
              </a:rPr>
              <a:t>Transatlantic slave trade </a:t>
            </a:r>
            <a:r>
              <a:rPr lang="en-GB" sz="1100" dirty="0">
                <a:solidFill>
                  <a:schemeClr val="tx1"/>
                </a:solidFill>
              </a:rPr>
              <a:t>as Liverpool slave traders were able to supply fabric from Manchester to the Caribbean. Bristol and Glasgow other ports In Western Britain were also involved in slavery and Triangular Trade.</a:t>
            </a:r>
          </a:p>
          <a:p>
            <a:pPr marL="171450" indent="-171450">
              <a:buFont typeface="Arial" panose="020B0604020202020204" pitchFamily="34" charset="0"/>
              <a:buChar char="•"/>
            </a:pPr>
            <a:r>
              <a:rPr lang="en-GB" sz="1100" dirty="0">
                <a:solidFill>
                  <a:schemeClr val="tx1"/>
                </a:solidFill>
              </a:rPr>
              <a:t>The Peterloo Massacre took place in Manchester in 181. 11  people were killed  by the army ( the Local militia) when they dispersed a crowd who had come to hear a speaker on Electoral Reform </a:t>
            </a:r>
          </a:p>
          <a:p>
            <a:pPr marL="171450" indent="-171450">
              <a:buFont typeface="Arial" panose="020B0604020202020204" pitchFamily="34" charset="0"/>
              <a:buChar char="•"/>
            </a:pPr>
            <a:r>
              <a:rPr lang="en-GB" sz="1100" u="sng" dirty="0">
                <a:solidFill>
                  <a:schemeClr val="tx1"/>
                </a:solidFill>
              </a:rPr>
              <a:t>The Great Reform Act of 1833 </a:t>
            </a:r>
            <a:r>
              <a:rPr lang="en-GB" sz="1100" dirty="0">
                <a:solidFill>
                  <a:schemeClr val="tx1"/>
                </a:solidFill>
              </a:rPr>
              <a:t>passed by the Whig </a:t>
            </a:r>
            <a:r>
              <a:rPr lang="en-GB" sz="1100" u="sng" dirty="0">
                <a:solidFill>
                  <a:schemeClr val="tx1"/>
                </a:solidFill>
              </a:rPr>
              <a:t>Government of Lord Grey </a:t>
            </a:r>
            <a:r>
              <a:rPr lang="en-GB" sz="1100" dirty="0">
                <a:solidFill>
                  <a:schemeClr val="tx1"/>
                </a:solidFill>
              </a:rPr>
              <a:t>gave the vote to the urban middle classes for the first time and abolished the so called rotten boroughs (constituencies of few voters) Manchester got it’s first constituencies for the first time. </a:t>
            </a:r>
          </a:p>
          <a:p>
            <a:pPr marL="171450" indent="-171450">
              <a:buFont typeface="Arial" panose="020B0604020202020204" pitchFamily="34" charset="0"/>
              <a:buChar char="•"/>
            </a:pPr>
            <a:r>
              <a:rPr lang="en-GB" sz="1100" u="sng" dirty="0">
                <a:solidFill>
                  <a:schemeClr val="tx1"/>
                </a:solidFill>
              </a:rPr>
              <a:t>The Chartists </a:t>
            </a:r>
            <a:r>
              <a:rPr lang="en-GB" sz="1100" dirty="0">
                <a:solidFill>
                  <a:schemeClr val="tx1"/>
                </a:solidFill>
              </a:rPr>
              <a:t>were a working class pressure group who campaigned for an extension of the franchise to all males over the age of 21. They had a list of demands called the Six Points.</a:t>
            </a:r>
          </a:p>
          <a:p>
            <a:pPr marL="171450" indent="-171450">
              <a:buFont typeface="Arial" panose="020B0604020202020204" pitchFamily="34" charset="0"/>
              <a:buChar char="•"/>
            </a:pPr>
            <a:endParaRPr lang="en-GB" sz="1100" dirty="0">
              <a:solidFill>
                <a:schemeClr val="tx1"/>
              </a:solidFill>
            </a:endParaRPr>
          </a:p>
          <a:p>
            <a:endParaRPr lang="en-GB" sz="1100" dirty="0">
              <a:solidFill>
                <a:schemeClr val="tx1"/>
              </a:solidFill>
            </a:endParaRPr>
          </a:p>
          <a:p>
            <a:pPr marL="171450" indent="-171450">
              <a:buFontTx/>
              <a:buChar char="-"/>
            </a:pPr>
            <a:endParaRPr lang="en-GB" sz="1100" dirty="0">
              <a:solidFill>
                <a:schemeClr val="tx1"/>
              </a:solidFill>
            </a:endParaRPr>
          </a:p>
          <a:p>
            <a:endParaRPr lang="en-GB" sz="1100" dirty="0">
              <a:solidFill>
                <a:schemeClr val="tx1"/>
              </a:solidFill>
            </a:endParaRPr>
          </a:p>
          <a:p>
            <a:r>
              <a:rPr lang="en-GB" sz="1100" dirty="0">
                <a:solidFill>
                  <a:schemeClr val="tx1"/>
                </a:solidFill>
              </a:rPr>
              <a:t>   -</a:t>
            </a:r>
            <a:endParaRPr lang="en-GB" sz="1200" b="1"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215900" y="7754183"/>
            <a:ext cx="6529366" cy="2050217"/>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b="1" u="sng" dirty="0">
              <a:solidFill>
                <a:schemeClr val="tx1"/>
              </a:solidFill>
            </a:endParaRPr>
          </a:p>
          <a:p>
            <a:pPr algn="ctr"/>
            <a:endParaRPr lang="en-GB" sz="1200" b="1" u="sng" dirty="0">
              <a:solidFill>
                <a:schemeClr val="tx1"/>
              </a:solidFill>
            </a:endParaRPr>
          </a:p>
          <a:p>
            <a:endParaRPr lang="en-GB" sz="1200" b="1" u="sng" dirty="0">
              <a:solidFill>
                <a:schemeClr val="tx1"/>
              </a:solidFill>
            </a:endParaRPr>
          </a:p>
          <a:p>
            <a:pPr algn="ctr"/>
            <a:r>
              <a:rPr lang="en-GB" sz="1200" dirty="0"/>
              <a:t>In In 18</a:t>
            </a:r>
            <a:endParaRPr lang="en-GB" sz="1200" b="1" u="sng" dirty="0">
              <a:solidFill>
                <a:schemeClr val="tx1"/>
              </a:solidFill>
            </a:endParaRPr>
          </a:p>
          <a:p>
            <a:pPr marL="171450" indent="-171450" algn="ctr">
              <a:buFont typeface="Arial" panose="020B0604020202020204" pitchFamily="34" charset="0"/>
              <a:buChar char="•"/>
            </a:pPr>
            <a:endParaRPr lang="en-GB" sz="1200" b="1" u="sng" dirty="0">
              <a:solidFill>
                <a:schemeClr val="tx1"/>
              </a:solidFill>
            </a:endParaRPr>
          </a:p>
          <a:p>
            <a:pPr marL="171450" indent="-171450" algn="ctr">
              <a:buFont typeface="Arial" panose="020B0604020202020204" pitchFamily="34" charset="0"/>
              <a:buChar char="•"/>
            </a:pPr>
            <a:r>
              <a:rPr lang="en-GB" sz="1000" b="1" dirty="0">
                <a:solidFill>
                  <a:schemeClr val="tx1"/>
                </a:solidFill>
              </a:rPr>
              <a:t>Sir Robert Peel </a:t>
            </a:r>
            <a:r>
              <a:rPr lang="en-GB" sz="1000" dirty="0">
                <a:solidFill>
                  <a:schemeClr val="tx1"/>
                </a:solidFill>
              </a:rPr>
              <a:t>set up the Metropolitan Police in 1829 in response to the increase in crime during this period, particularly the increase in petty theft. </a:t>
            </a:r>
          </a:p>
          <a:p>
            <a:pPr algn="ctr"/>
            <a:endParaRPr lang="en-GB" sz="1200" b="1" u="sng" dirty="0">
              <a:solidFill>
                <a:schemeClr val="tx1"/>
              </a:solidFill>
            </a:endParaRPr>
          </a:p>
          <a:p>
            <a:endParaRPr lang="en-GB" sz="1200" b="1" u="sng" dirty="0">
              <a:solidFill>
                <a:schemeClr val="tx1"/>
              </a:solidFill>
            </a:endParaRPr>
          </a:p>
          <a:p>
            <a:r>
              <a:rPr lang="en-GB" sz="1200" b="1" u="sng" dirty="0">
                <a:solidFill>
                  <a:schemeClr val="tx1"/>
                </a:solidFill>
              </a:rPr>
              <a:t>Assessment/Possible Tasks</a:t>
            </a:r>
          </a:p>
          <a:p>
            <a:r>
              <a:rPr lang="en-GB" sz="1200" b="1" dirty="0">
                <a:solidFill>
                  <a:schemeClr val="tx1"/>
                </a:solidFill>
              </a:rPr>
              <a:t>Assessment- Causes and Consequences of the Industrial Revolution. To make a judgement on a series of quotes from an historian and to provide contextual evidence to support or challenge the statement.</a:t>
            </a:r>
          </a:p>
          <a:p>
            <a:r>
              <a:rPr lang="en-GB" sz="1200" b="1" dirty="0">
                <a:solidFill>
                  <a:schemeClr val="tx1"/>
                </a:solidFill>
              </a:rPr>
              <a:t>Design a newspaper article from 2012 to analyse the industrial Revolution section of the Opening Ceremony of the 2012 Olympic Games  use;</a:t>
            </a:r>
          </a:p>
          <a:p>
            <a:r>
              <a:rPr lang="en-GB" sz="1200" dirty="0">
                <a:hlinkClick r:id="rId2"/>
              </a:rPr>
              <a:t>London 2012 Opening Ceremony Pandemonium Industrial Revolution Section</a:t>
            </a:r>
            <a:r>
              <a:rPr lang="en-GB" sz="1200" dirty="0"/>
              <a:t>                             </a:t>
            </a:r>
            <a:r>
              <a:rPr lang="en-GB" sz="1200" dirty="0">
                <a:solidFill>
                  <a:schemeClr val="tx1"/>
                </a:solidFill>
              </a:rPr>
              <a:t>Creation of Campaign posters for different classes in the mid nineteenth century. Eg) 1832 Upper classes, middle classes or for different parties eg ) Whigs and Tories.</a:t>
            </a:r>
          </a:p>
          <a:p>
            <a:r>
              <a:rPr lang="en-GB" sz="1200" dirty="0">
                <a:solidFill>
                  <a:schemeClr val="tx1"/>
                </a:solidFill>
              </a:rPr>
              <a:t>-Research prison conditions in 1850 compared to today. </a:t>
            </a:r>
          </a:p>
          <a:p>
            <a:endParaRPr lang="en-GB" sz="1200" dirty="0">
              <a:solidFill>
                <a:schemeClr val="tx1"/>
              </a:solidFill>
            </a:endParaRPr>
          </a:p>
          <a:p>
            <a:endParaRPr lang="en-GB" sz="1200" dirty="0">
              <a:solidFill>
                <a:schemeClr val="tx1"/>
              </a:solidFill>
            </a:endParaRPr>
          </a:p>
          <a:p>
            <a:endParaRPr lang="en-GB" sz="1200"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a:p>
            <a:endParaRPr lang="en-GB" sz="1200" b="1" dirty="0">
              <a:solidFill>
                <a:schemeClr val="tx1"/>
              </a:solidFill>
            </a:endParaRPr>
          </a:p>
        </p:txBody>
      </p:sp>
      <p:sp>
        <p:nvSpPr>
          <p:cNvPr id="11" name="Rounded Rectangle 10">
            <a:extLst>
              <a:ext uri="{FF2B5EF4-FFF2-40B4-BE49-F238E27FC236}">
                <a16:creationId xmlns:a16="http://schemas.microsoft.com/office/drawing/2014/main" id="{08E6856A-7FFB-EF25-2C9F-1CC140FBCD50}"/>
              </a:ext>
            </a:extLst>
          </p:cNvPr>
          <p:cNvSpPr/>
          <p:nvPr/>
        </p:nvSpPr>
        <p:spPr>
          <a:xfrm>
            <a:off x="112734" y="541173"/>
            <a:ext cx="3976665" cy="1494661"/>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00" b="1" u="sng" dirty="0">
              <a:solidFill>
                <a:schemeClr val="tx1"/>
              </a:solidFill>
            </a:endParaRPr>
          </a:p>
          <a:p>
            <a:pPr algn="ctr"/>
            <a:r>
              <a:rPr lang="en-GB" sz="1200" b="1" u="sng" dirty="0">
                <a:solidFill>
                  <a:schemeClr val="tx1"/>
                </a:solidFill>
              </a:rPr>
              <a:t>How revolutionary was the Industrial Revolution? </a:t>
            </a:r>
            <a:endParaRPr lang="en-GB" sz="1050" b="1" u="sng" dirty="0">
              <a:solidFill>
                <a:schemeClr val="tx1"/>
              </a:solidFill>
            </a:endParaRPr>
          </a:p>
          <a:p>
            <a:pPr marL="228600" indent="-228600">
              <a:buFont typeface="+mj-lt"/>
              <a:buAutoNum type="arabicPeriod"/>
            </a:pPr>
            <a:r>
              <a:rPr lang="en-GB" sz="1000" dirty="0">
                <a:solidFill>
                  <a:schemeClr val="tx1"/>
                </a:solidFill>
              </a:rPr>
              <a:t> How was Manchester able to become ‘Cottonopolis?’</a:t>
            </a:r>
          </a:p>
          <a:p>
            <a:pPr marL="228600" indent="-228600">
              <a:buFont typeface="+mj-lt"/>
              <a:buAutoNum type="arabicPeriod"/>
            </a:pPr>
            <a:r>
              <a:rPr lang="en-GB" sz="1000" dirty="0">
                <a:solidFill>
                  <a:schemeClr val="tx1"/>
                </a:solidFill>
              </a:rPr>
              <a:t>How did industrialisation affect working conditions? </a:t>
            </a:r>
          </a:p>
          <a:p>
            <a:pPr marL="228600" indent="-228600">
              <a:buFont typeface="+mj-lt"/>
              <a:buAutoNum type="arabicPeriod"/>
            </a:pPr>
            <a:r>
              <a:rPr lang="en-GB" sz="1000" dirty="0">
                <a:solidFill>
                  <a:schemeClr val="tx1"/>
                </a:solidFill>
              </a:rPr>
              <a:t>Why was Industrial Manchester described as ‘hell on earth’ ?</a:t>
            </a:r>
          </a:p>
          <a:p>
            <a:pPr marL="228600" indent="-228600">
              <a:buFont typeface="+mj-lt"/>
              <a:buAutoNum type="arabicPeriod"/>
            </a:pPr>
            <a:r>
              <a:rPr lang="en-GB" sz="1000" dirty="0">
                <a:solidFill>
                  <a:schemeClr val="tx1"/>
                </a:solidFill>
              </a:rPr>
              <a:t>Why is Edward Colston’s statue controversial?</a:t>
            </a:r>
          </a:p>
          <a:p>
            <a:pPr marL="228600" indent="-228600">
              <a:buFont typeface="+mj-lt"/>
              <a:buAutoNum type="arabicPeriod"/>
            </a:pPr>
            <a:r>
              <a:rPr lang="en-GB" sz="1000" dirty="0">
                <a:solidFill>
                  <a:schemeClr val="tx1"/>
                </a:solidFill>
              </a:rPr>
              <a:t>To what extent did the Industrial Revolution give power to the people?</a:t>
            </a:r>
          </a:p>
          <a:p>
            <a:pPr marL="228600" indent="-228600">
              <a:buFont typeface="+mj-lt"/>
              <a:buAutoNum type="arabicPeriod"/>
            </a:pPr>
            <a:r>
              <a:rPr lang="en-GB" sz="1000" dirty="0">
                <a:solidFill>
                  <a:schemeClr val="tx1"/>
                </a:solidFill>
              </a:rPr>
              <a:t>How did the Victorians deal with Crime? </a:t>
            </a:r>
          </a:p>
          <a:p>
            <a:pPr marL="228600" indent="-228600" algn="ctr">
              <a:buAutoNum type="arabicParenR"/>
            </a:pPr>
            <a:endParaRPr lang="en-GB" sz="1000" b="1" dirty="0">
              <a:solidFill>
                <a:schemeClr val="tx1"/>
              </a:solidFill>
            </a:endParaRP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0"/>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139700" y="6744153"/>
            <a:ext cx="6634480" cy="2887475"/>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GB" b="1" u="sng" dirty="0">
                <a:solidFill>
                  <a:schemeClr val="tx1"/>
                </a:solidFill>
              </a:rPr>
              <a:t>STRETCH AND CHALLENGE/ POSSIBLE TASKS</a:t>
            </a:r>
          </a:p>
          <a:p>
            <a:r>
              <a:rPr lang="en-GB" sz="1000" dirty="0">
                <a:solidFill>
                  <a:schemeClr val="tx1"/>
                </a:solidFill>
              </a:rPr>
              <a:t>-To read the book ‘</a:t>
            </a:r>
            <a:r>
              <a:rPr lang="en-GB" sz="1000" b="1" u="sng" dirty="0">
                <a:solidFill>
                  <a:schemeClr val="tx1"/>
                </a:solidFill>
              </a:rPr>
              <a:t>A Memoir of Robert Blincoe </a:t>
            </a:r>
            <a:r>
              <a:rPr lang="en-GB" sz="1000" dirty="0">
                <a:solidFill>
                  <a:schemeClr val="tx1"/>
                </a:solidFill>
              </a:rPr>
              <a:t>–On the Horrors of a Cotton –Mill by John Brown written in 1832</a:t>
            </a:r>
          </a:p>
          <a:p>
            <a:r>
              <a:rPr lang="en-GB" sz="1000" dirty="0">
                <a:solidFill>
                  <a:schemeClr val="tx1"/>
                </a:solidFill>
              </a:rPr>
              <a:t>-Research exercise comparing the political system in 1850 with the political situation in the UK .use the </a:t>
            </a:r>
            <a:r>
              <a:rPr lang="en-GB" sz="1000" b="1" dirty="0">
                <a:solidFill>
                  <a:schemeClr val="tx1"/>
                </a:solidFill>
                <a:hlinkClick r:id="rId2"/>
              </a:rPr>
              <a:t>www.parliament.uk</a:t>
            </a:r>
            <a:r>
              <a:rPr lang="en-GB" sz="1000" b="1" dirty="0">
                <a:solidFill>
                  <a:schemeClr val="tx1"/>
                </a:solidFill>
              </a:rPr>
              <a:t>  </a:t>
            </a:r>
            <a:r>
              <a:rPr lang="en-GB" sz="1000" dirty="0">
                <a:solidFill>
                  <a:schemeClr val="tx1"/>
                </a:solidFill>
              </a:rPr>
              <a:t>website or other resources. This will prepare you for A level history</a:t>
            </a:r>
            <a:r>
              <a:rPr lang="en-GB" sz="1000" b="1" dirty="0">
                <a:solidFill>
                  <a:schemeClr val="tx1"/>
                </a:solidFill>
              </a:rPr>
              <a:t>.</a:t>
            </a:r>
          </a:p>
          <a:p>
            <a:r>
              <a:rPr lang="en-GB" sz="1000" dirty="0">
                <a:solidFill>
                  <a:schemeClr val="tx1"/>
                </a:solidFill>
              </a:rPr>
              <a:t>- Visit the Manchester Science and Industry Museum and   its exhibition </a:t>
            </a:r>
            <a:r>
              <a:rPr lang="en-GB" sz="1000" b="1" dirty="0">
                <a:solidFill>
                  <a:schemeClr val="tx1"/>
                </a:solidFill>
              </a:rPr>
              <a:t>‘</a:t>
            </a:r>
            <a:r>
              <a:rPr lang="en-GB" sz="1000" b="1" u="sng" dirty="0">
                <a:solidFill>
                  <a:schemeClr val="tx1"/>
                </a:solidFill>
              </a:rPr>
              <a:t>Manchester the First Industrial City’</a:t>
            </a:r>
          </a:p>
          <a:p>
            <a:r>
              <a:rPr lang="en-GB" sz="1000" dirty="0">
                <a:solidFill>
                  <a:schemeClr val="tx1"/>
                </a:solidFill>
              </a:rPr>
              <a:t>-  Source analysis of the </a:t>
            </a:r>
            <a:r>
              <a:rPr lang="en-GB" sz="1000" b="1" u="sng" dirty="0">
                <a:solidFill>
                  <a:schemeClr val="tx1"/>
                </a:solidFill>
              </a:rPr>
              <a:t>Sadler Report published in 1833( </a:t>
            </a:r>
            <a:r>
              <a:rPr lang="en-GB" sz="1000" dirty="0">
                <a:solidFill>
                  <a:schemeClr val="tx1"/>
                </a:solidFill>
              </a:rPr>
              <a:t>. Write some questions and answers of your own.</a:t>
            </a:r>
          </a:p>
          <a:p>
            <a:r>
              <a:rPr lang="en-GB" sz="1000" dirty="0">
                <a:solidFill>
                  <a:schemeClr val="tx1"/>
                </a:solidFill>
              </a:rPr>
              <a:t>-Research into the lives of Factory Reformers</a:t>
            </a:r>
            <a:r>
              <a:rPr lang="en-GB" sz="1000" b="1" u="sng" dirty="0">
                <a:solidFill>
                  <a:schemeClr val="tx1"/>
                </a:solidFill>
              </a:rPr>
              <a:t> Richard Oastler ,Michael Sadler  and  Lord Shaftesbur</a:t>
            </a:r>
            <a:r>
              <a:rPr lang="en-GB" sz="1000" dirty="0">
                <a:solidFill>
                  <a:schemeClr val="tx1"/>
                </a:solidFill>
              </a:rPr>
              <a:t>y .Write obituaries                                                                                                                                                                                                                   -Complete a change-O- Metre on Living Conditions  in  Victorian Cities.</a:t>
            </a:r>
          </a:p>
          <a:p>
            <a:r>
              <a:rPr lang="en-GB" sz="1000" dirty="0">
                <a:solidFill>
                  <a:schemeClr val="tx1"/>
                </a:solidFill>
              </a:rPr>
              <a:t>Visit  </a:t>
            </a:r>
            <a:r>
              <a:rPr lang="en-GB" sz="1000" b="1" u="sng" dirty="0">
                <a:solidFill>
                  <a:schemeClr val="tx1"/>
                </a:solidFill>
              </a:rPr>
              <a:t>Quarry Bank Mill in Styal </a:t>
            </a:r>
            <a:r>
              <a:rPr lang="en-GB" sz="1000" dirty="0">
                <a:solidFill>
                  <a:schemeClr val="tx1"/>
                </a:solidFill>
              </a:rPr>
              <a:t>and compile research on the </a:t>
            </a:r>
            <a:r>
              <a:rPr lang="en-GB" sz="1000" b="1" u="sng" dirty="0">
                <a:solidFill>
                  <a:schemeClr val="tx1"/>
                </a:solidFill>
              </a:rPr>
              <a:t>Gregs </a:t>
            </a:r>
            <a:r>
              <a:rPr lang="en-GB" sz="1000" dirty="0">
                <a:solidFill>
                  <a:schemeClr val="tx1"/>
                </a:solidFill>
              </a:rPr>
              <a:t> (Factory Owners) .and working conditions.</a:t>
            </a:r>
          </a:p>
          <a:p>
            <a:r>
              <a:rPr lang="en-GB" sz="1000" dirty="0"/>
              <a:t>The triangular trade route - The triangular trade - BBC Bites                                                                                                                                                                                             </a:t>
            </a:r>
            <a:r>
              <a:rPr lang="en-GB" sz="1000" dirty="0">
                <a:hlinkClick r:id="rId3"/>
              </a:rPr>
              <a:t>Manufacturing - Slave trade and the British economy - Higher History Revision - BBC Bitesize</a:t>
            </a:r>
            <a:r>
              <a:rPr lang="en-GB" sz="1000" u="sng" dirty="0">
                <a:solidFill>
                  <a:schemeClr val="tx1"/>
                </a:solidFill>
              </a:rPr>
              <a:t>  </a:t>
            </a:r>
            <a:r>
              <a:rPr lang="en-GB" sz="1000" dirty="0">
                <a:solidFill>
                  <a:schemeClr val="tx1"/>
                </a:solidFill>
              </a:rPr>
              <a:t>Watch these two videos on links between industry and slavery. </a:t>
            </a:r>
          </a:p>
          <a:p>
            <a:r>
              <a:rPr lang="en-GB" sz="1000" dirty="0">
                <a:solidFill>
                  <a:schemeClr val="tx1"/>
                </a:solidFill>
              </a:rPr>
              <a:t>Take part in a mock Victorian Town Hall meeting to discuss the crime you are witnessing every day.</a:t>
            </a:r>
            <a:endParaRPr lang="en-GB" sz="1000" dirty="0"/>
          </a:p>
          <a:p>
            <a:r>
              <a:rPr lang="en-GB" sz="1000" dirty="0">
                <a:solidFill>
                  <a:schemeClr val="tx1"/>
                </a:solidFill>
              </a:rPr>
              <a:t>Write a google review of life in a Victorian prison. Assessment of hanging statistics in nineteenth century. </a:t>
            </a:r>
          </a:p>
          <a:p>
            <a:endParaRPr lang="en-GB" sz="1000" dirty="0">
              <a:solidFill>
                <a:schemeClr val="tx1"/>
              </a:solidFill>
            </a:endParaRPr>
          </a:p>
          <a:p>
            <a:endParaRPr lang="en-GB" sz="1000" b="1" u="sng" dirty="0">
              <a:solidFill>
                <a:schemeClr val="tx1"/>
              </a:solidFill>
            </a:endParaRPr>
          </a:p>
          <a:p>
            <a:pPr algn="ctr"/>
            <a:endParaRPr lang="en-GB" sz="1100" b="1" dirty="0">
              <a:solidFill>
                <a:schemeClr val="tx1"/>
              </a:solidFill>
            </a:endParaRPr>
          </a:p>
          <a:p>
            <a:pPr algn="ctr"/>
            <a:r>
              <a:rPr lang="en-GB" sz="1100" b="1" dirty="0">
                <a:solidFill>
                  <a:schemeClr val="tx1"/>
                </a:solidFill>
              </a:rPr>
              <a:t> </a:t>
            </a: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3665776415"/>
              </p:ext>
            </p:extLst>
          </p:nvPr>
        </p:nvGraphicFramePr>
        <p:xfrm>
          <a:off x="139700" y="274372"/>
          <a:ext cx="6634480" cy="6227521"/>
        </p:xfrm>
        <a:graphic>
          <a:graphicData uri="http://schemas.openxmlformats.org/drawingml/2006/table">
            <a:tbl>
              <a:tblPr firstRow="1" bandRow="1">
                <a:tableStyleId>{5940675A-B579-460E-94D1-54222C63F5DA}</a:tableStyleId>
              </a:tblPr>
              <a:tblGrid>
                <a:gridCol w="1554114">
                  <a:extLst>
                    <a:ext uri="{9D8B030D-6E8A-4147-A177-3AD203B41FA5}">
                      <a16:colId xmlns:a16="http://schemas.microsoft.com/office/drawing/2014/main" val="1736836681"/>
                    </a:ext>
                  </a:extLst>
                </a:gridCol>
                <a:gridCol w="5080366">
                  <a:extLst>
                    <a:ext uri="{9D8B030D-6E8A-4147-A177-3AD203B41FA5}">
                      <a16:colId xmlns:a16="http://schemas.microsoft.com/office/drawing/2014/main" val="2930458772"/>
                    </a:ext>
                  </a:extLst>
                </a:gridCol>
              </a:tblGrid>
              <a:tr h="629646">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655679">
                <a:tc>
                  <a:txBody>
                    <a:bodyPr/>
                    <a:lstStyle/>
                    <a:p>
                      <a:r>
                        <a:rPr lang="en-GB" sz="1200" dirty="0"/>
                        <a:t>‘Cottonopolis’ </a:t>
                      </a:r>
                    </a:p>
                  </a:txBody>
                  <a:tcPr/>
                </a:tc>
                <a:tc>
                  <a:txBody>
                    <a:bodyPr/>
                    <a:lstStyle/>
                    <a:p>
                      <a:r>
                        <a:rPr lang="en-GB" sz="1100" b="0" dirty="0"/>
                        <a:t>Manchester acquired the nickname ‘Cottonopolis’ during the early nineteenth century owing to it’s many textile factories.</a:t>
                      </a:r>
                    </a:p>
                  </a:txBody>
                  <a:tcPr/>
                </a:tc>
                <a:extLst>
                  <a:ext uri="{0D108BD9-81ED-4DB2-BD59-A6C34878D82A}">
                    <a16:rowId xmlns:a16="http://schemas.microsoft.com/office/drawing/2014/main" val="1647428948"/>
                  </a:ext>
                </a:extLst>
              </a:tr>
              <a:tr h="542015">
                <a:tc>
                  <a:txBody>
                    <a:bodyPr/>
                    <a:lstStyle/>
                    <a:p>
                      <a:r>
                        <a:rPr lang="en-GB" sz="1200" dirty="0"/>
                        <a:t> Industrialisation</a:t>
                      </a:r>
                    </a:p>
                  </a:txBody>
                  <a:tcPr/>
                </a:tc>
                <a:tc>
                  <a:txBody>
                    <a:bodyPr/>
                    <a:lstStyle/>
                    <a:p>
                      <a:r>
                        <a:rPr lang="en-GB" sz="1000" dirty="0"/>
                        <a:t>.</a:t>
                      </a:r>
                      <a:r>
                        <a:rPr lang="en-GB" sz="1000" b="0" i="0" u="none" strike="noStrike" kern="1200" baseline="0" dirty="0">
                          <a:solidFill>
                            <a:schemeClr val="tx1"/>
                          </a:solidFill>
                          <a:latin typeface="+mn-lt"/>
                          <a:ea typeface="+mn-ea"/>
                          <a:cs typeface="+mn-cs"/>
                        </a:rPr>
                        <a:t> A period of rapid industrial growth in a number of different areas of the economy eg) Textiles, coal and transport and leading to many more people living in towns and cities.</a:t>
                      </a:r>
                      <a:endParaRPr lang="en-GB" sz="1000" dirty="0"/>
                    </a:p>
                  </a:txBody>
                  <a:tcPr/>
                </a:tc>
                <a:extLst>
                  <a:ext uri="{0D108BD9-81ED-4DB2-BD59-A6C34878D82A}">
                    <a16:rowId xmlns:a16="http://schemas.microsoft.com/office/drawing/2014/main" val="2899721770"/>
                  </a:ext>
                </a:extLst>
              </a:tr>
              <a:tr h="54201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Factory Reform</a:t>
                      </a:r>
                    </a:p>
                    <a:p>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00" b="0" i="0" u="none" strike="noStrike" kern="1200" baseline="0" dirty="0">
                          <a:solidFill>
                            <a:schemeClr val="tx1"/>
                          </a:solidFill>
                          <a:latin typeface="+mn-lt"/>
                          <a:ea typeface="+mn-ea"/>
                          <a:cs typeface="+mn-cs"/>
                        </a:rPr>
                        <a:t>Improvements in the Factory System mainly in the form of Acts of Parliament after 1819.</a:t>
                      </a:r>
                      <a:endParaRPr lang="en-GB" sz="1000" dirty="0"/>
                    </a:p>
                    <a:p>
                      <a:endParaRPr lang="en-GB" sz="1000" dirty="0"/>
                    </a:p>
                  </a:txBody>
                  <a:tcPr/>
                </a:tc>
                <a:extLst>
                  <a:ext uri="{0D108BD9-81ED-4DB2-BD59-A6C34878D82A}">
                    <a16:rowId xmlns:a16="http://schemas.microsoft.com/office/drawing/2014/main" val="2248012455"/>
                  </a:ext>
                </a:extLst>
              </a:tr>
              <a:tr h="542015">
                <a:tc>
                  <a:txBody>
                    <a:bodyPr/>
                    <a:lstStyle/>
                    <a:p>
                      <a:r>
                        <a:rPr lang="en-GB" sz="1200" b="0" dirty="0"/>
                        <a:t>‘Workshop of the World’ </a:t>
                      </a:r>
                    </a:p>
                  </a:txBody>
                  <a:tcPr/>
                </a:tc>
                <a:tc>
                  <a:txBody>
                    <a:bodyPr/>
                    <a:lstStyle/>
                    <a:p>
                      <a:r>
                        <a:rPr lang="en-GB" sz="1000" dirty="0"/>
                        <a:t>By 1850 Britain was known as the ‘workshop of the world ‘  because as a small country in size and population ,it was producing about two thirds of the worlds coal and more than half of it’s iron and cloth. </a:t>
                      </a:r>
                    </a:p>
                  </a:txBody>
                  <a:tcPr/>
                </a:tc>
                <a:extLst>
                  <a:ext uri="{0D108BD9-81ED-4DB2-BD59-A6C34878D82A}">
                    <a16:rowId xmlns:a16="http://schemas.microsoft.com/office/drawing/2014/main" val="2381419121"/>
                  </a:ext>
                </a:extLst>
              </a:tr>
              <a:tr h="468342">
                <a:tc>
                  <a:txBody>
                    <a:bodyPr/>
                    <a:lstStyle/>
                    <a:p>
                      <a:r>
                        <a:rPr lang="en-GB" sz="1200" dirty="0"/>
                        <a:t>Urbanisation</a:t>
                      </a:r>
                    </a:p>
                  </a:txBody>
                  <a:tcPr/>
                </a:tc>
                <a:tc>
                  <a:txBody>
                    <a:bodyPr/>
                    <a:lstStyle/>
                    <a:p>
                      <a:r>
                        <a:rPr lang="en-GB" sz="1000" dirty="0"/>
                        <a:t>Urbanisation is the rapid increase in population in cities. Urbanisation occurs mainly when people move from the countryside to towns and cities. </a:t>
                      </a:r>
                    </a:p>
                  </a:txBody>
                  <a:tcPr/>
                </a:tc>
                <a:extLst>
                  <a:ext uri="{0D108BD9-81ED-4DB2-BD59-A6C34878D82A}">
                    <a16:rowId xmlns:a16="http://schemas.microsoft.com/office/drawing/2014/main" val="1850524931"/>
                  </a:ext>
                </a:extLst>
              </a:tr>
              <a:tr h="655679">
                <a:tc>
                  <a:txBody>
                    <a:bodyPr/>
                    <a:lstStyle/>
                    <a:p>
                      <a:r>
                        <a:rPr lang="en-GB" sz="1200" dirty="0">
                          <a:solidFill>
                            <a:srgbClr val="141414"/>
                          </a:solidFill>
                          <a:latin typeface="Calibri" panose="020F0502020204030204" pitchFamily="34" charset="0"/>
                          <a:cs typeface="Calibri" panose="020F0502020204030204" pitchFamily="34" charset="0"/>
                        </a:rPr>
                        <a:t>The ‘Great Stink’ </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000" dirty="0">
                          <a:solidFill>
                            <a:srgbClr val="141414"/>
                          </a:solidFill>
                          <a:latin typeface="Calibri" panose="020F0502020204030204" pitchFamily="34" charset="0"/>
                          <a:cs typeface="Calibri" panose="020F0502020204030204" pitchFamily="34" charset="0"/>
                        </a:rPr>
                        <a:t>This was a really hot summer in 1858 which caused the stinking River Thames to smell even worse. Bazalgette was given £3 million (£1 billion today) and told to begin his system straight away</a:t>
                      </a:r>
                    </a:p>
                    <a:p>
                      <a:endParaRPr lang="en-GB" sz="1000" dirty="0"/>
                    </a:p>
                  </a:txBody>
                  <a:tcPr/>
                </a:tc>
                <a:extLst>
                  <a:ext uri="{0D108BD9-81ED-4DB2-BD59-A6C34878D82A}">
                    <a16:rowId xmlns:a16="http://schemas.microsoft.com/office/drawing/2014/main" val="1573575383"/>
                  </a:ext>
                </a:extLst>
              </a:tr>
              <a:tr h="632351">
                <a:tc>
                  <a:txBody>
                    <a:bodyPr/>
                    <a:lstStyle/>
                    <a:p>
                      <a:r>
                        <a:rPr lang="en-GB" sz="1200" dirty="0"/>
                        <a:t>Triangular Trade </a:t>
                      </a:r>
                    </a:p>
                  </a:txBody>
                  <a:tcPr/>
                </a:tc>
                <a:tc>
                  <a:txBody>
                    <a:bodyPr/>
                    <a:lstStyle/>
                    <a:p>
                      <a:r>
                        <a:rPr lang="en-GB" sz="1200" dirty="0"/>
                        <a:t> Triangular trade is trade between three regions. In the eighteenth  and early nineteenth century this was between Britain , West Africa and the Caribbean.</a:t>
                      </a:r>
                      <a:endParaRPr lang="en-GB" sz="1000" dirty="0"/>
                    </a:p>
                  </a:txBody>
                  <a:tcPr/>
                </a:tc>
                <a:extLst>
                  <a:ext uri="{0D108BD9-81ED-4DB2-BD59-A6C34878D82A}">
                    <a16:rowId xmlns:a16="http://schemas.microsoft.com/office/drawing/2014/main" val="3985115963"/>
                  </a:ext>
                </a:extLst>
              </a:tr>
              <a:tr h="468342">
                <a:tc>
                  <a:txBody>
                    <a:bodyPr/>
                    <a:lstStyle/>
                    <a:p>
                      <a:r>
                        <a:rPr lang="en-GB" sz="1200" dirty="0"/>
                        <a:t>Philanthropist </a:t>
                      </a:r>
                    </a:p>
                  </a:txBody>
                  <a:tcPr/>
                </a:tc>
                <a:tc>
                  <a:txBody>
                    <a:bodyPr/>
                    <a:lstStyle/>
                    <a:p>
                      <a:r>
                        <a:rPr lang="en-GB" sz="1200" dirty="0"/>
                        <a:t>Someone who donates substantial resources including substantial financial resources to a particular cause or social issue.</a:t>
                      </a:r>
                      <a:endParaRPr lang="en-GB" sz="1000" dirty="0"/>
                    </a:p>
                  </a:txBody>
                  <a:tcPr/>
                </a:tc>
                <a:extLst>
                  <a:ext uri="{0D108BD9-81ED-4DB2-BD59-A6C34878D82A}">
                    <a16:rowId xmlns:a16="http://schemas.microsoft.com/office/drawing/2014/main" val="3227052804"/>
                  </a:ext>
                </a:extLst>
              </a:tr>
              <a:tr h="697729">
                <a:tc>
                  <a:txBody>
                    <a:bodyPr/>
                    <a:lstStyle/>
                    <a:p>
                      <a:r>
                        <a:rPr lang="en-GB" sz="1200" dirty="0"/>
                        <a:t>Transportation</a:t>
                      </a:r>
                    </a:p>
                  </a:txBody>
                  <a:tcPr/>
                </a:tc>
                <a:tc>
                  <a:txBody>
                    <a:bodyPr/>
                    <a:lstStyle/>
                    <a:p>
                      <a:r>
                        <a:rPr lang="en-GB" sz="1000" b="0" i="0" u="none" strike="noStrike" kern="1200" baseline="0" dirty="0">
                          <a:solidFill>
                            <a:schemeClr val="tx1"/>
                          </a:solidFill>
                          <a:latin typeface="+mn-lt"/>
                          <a:ea typeface="+mn-ea"/>
                          <a:cs typeface="+mn-cs"/>
                        </a:rPr>
                        <a:t>Transportation was used throughout the nineteenth century to send criminals to parts of the British Empire such as Australia, or the Caribbean where they were forced to work on transportation.</a:t>
                      </a:r>
                      <a:endParaRPr lang="en-GB" sz="1000" dirty="0"/>
                    </a:p>
                  </a:txBody>
                  <a:tcPr/>
                </a:tc>
                <a:extLst>
                  <a:ext uri="{0D108BD9-81ED-4DB2-BD59-A6C34878D82A}">
                    <a16:rowId xmlns:a16="http://schemas.microsoft.com/office/drawing/2014/main" val="490906870"/>
                  </a:ext>
                </a:extLst>
              </a:tr>
              <a:tr h="333993">
                <a:tc>
                  <a:txBody>
                    <a:bodyPr/>
                    <a:lstStyle/>
                    <a:p>
                      <a:r>
                        <a:rPr lang="en-GB" sz="1200" dirty="0"/>
                        <a:t>Electorate  </a:t>
                      </a:r>
                    </a:p>
                  </a:txBody>
                  <a:tcPr/>
                </a:tc>
                <a:tc>
                  <a:txBody>
                    <a:bodyPr/>
                    <a:lstStyle/>
                    <a:p>
                      <a:r>
                        <a:rPr lang="en-GB" sz="1200" dirty="0"/>
                        <a:t>All of the people in a country or area who are allowed to vote.</a:t>
                      </a:r>
                    </a:p>
                  </a:txBody>
                  <a:tcPr/>
                </a:tc>
                <a:extLst>
                  <a:ext uri="{0D108BD9-81ED-4DB2-BD59-A6C34878D82A}">
                    <a16:rowId xmlns:a16="http://schemas.microsoft.com/office/drawing/2014/main" val="710243411"/>
                  </a:ext>
                </a:extLst>
              </a:tr>
            </a:tbl>
          </a:graphicData>
        </a:graphic>
      </p:graphicFrame>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fb69a6e-f3b3-4e46-9078-cfe226dd5f4f" xsi:nil="true"/>
    <lcf76f155ced4ddcb4097134ff3c332f xmlns="3762d81a-201c-4c48-8238-be7e6fef0af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15" ma:contentTypeDescription="Create a new document." ma:contentTypeScope="" ma:versionID="40a7e662aae5da4bc10135715c5c78db">
  <xsd:schema xmlns:xsd="http://www.w3.org/2001/XMLSchema" xmlns:xs="http://www.w3.org/2001/XMLSchema" xmlns:p="http://schemas.microsoft.com/office/2006/metadata/properties" xmlns:ns2="3762d81a-201c-4c48-8238-be7e6fef0af8" xmlns:ns3="9fb69a6e-f3b3-4e46-9078-cfe226dd5f4f" targetNamespace="http://schemas.microsoft.com/office/2006/metadata/properties" ma:root="true" ma:fieldsID="de2de8940b173b581f7d07ed04d66f36" ns2:_="" ns3:_="">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396DD4-6217-45E7-800C-200B89CB3961}">
  <ds:schemaRefs>
    <ds:schemaRef ds:uri="http://schemas.microsoft.com/sharepoint/v3/contenttype/forms"/>
  </ds:schemaRefs>
</ds:datastoreItem>
</file>

<file path=customXml/itemProps2.xml><?xml version="1.0" encoding="utf-8"?>
<ds:datastoreItem xmlns:ds="http://schemas.openxmlformats.org/officeDocument/2006/customXml" ds:itemID="{7B80C839-F4A9-4391-9044-F60EF486EA99}">
  <ds:schemaRefs>
    <ds:schemaRef ds:uri="http://schemas.microsoft.com/office/infopath/2007/PartnerControls"/>
    <ds:schemaRef ds:uri="http://schemas.microsoft.com/office/2006/documentManagement/types"/>
    <ds:schemaRef ds:uri="http://www.w3.org/XML/1998/namespace"/>
    <ds:schemaRef ds:uri="http://purl.org/dc/dcmitype/"/>
    <ds:schemaRef ds:uri="http://schemas.openxmlformats.org/package/2006/metadata/core-properties"/>
    <ds:schemaRef ds:uri="http://purl.org/dc/terms/"/>
    <ds:schemaRef ds:uri="http://purl.org/dc/elements/1.1/"/>
    <ds:schemaRef ds:uri="2ce4e623-cf2d-4990-bf48-43255ba6484c"/>
    <ds:schemaRef ds:uri="http://schemas.microsoft.com/office/2006/metadata/properties"/>
  </ds:schemaRefs>
</ds:datastoreItem>
</file>

<file path=customXml/itemProps3.xml><?xml version="1.0" encoding="utf-8"?>
<ds:datastoreItem xmlns:ds="http://schemas.openxmlformats.org/officeDocument/2006/customXml" ds:itemID="{845DD07E-D4C2-4D57-9ED5-9B079C1AFC65}"/>
</file>

<file path=docProps/app.xml><?xml version="1.0" encoding="utf-8"?>
<Properties xmlns="http://schemas.openxmlformats.org/officeDocument/2006/extended-properties" xmlns:vt="http://schemas.openxmlformats.org/officeDocument/2006/docPropsVTypes">
  <Template>Office Theme</Template>
  <TotalTime>957</TotalTime>
  <Words>1207</Words>
  <Application>Microsoft Office PowerPoint</Application>
  <PresentationFormat>A4 Paper (210x297 mm)</PresentationFormat>
  <Paragraphs>93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Year 8 History Unit 4 : How Revolutionary was the Industrial Revolution? </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N Burke (St Ambrose College)</cp:lastModifiedBy>
  <cp:revision>153</cp:revision>
  <cp:lastPrinted>2025-03-17T09:37:54Z</cp:lastPrinted>
  <dcterms:created xsi:type="dcterms:W3CDTF">2024-01-23T16:37:39Z</dcterms:created>
  <dcterms:modified xsi:type="dcterms:W3CDTF">2025-03-19T09:15:21Z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