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2306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781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226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6074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0124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327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4718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041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019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2602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0548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845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8.gif"/><Relationship Id="rId12" Type="http://schemas.openxmlformats.org/officeDocument/2006/relationships/hyperlink" Target="http://www.google.co.uk/url?sa=i&amp;rct=j&amp;q=&amp;esrc=s&amp;source=images&amp;cd=&amp;ved=0ahUKEwjwzqGZ7crNAhXsLMAKHU8RCr0QjRwIBw&amp;url=http://www.slideshare.net/rudi_z/rates-of-reaction-7969859&amp;bvm=bv.125596728,d.ZGg&amp;psig=AFQjCNH0_AiKsxE1sRiRid57vGd9TgzjRA&amp;ust=146720775838681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94348" y="4146020"/>
            <a:ext cx="2484279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To measure the rate of a reaction you can: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Measure how fast the reactants are used up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Measure how fast the products are made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61138" y="2389456"/>
            <a:ext cx="2185159" cy="16644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Surface area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68484" y="288677"/>
            <a:ext cx="2009105" cy="23069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Factors affecting rate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361138" y="5211701"/>
            <a:ext cx="1785198" cy="24465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1.3 Collision theory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40973" y="3842510"/>
            <a:ext cx="1851026" cy="232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1.1b Measuring Rate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09154" y="133296"/>
            <a:ext cx="2446871" cy="32303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C6 part 1 - Rates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329848" y="4721052"/>
            <a:ext cx="215123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Measure mass lost due to gas formed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5355692" y="5528192"/>
            <a:ext cx="2120343" cy="4535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For a reaction to happen reactants must: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collide</a:t>
            </a:r>
            <a:r>
              <a:rPr lang="en-GB" sz="900" dirty="0">
                <a:solidFill>
                  <a:schemeClr val="tx1"/>
                </a:solidFill>
              </a:rPr>
              <a:t> with </a:t>
            </a:r>
            <a:r>
              <a:rPr lang="en-GB" sz="900" b="1" dirty="0">
                <a:solidFill>
                  <a:schemeClr val="tx1"/>
                </a:solidFill>
              </a:rPr>
              <a:t>enough energy </a:t>
            </a:r>
            <a:r>
              <a:rPr lang="en-GB" sz="900" dirty="0">
                <a:solidFill>
                  <a:schemeClr val="tx1"/>
                </a:solidFill>
              </a:rPr>
              <a:t>(activation energy)</a:t>
            </a:r>
            <a:endParaRPr lang="en-GB" sz="900" b="1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41C72F-84A9-4F2E-9FC1-C7702D445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45" y="5054556"/>
            <a:ext cx="2362995" cy="871126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97B0C209-6FB6-4B1B-8E1E-22D1E616715D}"/>
              </a:ext>
            </a:extLst>
          </p:cNvPr>
          <p:cNvSpPr/>
          <p:nvPr/>
        </p:nvSpPr>
        <p:spPr>
          <a:xfrm>
            <a:off x="2790862" y="5246018"/>
            <a:ext cx="1968912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Measure time for insoluble product to form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C01937-6B19-4AF5-A238-2B9879E19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910" y="5713602"/>
            <a:ext cx="2182576" cy="980117"/>
          </a:xfrm>
          <a:prstGeom prst="rect">
            <a:avLst/>
          </a:prstGeom>
        </p:spPr>
      </p:pic>
      <p:pic>
        <p:nvPicPr>
          <p:cNvPr id="3074" name="Picture 2" descr="Image result for measuring rate of reaction">
            <a:extLst>
              <a:ext uri="{FF2B5EF4-FFF2-40B4-BE49-F238E27FC236}">
                <a16:creationId xmlns:a16="http://schemas.microsoft.com/office/drawing/2014/main" id="{E945C5D6-D603-4B3F-BE13-204ABD8CA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48" y="561312"/>
            <a:ext cx="2327358" cy="132770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xtLst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CFC8EE-C53B-4913-BCF1-1750D682CC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76" b="-492"/>
          <a:stretch/>
        </p:blipFill>
        <p:spPr>
          <a:xfrm>
            <a:off x="5660228" y="6053613"/>
            <a:ext cx="1425615" cy="687264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656FAC3A-2CF0-4945-B62D-414729530193}"/>
              </a:ext>
            </a:extLst>
          </p:cNvPr>
          <p:cNvSpPr/>
          <p:nvPr/>
        </p:nvSpPr>
        <p:spPr>
          <a:xfrm>
            <a:off x="7588147" y="5734291"/>
            <a:ext cx="2120306" cy="9387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So to increase the rate of a reaction you must either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</a:rPr>
              <a:t>Increase the frequency of collisions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</a:rPr>
              <a:t>Increase the energy of the collisions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</a:rPr>
              <a:t>Decrease the energy needed for a collision to be successful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D594E1B-D45D-4D61-B8E1-F001D7E8E4EA}"/>
              </a:ext>
            </a:extLst>
          </p:cNvPr>
          <p:cNvSpPr/>
          <p:nvPr/>
        </p:nvSpPr>
        <p:spPr>
          <a:xfrm>
            <a:off x="7771209" y="5206338"/>
            <a:ext cx="1834786" cy="44869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A successful collision is one that leads to a reaction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BD93891-A9FC-4C3E-9C8F-1B7C2DC8B1A3}"/>
              </a:ext>
            </a:extLst>
          </p:cNvPr>
          <p:cNvSpPr/>
          <p:nvPr/>
        </p:nvSpPr>
        <p:spPr>
          <a:xfrm>
            <a:off x="5391488" y="622847"/>
            <a:ext cx="2008659" cy="18865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Concentration and Pressure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B749ACD-5E07-4201-A8E3-AE968C64192E}"/>
              </a:ext>
            </a:extLst>
          </p:cNvPr>
          <p:cNvSpPr/>
          <p:nvPr/>
        </p:nvSpPr>
        <p:spPr>
          <a:xfrm>
            <a:off x="7947080" y="632371"/>
            <a:ext cx="1712640" cy="213031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Temperature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0ABB78E-047D-4DDC-A6A5-EB386610E55E}"/>
              </a:ext>
            </a:extLst>
          </p:cNvPr>
          <p:cNvSpPr/>
          <p:nvPr/>
        </p:nvSpPr>
        <p:spPr>
          <a:xfrm>
            <a:off x="6361139" y="3905235"/>
            <a:ext cx="2222521" cy="21410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1.4 Catalysts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DCB066F-F83C-4424-ABE1-0B8459C7DE34}"/>
              </a:ext>
            </a:extLst>
          </p:cNvPr>
          <p:cNvSpPr/>
          <p:nvPr/>
        </p:nvSpPr>
        <p:spPr>
          <a:xfrm>
            <a:off x="5375648" y="1183175"/>
            <a:ext cx="985491" cy="75018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More particles </a:t>
            </a:r>
            <a:r>
              <a:rPr lang="en-GB" sz="900" dirty="0">
                <a:solidFill>
                  <a:schemeClr val="tx1"/>
                </a:solidFill>
              </a:rPr>
              <a:t>in the same space.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More frequent collisions</a:t>
            </a:r>
            <a:endParaRPr lang="en-GB" sz="700" b="1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70B1C6E-6216-4D6C-A907-B4E1799C60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1313" y="914986"/>
            <a:ext cx="1056477" cy="1208360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6BB6C9FD-EDBE-4A5F-8625-21E617162808}"/>
              </a:ext>
            </a:extLst>
          </p:cNvPr>
          <p:cNvSpPr/>
          <p:nvPr/>
        </p:nvSpPr>
        <p:spPr>
          <a:xfrm>
            <a:off x="5375065" y="2763380"/>
            <a:ext cx="985491" cy="75018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More particles available</a:t>
            </a:r>
            <a:r>
              <a:rPr lang="en-GB" sz="900" dirty="0">
                <a:solidFill>
                  <a:schemeClr val="tx1"/>
                </a:solidFill>
              </a:rPr>
              <a:t> to react.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More frequent collisions</a:t>
            </a:r>
            <a:endParaRPr lang="en-GB" sz="700" b="1" dirty="0">
              <a:solidFill>
                <a:schemeClr val="tx1"/>
              </a:solidFill>
            </a:endParaRPr>
          </a:p>
        </p:txBody>
      </p:sp>
      <p:pic>
        <p:nvPicPr>
          <p:cNvPr id="3076" name="Picture 4" descr="Image result for surface area rate of reaction">
            <a:extLst>
              <a:ext uri="{FF2B5EF4-FFF2-40B4-BE49-F238E27FC236}">
                <a16:creationId xmlns:a16="http://schemas.microsoft.com/office/drawing/2014/main" id="{1E6BDE17-9C73-4A24-A767-867E6DB7F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638" y="2722826"/>
            <a:ext cx="1168748" cy="105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A6A44501-A021-4977-A342-FE724A4CF678}"/>
              </a:ext>
            </a:extLst>
          </p:cNvPr>
          <p:cNvSpPr/>
          <p:nvPr/>
        </p:nvSpPr>
        <p:spPr>
          <a:xfrm>
            <a:off x="7833320" y="962416"/>
            <a:ext cx="1995364" cy="70516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Particles </a:t>
            </a:r>
            <a:r>
              <a:rPr lang="en-GB" sz="900" b="1" dirty="0">
                <a:solidFill>
                  <a:schemeClr val="tx1"/>
                </a:solidFill>
              </a:rPr>
              <a:t>move faster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So they </a:t>
            </a:r>
            <a:r>
              <a:rPr lang="en-GB" sz="900" b="1" dirty="0">
                <a:solidFill>
                  <a:schemeClr val="tx1"/>
                </a:solidFill>
              </a:rPr>
              <a:t>collide more frequently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Particles collide </a:t>
            </a:r>
            <a:r>
              <a:rPr lang="en-GB" sz="900" b="1" dirty="0">
                <a:solidFill>
                  <a:schemeClr val="tx1"/>
                </a:solidFill>
              </a:rPr>
              <a:t>with more energy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So more of the collisions are </a:t>
            </a:r>
            <a:r>
              <a:rPr lang="en-GB" sz="900" b="1" dirty="0">
                <a:solidFill>
                  <a:schemeClr val="tx1"/>
                </a:solidFill>
              </a:rPr>
              <a:t>successful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  <a:endParaRPr lang="en-GB" sz="700" dirty="0">
              <a:solidFill>
                <a:schemeClr val="tx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33CFDB8-8DD8-4423-88A5-16C4128165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8572" y="2563622"/>
            <a:ext cx="1662703" cy="1097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CF86CBC-090D-4074-B360-4FE9D9278C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83608" y="1798676"/>
            <a:ext cx="1753898" cy="653996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8B5D68C1-5E3D-479D-93FB-505C268E77CA}"/>
              </a:ext>
            </a:extLst>
          </p:cNvPr>
          <p:cNvSpPr/>
          <p:nvPr/>
        </p:nvSpPr>
        <p:spPr>
          <a:xfrm>
            <a:off x="5412609" y="4238379"/>
            <a:ext cx="2133688" cy="57351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Lower the energy needed </a:t>
            </a:r>
            <a:r>
              <a:rPr lang="en-GB" sz="900" dirty="0">
                <a:solidFill>
                  <a:schemeClr val="tx1"/>
                </a:solidFill>
              </a:rPr>
              <a:t>for successful collisions. (Activation energy)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Not used up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Biological catalysts are called </a:t>
            </a:r>
            <a:r>
              <a:rPr lang="en-GB" sz="900" b="1" dirty="0">
                <a:solidFill>
                  <a:schemeClr val="tx1"/>
                </a:solidFill>
              </a:rPr>
              <a:t>enzymes</a:t>
            </a:r>
            <a:endParaRPr lang="en-GB" sz="700" b="1" dirty="0">
              <a:solidFill>
                <a:schemeClr val="tx1"/>
              </a:solidFill>
            </a:endParaRPr>
          </a:p>
        </p:txBody>
      </p:sp>
      <p:pic>
        <p:nvPicPr>
          <p:cNvPr id="3078" name="Picture 6" descr="Image result for catalyst rate of reaction">
            <a:extLst>
              <a:ext uri="{FF2B5EF4-FFF2-40B4-BE49-F238E27FC236}">
                <a16:creationId xmlns:a16="http://schemas.microsoft.com/office/drawing/2014/main" id="{1D527AC8-DC83-4506-9C19-092BB7DA5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618" y="4142812"/>
            <a:ext cx="1224136" cy="89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71856" y="1029444"/>
            <a:ext cx="2668064" cy="4770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rate of reaction = </a:t>
            </a:r>
            <a:r>
              <a:rPr lang="en-GB" sz="1050" u="sng" dirty="0"/>
              <a:t>quantity of reactant used</a:t>
            </a:r>
            <a:endParaRPr lang="en-GB" sz="1050" dirty="0"/>
          </a:p>
          <a:p>
            <a:r>
              <a:rPr lang="en-GB" sz="1050" dirty="0"/>
              <a:t>        	           time taken </a:t>
            </a:r>
          </a:p>
          <a:p>
            <a:endParaRPr lang="en-GB" sz="4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7404C535-13A2-4088-9FA2-1411759460B8}"/>
              </a:ext>
            </a:extLst>
          </p:cNvPr>
          <p:cNvSpPr/>
          <p:nvPr/>
        </p:nvSpPr>
        <p:spPr>
          <a:xfrm>
            <a:off x="2869982" y="3835688"/>
            <a:ext cx="191054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Measure volume of gas made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C205FDAD-3583-45F6-BFFA-16C5144EEFC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95910" y="4169332"/>
            <a:ext cx="2113378" cy="843844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287811" y="643158"/>
            <a:ext cx="2236153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1.1 Calculating Rates of Reaction</a:t>
            </a:r>
            <a:endParaRPr lang="en-GB" sz="1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71856" y="1727406"/>
            <a:ext cx="2668064" cy="4770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rate of reaction = </a:t>
            </a:r>
            <a:r>
              <a:rPr lang="en-GB" sz="1050" u="sng" dirty="0"/>
              <a:t>quantity of product made</a:t>
            </a:r>
            <a:endParaRPr lang="en-GB" sz="1050" dirty="0"/>
          </a:p>
          <a:p>
            <a:r>
              <a:rPr lang="en-GB" sz="1050" dirty="0"/>
              <a:t>        	           time taken </a:t>
            </a:r>
          </a:p>
          <a:p>
            <a:endParaRPr lang="en-GB" sz="4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1100375" y="1459001"/>
            <a:ext cx="394868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OR</a:t>
            </a:r>
            <a:endParaRPr lang="en-GB" sz="1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552D6AC-E127-4381-BB99-A7D8929AEBE9}"/>
              </a:ext>
            </a:extLst>
          </p:cNvPr>
          <p:cNvSpPr/>
          <p:nvPr/>
        </p:nvSpPr>
        <p:spPr>
          <a:xfrm>
            <a:off x="71199" y="2414224"/>
            <a:ext cx="2668064" cy="9156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50" dirty="0"/>
              <a:t>The quantity of reactant or product can be measured by the </a:t>
            </a:r>
            <a:r>
              <a:rPr lang="en-GB" sz="1050" b="1" u="sng" dirty="0"/>
              <a:t>mass in grams </a:t>
            </a:r>
            <a:r>
              <a:rPr lang="en-GB" sz="1050" dirty="0"/>
              <a:t>or by a </a:t>
            </a:r>
            <a:r>
              <a:rPr lang="en-GB" sz="1050" b="1" dirty="0"/>
              <a:t>volume in cm</a:t>
            </a:r>
            <a:r>
              <a:rPr lang="en-GB" sz="1050" b="1" baseline="30000" dirty="0"/>
              <a:t>3</a:t>
            </a:r>
            <a:r>
              <a:rPr lang="en-GB" sz="1050" dirty="0"/>
              <a:t>.</a:t>
            </a:r>
          </a:p>
          <a:p>
            <a:r>
              <a:rPr lang="en-GB" sz="1050" dirty="0"/>
              <a:t>The units of rate of reaction may be  </a:t>
            </a:r>
            <a:r>
              <a:rPr lang="en-GB" sz="1050" b="1" dirty="0"/>
              <a:t>g/s </a:t>
            </a:r>
            <a:r>
              <a:rPr lang="en-GB" sz="1050" dirty="0"/>
              <a:t>or </a:t>
            </a:r>
            <a:r>
              <a:rPr lang="en-GB" sz="1050" b="1" dirty="0"/>
              <a:t>cm</a:t>
            </a:r>
            <a:r>
              <a:rPr lang="en-GB" sz="1050" b="1" baseline="30000" dirty="0"/>
              <a:t>3</a:t>
            </a:r>
            <a:r>
              <a:rPr lang="en-GB" sz="1050" b="1" dirty="0"/>
              <a:t>/s</a:t>
            </a:r>
            <a:r>
              <a:rPr lang="en-GB" sz="1050" dirty="0"/>
              <a:t>.</a:t>
            </a:r>
          </a:p>
          <a:p>
            <a:endParaRPr lang="en-GB" sz="100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869982" y="1985233"/>
            <a:ext cx="2261561" cy="1558565"/>
            <a:chOff x="2869982" y="1985233"/>
            <a:chExt cx="2261561" cy="1558565"/>
          </a:xfrm>
        </p:grpSpPr>
        <p:pic>
          <p:nvPicPr>
            <p:cNvPr id="58" name="Picture 57" descr="http://image.slidesharecdn.com/ratesofreaction-110515061213-phpapp01/95/rates-of-reaction-60-728.jpg?cb=1305440411">
              <a:hlinkClick r:id="rId12"/>
            </p:cNvPr>
            <p:cNvPicPr/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9982" y="2046897"/>
              <a:ext cx="2261561" cy="149690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</p:pic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3123254" y="1985233"/>
              <a:ext cx="1710669" cy="12332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HIGHER ONLY</a:t>
              </a:r>
            </a:p>
          </p:txBody>
        </p:sp>
      </p:grpSp>
      <p:sp>
        <p:nvSpPr>
          <p:cNvPr id="67" name="Rectangle 66"/>
          <p:cNvSpPr/>
          <p:nvPr/>
        </p:nvSpPr>
        <p:spPr>
          <a:xfrm>
            <a:off x="72718" y="456329"/>
            <a:ext cx="5171628" cy="315334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79388" y="3629668"/>
            <a:ext cx="5171628" cy="315334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5297794" y="44624"/>
            <a:ext cx="4530890" cy="500993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297794" y="5078027"/>
            <a:ext cx="4558630" cy="170498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06" y="57303"/>
            <a:ext cx="509938" cy="5955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843523"/>
              </p:ext>
            </p:extLst>
          </p:nvPr>
        </p:nvGraphicFramePr>
        <p:xfrm>
          <a:off x="0" y="369332"/>
          <a:ext cx="4736976" cy="338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6496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State the 2 possible equations</a:t>
                      </a:r>
                      <a:r>
                        <a:rPr lang="en-GB" sz="1200" baseline="0" dirty="0"/>
                        <a:t> for mean rate of reaction</a:t>
                      </a:r>
                      <a:endParaRPr lang="en-GB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factors that can affect the rate of a chemical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requirements for a chemical reaction to occur?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91903">
                <a:tc>
                  <a:txBody>
                    <a:bodyPr/>
                    <a:lstStyle/>
                    <a:p>
                      <a:r>
                        <a:rPr lang="en-GB" sz="12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why increasing the surface area, concentration or pressure affect the rate of reactions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why increasing the temperature affects the rate of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activation energy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 catalysts increase the rate of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catalyst?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779805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Sketch a reaction profile to show how catalysts increase the rate of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1693304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reversible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79633">
                <a:tc>
                  <a:txBody>
                    <a:bodyPr/>
                    <a:lstStyle/>
                    <a:p>
                      <a:r>
                        <a:rPr lang="en-GB" sz="12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equilibrium in terms of a reversible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101567"/>
              </p:ext>
            </p:extLst>
          </p:nvPr>
        </p:nvGraphicFramePr>
        <p:xfrm>
          <a:off x="0" y="4289414"/>
          <a:ext cx="4736976" cy="233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8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8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23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Rate of reaction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The speed at which a reaction takes</a:t>
                      </a:r>
                      <a:r>
                        <a:rPr lang="en-US" sz="1200" u="none" strike="noStrike" baseline="0" dirty="0">
                          <a:effectLst/>
                        </a:rPr>
                        <a:t> place. This can be worked out in two ways:</a:t>
                      </a:r>
                    </a:p>
                    <a:p>
                      <a:pPr algn="l" fontAlgn="ctr"/>
                      <a:r>
                        <a:rPr lang="en-US" sz="1200" u="none" strike="noStrike" baseline="0" dirty="0">
                          <a:effectLst/>
                        </a:rPr>
                        <a:t>Mean rate of reaction = quantity of reactant used ÷ time</a:t>
                      </a:r>
                    </a:p>
                    <a:p>
                      <a:pPr algn="l" fontAlgn="ctr"/>
                      <a:r>
                        <a:rPr lang="en-US" sz="1200" u="none" strike="noStrike" baseline="0" dirty="0">
                          <a:effectLst/>
                        </a:rPr>
                        <a:t>Mean rate of reaction = quantity of product formed ÷ time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189459242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Activation</a:t>
                      </a:r>
                      <a:r>
                        <a:rPr lang="en-US" sz="1200" b="1" u="none" strike="noStrike" baseline="0" dirty="0">
                          <a:effectLst/>
                        </a:rPr>
                        <a:t> energy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The minimum energy particles must have</a:t>
                      </a:r>
                      <a:r>
                        <a:rPr lang="en-US" sz="1200" u="none" strike="noStrike" baseline="0" dirty="0">
                          <a:effectLst/>
                        </a:rPr>
                        <a:t> to react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Catalyst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A substance that speeds</a:t>
                      </a:r>
                      <a:r>
                        <a:rPr lang="en-US" sz="1200" u="none" strike="noStrike" baseline="0" dirty="0">
                          <a:effectLst/>
                        </a:rPr>
                        <a:t> up a chemical reaction by lowering the activation energy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Enzymes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Molecules that act as catalysts in biological systems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7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Closed system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A system</a:t>
                      </a:r>
                      <a:r>
                        <a:rPr lang="en-US" sz="1200" u="none" strike="noStrike" baseline="0" dirty="0">
                          <a:effectLst/>
                        </a:rPr>
                        <a:t> where no substances can get in or out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Dynamic equilibrium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System where both the forward</a:t>
                      </a:r>
                      <a:r>
                        <a:rPr lang="en-GB" sz="1200" baseline="0" dirty="0"/>
                        <a:t> and reverse reactions are taking place simultaneously and at the same rate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15552" y="0"/>
            <a:ext cx="2103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Quick-fire questions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5552" y="3937278"/>
            <a:ext cx="3166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Key words and their definitions</a:t>
            </a:r>
          </a:p>
        </p:txBody>
      </p:sp>
    </p:spTree>
    <p:extLst>
      <p:ext uri="{BB962C8B-B14F-4D97-AF65-F5344CB8AC3E}">
        <p14:creationId xmlns:p14="http://schemas.microsoft.com/office/powerpoint/2010/main" val="332828721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28576</TotalTime>
  <Words>504</Words>
  <Application>Microsoft Office PowerPoint</Application>
  <PresentationFormat>A4 Paper (210x297 mm)</PresentationFormat>
  <Paragraphs>79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309</cp:revision>
  <cp:lastPrinted>2017-10-27T15:58:48Z</cp:lastPrinted>
  <dcterms:created xsi:type="dcterms:W3CDTF">2016-03-05T09:38:04Z</dcterms:created>
  <dcterms:modified xsi:type="dcterms:W3CDTF">2020-01-08T19:52:14Z</dcterms:modified>
</cp:coreProperties>
</file>