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7EB438A-99E7-4494-9FE1-D66028DAE1A6}" v="4" dt="2023-10-30T16:10:49.24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2" d="100"/>
          <a:sy n="112" d="100"/>
        </p:scale>
        <p:origin x="55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6FC238-68E4-27E7-294A-39863029D70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139275D-1F58-670A-D7FB-1E624A8E37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3776213-44A3-352B-2ECB-88EAB0D36404}"/>
              </a:ext>
            </a:extLst>
          </p:cNvPr>
          <p:cNvSpPr>
            <a:spLocks noGrp="1"/>
          </p:cNvSpPr>
          <p:nvPr>
            <p:ph type="dt" sz="half" idx="10"/>
          </p:nvPr>
        </p:nvSpPr>
        <p:spPr/>
        <p:txBody>
          <a:bodyPr/>
          <a:lstStyle/>
          <a:p>
            <a:fld id="{CD8A305E-7C69-4520-A223-975764ED3D17}" type="datetimeFigureOut">
              <a:rPr lang="en-GB" smtClean="0"/>
              <a:t>04/09/2024</a:t>
            </a:fld>
            <a:endParaRPr lang="en-GB"/>
          </a:p>
        </p:txBody>
      </p:sp>
      <p:sp>
        <p:nvSpPr>
          <p:cNvPr id="5" name="Footer Placeholder 4">
            <a:extLst>
              <a:ext uri="{FF2B5EF4-FFF2-40B4-BE49-F238E27FC236}">
                <a16:creationId xmlns:a16="http://schemas.microsoft.com/office/drawing/2014/main" id="{CC250CD1-CF33-679F-2AFB-9B07927FCD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7206EA8-B5C9-EB70-84C9-98D4D563E19A}"/>
              </a:ext>
            </a:extLst>
          </p:cNvPr>
          <p:cNvSpPr>
            <a:spLocks noGrp="1"/>
          </p:cNvSpPr>
          <p:nvPr>
            <p:ph type="sldNum" sz="quarter" idx="12"/>
          </p:nvPr>
        </p:nvSpPr>
        <p:spPr/>
        <p:txBody>
          <a:bodyPr/>
          <a:lstStyle/>
          <a:p>
            <a:fld id="{4BFF1960-7FCF-4B31-B7FA-82A1F0F0F854}" type="slidenum">
              <a:rPr lang="en-GB" smtClean="0"/>
              <a:t>‹#›</a:t>
            </a:fld>
            <a:endParaRPr lang="en-GB"/>
          </a:p>
        </p:txBody>
      </p:sp>
    </p:spTree>
    <p:extLst>
      <p:ext uri="{BB962C8B-B14F-4D97-AF65-F5344CB8AC3E}">
        <p14:creationId xmlns:p14="http://schemas.microsoft.com/office/powerpoint/2010/main" val="11666760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74A70-8C08-14EA-6847-C56C83CC40F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537BC92-DF25-6031-4204-08885DBB0CE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6D1B9E1-E4A6-92E8-5C60-A12F17B5D2AD}"/>
              </a:ext>
            </a:extLst>
          </p:cNvPr>
          <p:cNvSpPr>
            <a:spLocks noGrp="1"/>
          </p:cNvSpPr>
          <p:nvPr>
            <p:ph type="dt" sz="half" idx="10"/>
          </p:nvPr>
        </p:nvSpPr>
        <p:spPr/>
        <p:txBody>
          <a:bodyPr/>
          <a:lstStyle/>
          <a:p>
            <a:fld id="{CD8A305E-7C69-4520-A223-975764ED3D17}" type="datetimeFigureOut">
              <a:rPr lang="en-GB" smtClean="0"/>
              <a:t>04/09/2024</a:t>
            </a:fld>
            <a:endParaRPr lang="en-GB"/>
          </a:p>
        </p:txBody>
      </p:sp>
      <p:sp>
        <p:nvSpPr>
          <p:cNvPr id="5" name="Footer Placeholder 4">
            <a:extLst>
              <a:ext uri="{FF2B5EF4-FFF2-40B4-BE49-F238E27FC236}">
                <a16:creationId xmlns:a16="http://schemas.microsoft.com/office/drawing/2014/main" id="{30AAE274-C125-D6DB-C141-61E36342D9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A549BE2-54FE-D616-6396-5DE0568BA1B1}"/>
              </a:ext>
            </a:extLst>
          </p:cNvPr>
          <p:cNvSpPr>
            <a:spLocks noGrp="1"/>
          </p:cNvSpPr>
          <p:nvPr>
            <p:ph type="sldNum" sz="quarter" idx="12"/>
          </p:nvPr>
        </p:nvSpPr>
        <p:spPr/>
        <p:txBody>
          <a:bodyPr/>
          <a:lstStyle/>
          <a:p>
            <a:fld id="{4BFF1960-7FCF-4B31-B7FA-82A1F0F0F854}" type="slidenum">
              <a:rPr lang="en-GB" smtClean="0"/>
              <a:t>‹#›</a:t>
            </a:fld>
            <a:endParaRPr lang="en-GB"/>
          </a:p>
        </p:txBody>
      </p:sp>
    </p:spTree>
    <p:extLst>
      <p:ext uri="{BB962C8B-B14F-4D97-AF65-F5344CB8AC3E}">
        <p14:creationId xmlns:p14="http://schemas.microsoft.com/office/powerpoint/2010/main" val="7324317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E4608-8117-51EA-A4EA-8E63961E295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9E07956-7BCA-2FB4-989A-A63402F594C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6CED80C-4A89-474E-EE66-30C35C86C1E9}"/>
              </a:ext>
            </a:extLst>
          </p:cNvPr>
          <p:cNvSpPr>
            <a:spLocks noGrp="1"/>
          </p:cNvSpPr>
          <p:nvPr>
            <p:ph type="dt" sz="half" idx="10"/>
          </p:nvPr>
        </p:nvSpPr>
        <p:spPr/>
        <p:txBody>
          <a:bodyPr/>
          <a:lstStyle/>
          <a:p>
            <a:fld id="{CD8A305E-7C69-4520-A223-975764ED3D17}" type="datetimeFigureOut">
              <a:rPr lang="en-GB" smtClean="0"/>
              <a:t>04/09/2024</a:t>
            </a:fld>
            <a:endParaRPr lang="en-GB"/>
          </a:p>
        </p:txBody>
      </p:sp>
      <p:sp>
        <p:nvSpPr>
          <p:cNvPr id="5" name="Footer Placeholder 4">
            <a:extLst>
              <a:ext uri="{FF2B5EF4-FFF2-40B4-BE49-F238E27FC236}">
                <a16:creationId xmlns:a16="http://schemas.microsoft.com/office/drawing/2014/main" id="{513496B3-2217-0C78-DF13-2F0A21B8C09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0DDFD8F-4D88-24EE-7FB2-1A30E4F2329E}"/>
              </a:ext>
            </a:extLst>
          </p:cNvPr>
          <p:cNvSpPr>
            <a:spLocks noGrp="1"/>
          </p:cNvSpPr>
          <p:nvPr>
            <p:ph type="sldNum" sz="quarter" idx="12"/>
          </p:nvPr>
        </p:nvSpPr>
        <p:spPr/>
        <p:txBody>
          <a:bodyPr/>
          <a:lstStyle/>
          <a:p>
            <a:fld id="{4BFF1960-7FCF-4B31-B7FA-82A1F0F0F854}" type="slidenum">
              <a:rPr lang="en-GB" smtClean="0"/>
              <a:t>‹#›</a:t>
            </a:fld>
            <a:endParaRPr lang="en-GB"/>
          </a:p>
        </p:txBody>
      </p:sp>
    </p:spTree>
    <p:extLst>
      <p:ext uri="{BB962C8B-B14F-4D97-AF65-F5344CB8AC3E}">
        <p14:creationId xmlns:p14="http://schemas.microsoft.com/office/powerpoint/2010/main" val="27417307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2DB3D-B752-AA26-F42B-02F3B52C163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284440A-C10A-1EFA-D56C-D101259AF63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0236719-A0C6-A6CB-BE36-33244EBBBDB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F100867-4379-DDC8-B2E8-4B6D83A73855}"/>
              </a:ext>
            </a:extLst>
          </p:cNvPr>
          <p:cNvSpPr>
            <a:spLocks noGrp="1"/>
          </p:cNvSpPr>
          <p:nvPr>
            <p:ph type="dt" sz="half" idx="10"/>
          </p:nvPr>
        </p:nvSpPr>
        <p:spPr/>
        <p:txBody>
          <a:bodyPr/>
          <a:lstStyle/>
          <a:p>
            <a:fld id="{CD8A305E-7C69-4520-A223-975764ED3D17}" type="datetimeFigureOut">
              <a:rPr lang="en-GB" smtClean="0"/>
              <a:t>04/09/2024</a:t>
            </a:fld>
            <a:endParaRPr lang="en-GB"/>
          </a:p>
        </p:txBody>
      </p:sp>
      <p:sp>
        <p:nvSpPr>
          <p:cNvPr id="6" name="Footer Placeholder 5">
            <a:extLst>
              <a:ext uri="{FF2B5EF4-FFF2-40B4-BE49-F238E27FC236}">
                <a16:creationId xmlns:a16="http://schemas.microsoft.com/office/drawing/2014/main" id="{C638BC5F-46D3-E89E-91F1-4176CB1D712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EA88B0E-4852-9ED6-8E94-1E03AA6BC6BD}"/>
              </a:ext>
            </a:extLst>
          </p:cNvPr>
          <p:cNvSpPr>
            <a:spLocks noGrp="1"/>
          </p:cNvSpPr>
          <p:nvPr>
            <p:ph type="sldNum" sz="quarter" idx="12"/>
          </p:nvPr>
        </p:nvSpPr>
        <p:spPr/>
        <p:txBody>
          <a:bodyPr/>
          <a:lstStyle/>
          <a:p>
            <a:fld id="{4BFF1960-7FCF-4B31-B7FA-82A1F0F0F854}" type="slidenum">
              <a:rPr lang="en-GB" smtClean="0"/>
              <a:t>‹#›</a:t>
            </a:fld>
            <a:endParaRPr lang="en-GB"/>
          </a:p>
        </p:txBody>
      </p:sp>
    </p:spTree>
    <p:extLst>
      <p:ext uri="{BB962C8B-B14F-4D97-AF65-F5344CB8AC3E}">
        <p14:creationId xmlns:p14="http://schemas.microsoft.com/office/powerpoint/2010/main" val="1525526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1F571F-69DC-4E4E-D730-3B775C5C743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0FE7340-E08B-6821-404D-DD371535D91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2127C32-A44A-F688-DC64-4964DDB7B0D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E5325B3-7677-A300-95A9-ADFDB2ACA95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613EEBF-55F9-C146-F8F9-F2EADBA322F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A8D44AE-983C-978C-AA6F-77A1ABBC1033}"/>
              </a:ext>
            </a:extLst>
          </p:cNvPr>
          <p:cNvSpPr>
            <a:spLocks noGrp="1"/>
          </p:cNvSpPr>
          <p:nvPr>
            <p:ph type="dt" sz="half" idx="10"/>
          </p:nvPr>
        </p:nvSpPr>
        <p:spPr/>
        <p:txBody>
          <a:bodyPr/>
          <a:lstStyle/>
          <a:p>
            <a:fld id="{CD8A305E-7C69-4520-A223-975764ED3D17}" type="datetimeFigureOut">
              <a:rPr lang="en-GB" smtClean="0"/>
              <a:t>04/09/2024</a:t>
            </a:fld>
            <a:endParaRPr lang="en-GB"/>
          </a:p>
        </p:txBody>
      </p:sp>
      <p:sp>
        <p:nvSpPr>
          <p:cNvPr id="8" name="Footer Placeholder 7">
            <a:extLst>
              <a:ext uri="{FF2B5EF4-FFF2-40B4-BE49-F238E27FC236}">
                <a16:creationId xmlns:a16="http://schemas.microsoft.com/office/drawing/2014/main" id="{CBF67459-C8BF-F068-B123-A9FCF75CF80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9DBA427-059B-A889-E6B4-D9169BA02F6B}"/>
              </a:ext>
            </a:extLst>
          </p:cNvPr>
          <p:cNvSpPr>
            <a:spLocks noGrp="1"/>
          </p:cNvSpPr>
          <p:nvPr>
            <p:ph type="sldNum" sz="quarter" idx="12"/>
          </p:nvPr>
        </p:nvSpPr>
        <p:spPr/>
        <p:txBody>
          <a:bodyPr/>
          <a:lstStyle/>
          <a:p>
            <a:fld id="{4BFF1960-7FCF-4B31-B7FA-82A1F0F0F854}" type="slidenum">
              <a:rPr lang="en-GB" smtClean="0"/>
              <a:t>‹#›</a:t>
            </a:fld>
            <a:endParaRPr lang="en-GB"/>
          </a:p>
        </p:txBody>
      </p:sp>
    </p:spTree>
    <p:extLst>
      <p:ext uri="{BB962C8B-B14F-4D97-AF65-F5344CB8AC3E}">
        <p14:creationId xmlns:p14="http://schemas.microsoft.com/office/powerpoint/2010/main" val="8043938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214977-CE25-06B4-0344-71BDB939EBD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8A01ED1-9072-2F8F-3B52-C5A65C481CA2}"/>
              </a:ext>
            </a:extLst>
          </p:cNvPr>
          <p:cNvSpPr>
            <a:spLocks noGrp="1"/>
          </p:cNvSpPr>
          <p:nvPr>
            <p:ph type="dt" sz="half" idx="10"/>
          </p:nvPr>
        </p:nvSpPr>
        <p:spPr/>
        <p:txBody>
          <a:bodyPr/>
          <a:lstStyle/>
          <a:p>
            <a:fld id="{CD8A305E-7C69-4520-A223-975764ED3D17}" type="datetimeFigureOut">
              <a:rPr lang="en-GB" smtClean="0"/>
              <a:t>04/09/2024</a:t>
            </a:fld>
            <a:endParaRPr lang="en-GB"/>
          </a:p>
        </p:txBody>
      </p:sp>
      <p:sp>
        <p:nvSpPr>
          <p:cNvPr id="4" name="Footer Placeholder 3">
            <a:extLst>
              <a:ext uri="{FF2B5EF4-FFF2-40B4-BE49-F238E27FC236}">
                <a16:creationId xmlns:a16="http://schemas.microsoft.com/office/drawing/2014/main" id="{8E8E6448-4645-727D-3C26-448D256EC35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7823BC8-1C7C-E62F-8954-D85791DCC86B}"/>
              </a:ext>
            </a:extLst>
          </p:cNvPr>
          <p:cNvSpPr>
            <a:spLocks noGrp="1"/>
          </p:cNvSpPr>
          <p:nvPr>
            <p:ph type="sldNum" sz="quarter" idx="12"/>
          </p:nvPr>
        </p:nvSpPr>
        <p:spPr/>
        <p:txBody>
          <a:bodyPr/>
          <a:lstStyle/>
          <a:p>
            <a:fld id="{4BFF1960-7FCF-4B31-B7FA-82A1F0F0F854}" type="slidenum">
              <a:rPr lang="en-GB" smtClean="0"/>
              <a:t>‹#›</a:t>
            </a:fld>
            <a:endParaRPr lang="en-GB"/>
          </a:p>
        </p:txBody>
      </p:sp>
    </p:spTree>
    <p:extLst>
      <p:ext uri="{BB962C8B-B14F-4D97-AF65-F5344CB8AC3E}">
        <p14:creationId xmlns:p14="http://schemas.microsoft.com/office/powerpoint/2010/main" val="12167313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2E1440-74B2-3A14-ECD5-8121ED3C36D0}"/>
              </a:ext>
            </a:extLst>
          </p:cNvPr>
          <p:cNvSpPr>
            <a:spLocks noGrp="1"/>
          </p:cNvSpPr>
          <p:nvPr>
            <p:ph type="dt" sz="half" idx="10"/>
          </p:nvPr>
        </p:nvSpPr>
        <p:spPr/>
        <p:txBody>
          <a:bodyPr/>
          <a:lstStyle/>
          <a:p>
            <a:fld id="{CD8A305E-7C69-4520-A223-975764ED3D17}" type="datetimeFigureOut">
              <a:rPr lang="en-GB" smtClean="0"/>
              <a:t>04/09/2024</a:t>
            </a:fld>
            <a:endParaRPr lang="en-GB"/>
          </a:p>
        </p:txBody>
      </p:sp>
      <p:sp>
        <p:nvSpPr>
          <p:cNvPr id="3" name="Footer Placeholder 2">
            <a:extLst>
              <a:ext uri="{FF2B5EF4-FFF2-40B4-BE49-F238E27FC236}">
                <a16:creationId xmlns:a16="http://schemas.microsoft.com/office/drawing/2014/main" id="{E9077C52-E96A-A635-4A06-0DD24BAE075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307985F-0F59-47E5-6720-135EA3A7E67C}"/>
              </a:ext>
            </a:extLst>
          </p:cNvPr>
          <p:cNvSpPr>
            <a:spLocks noGrp="1"/>
          </p:cNvSpPr>
          <p:nvPr>
            <p:ph type="sldNum" sz="quarter" idx="12"/>
          </p:nvPr>
        </p:nvSpPr>
        <p:spPr/>
        <p:txBody>
          <a:bodyPr/>
          <a:lstStyle/>
          <a:p>
            <a:fld id="{4BFF1960-7FCF-4B31-B7FA-82A1F0F0F854}" type="slidenum">
              <a:rPr lang="en-GB" smtClean="0"/>
              <a:t>‹#›</a:t>
            </a:fld>
            <a:endParaRPr lang="en-GB"/>
          </a:p>
        </p:txBody>
      </p:sp>
    </p:spTree>
    <p:extLst>
      <p:ext uri="{BB962C8B-B14F-4D97-AF65-F5344CB8AC3E}">
        <p14:creationId xmlns:p14="http://schemas.microsoft.com/office/powerpoint/2010/main" val="8031734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7BACC-4CD3-A719-25C9-8556FEFFC1A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7F7CDC7-382B-9711-3211-2337000EF67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64728BE-9C9F-299B-1601-FEC5E54122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CC34B87-448C-3EF3-B007-C737A7ED8B78}"/>
              </a:ext>
            </a:extLst>
          </p:cNvPr>
          <p:cNvSpPr>
            <a:spLocks noGrp="1"/>
          </p:cNvSpPr>
          <p:nvPr>
            <p:ph type="dt" sz="half" idx="10"/>
          </p:nvPr>
        </p:nvSpPr>
        <p:spPr/>
        <p:txBody>
          <a:bodyPr/>
          <a:lstStyle/>
          <a:p>
            <a:fld id="{CD8A305E-7C69-4520-A223-975764ED3D17}" type="datetimeFigureOut">
              <a:rPr lang="en-GB" smtClean="0"/>
              <a:t>04/09/2024</a:t>
            </a:fld>
            <a:endParaRPr lang="en-GB"/>
          </a:p>
        </p:txBody>
      </p:sp>
      <p:sp>
        <p:nvSpPr>
          <p:cNvPr id="6" name="Footer Placeholder 5">
            <a:extLst>
              <a:ext uri="{FF2B5EF4-FFF2-40B4-BE49-F238E27FC236}">
                <a16:creationId xmlns:a16="http://schemas.microsoft.com/office/drawing/2014/main" id="{A491DE90-8561-0B44-8A65-33AC98ADDC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B1301EB-BAEB-D3B0-A5F3-FD95B8D73194}"/>
              </a:ext>
            </a:extLst>
          </p:cNvPr>
          <p:cNvSpPr>
            <a:spLocks noGrp="1"/>
          </p:cNvSpPr>
          <p:nvPr>
            <p:ph type="sldNum" sz="quarter" idx="12"/>
          </p:nvPr>
        </p:nvSpPr>
        <p:spPr/>
        <p:txBody>
          <a:bodyPr/>
          <a:lstStyle/>
          <a:p>
            <a:fld id="{4BFF1960-7FCF-4B31-B7FA-82A1F0F0F854}" type="slidenum">
              <a:rPr lang="en-GB" smtClean="0"/>
              <a:t>‹#›</a:t>
            </a:fld>
            <a:endParaRPr lang="en-GB"/>
          </a:p>
        </p:txBody>
      </p:sp>
    </p:spTree>
    <p:extLst>
      <p:ext uri="{BB962C8B-B14F-4D97-AF65-F5344CB8AC3E}">
        <p14:creationId xmlns:p14="http://schemas.microsoft.com/office/powerpoint/2010/main" val="1066741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296095-1DF8-5432-0FA9-CC5559E67B3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3D248D8-197D-4ED2-95FF-A18AD95FF29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425B8F0-2E17-8ADE-6039-B50CDDEA977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34DD02-177A-E440-9AEA-FD54912308FC}"/>
              </a:ext>
            </a:extLst>
          </p:cNvPr>
          <p:cNvSpPr>
            <a:spLocks noGrp="1"/>
          </p:cNvSpPr>
          <p:nvPr>
            <p:ph type="dt" sz="half" idx="10"/>
          </p:nvPr>
        </p:nvSpPr>
        <p:spPr/>
        <p:txBody>
          <a:bodyPr/>
          <a:lstStyle/>
          <a:p>
            <a:fld id="{CD8A305E-7C69-4520-A223-975764ED3D17}" type="datetimeFigureOut">
              <a:rPr lang="en-GB" smtClean="0"/>
              <a:t>04/09/2024</a:t>
            </a:fld>
            <a:endParaRPr lang="en-GB"/>
          </a:p>
        </p:txBody>
      </p:sp>
      <p:sp>
        <p:nvSpPr>
          <p:cNvPr id="6" name="Footer Placeholder 5">
            <a:extLst>
              <a:ext uri="{FF2B5EF4-FFF2-40B4-BE49-F238E27FC236}">
                <a16:creationId xmlns:a16="http://schemas.microsoft.com/office/drawing/2014/main" id="{F9D8A71A-FF46-A607-A734-68919817243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6AD3864-3C6C-B165-3D98-83F06F9CC1AE}"/>
              </a:ext>
            </a:extLst>
          </p:cNvPr>
          <p:cNvSpPr>
            <a:spLocks noGrp="1"/>
          </p:cNvSpPr>
          <p:nvPr>
            <p:ph type="sldNum" sz="quarter" idx="12"/>
          </p:nvPr>
        </p:nvSpPr>
        <p:spPr/>
        <p:txBody>
          <a:bodyPr/>
          <a:lstStyle/>
          <a:p>
            <a:fld id="{4BFF1960-7FCF-4B31-B7FA-82A1F0F0F854}" type="slidenum">
              <a:rPr lang="en-GB" smtClean="0"/>
              <a:t>‹#›</a:t>
            </a:fld>
            <a:endParaRPr lang="en-GB"/>
          </a:p>
        </p:txBody>
      </p:sp>
    </p:spTree>
    <p:extLst>
      <p:ext uri="{BB962C8B-B14F-4D97-AF65-F5344CB8AC3E}">
        <p14:creationId xmlns:p14="http://schemas.microsoft.com/office/powerpoint/2010/main" val="17192742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4422BD-EB34-CBED-D734-A52B86E5B25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DF45BB5-8319-0B1A-8998-0D4DA50C41E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6112D1-D1DB-11CC-9774-D46442C05F16}"/>
              </a:ext>
            </a:extLst>
          </p:cNvPr>
          <p:cNvSpPr>
            <a:spLocks noGrp="1"/>
          </p:cNvSpPr>
          <p:nvPr>
            <p:ph type="dt" sz="half" idx="10"/>
          </p:nvPr>
        </p:nvSpPr>
        <p:spPr/>
        <p:txBody>
          <a:bodyPr/>
          <a:lstStyle/>
          <a:p>
            <a:fld id="{CD8A305E-7C69-4520-A223-975764ED3D17}" type="datetimeFigureOut">
              <a:rPr lang="en-GB" smtClean="0"/>
              <a:t>04/09/2024</a:t>
            </a:fld>
            <a:endParaRPr lang="en-GB"/>
          </a:p>
        </p:txBody>
      </p:sp>
      <p:sp>
        <p:nvSpPr>
          <p:cNvPr id="5" name="Footer Placeholder 4">
            <a:extLst>
              <a:ext uri="{FF2B5EF4-FFF2-40B4-BE49-F238E27FC236}">
                <a16:creationId xmlns:a16="http://schemas.microsoft.com/office/drawing/2014/main" id="{56C9118B-4AA6-7033-14EB-930488A8AFC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9B1BE80-E6E6-1AFD-FF84-69AA05EE0021}"/>
              </a:ext>
            </a:extLst>
          </p:cNvPr>
          <p:cNvSpPr>
            <a:spLocks noGrp="1"/>
          </p:cNvSpPr>
          <p:nvPr>
            <p:ph type="sldNum" sz="quarter" idx="12"/>
          </p:nvPr>
        </p:nvSpPr>
        <p:spPr/>
        <p:txBody>
          <a:bodyPr/>
          <a:lstStyle/>
          <a:p>
            <a:fld id="{4BFF1960-7FCF-4B31-B7FA-82A1F0F0F854}" type="slidenum">
              <a:rPr lang="en-GB" smtClean="0"/>
              <a:t>‹#›</a:t>
            </a:fld>
            <a:endParaRPr lang="en-GB"/>
          </a:p>
        </p:txBody>
      </p:sp>
    </p:spTree>
    <p:extLst>
      <p:ext uri="{BB962C8B-B14F-4D97-AF65-F5344CB8AC3E}">
        <p14:creationId xmlns:p14="http://schemas.microsoft.com/office/powerpoint/2010/main" val="8894095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2013526-D10A-FBD1-488A-4E49C18DA8F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45676F2-432C-666F-9101-C34CBACEE49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13A93BD-11C4-D1CC-4EF1-DB49B02458BF}"/>
              </a:ext>
            </a:extLst>
          </p:cNvPr>
          <p:cNvSpPr>
            <a:spLocks noGrp="1"/>
          </p:cNvSpPr>
          <p:nvPr>
            <p:ph type="dt" sz="half" idx="10"/>
          </p:nvPr>
        </p:nvSpPr>
        <p:spPr/>
        <p:txBody>
          <a:bodyPr/>
          <a:lstStyle/>
          <a:p>
            <a:fld id="{CD8A305E-7C69-4520-A223-975764ED3D17}" type="datetimeFigureOut">
              <a:rPr lang="en-GB" smtClean="0"/>
              <a:t>04/09/2024</a:t>
            </a:fld>
            <a:endParaRPr lang="en-GB"/>
          </a:p>
        </p:txBody>
      </p:sp>
      <p:sp>
        <p:nvSpPr>
          <p:cNvPr id="5" name="Footer Placeholder 4">
            <a:extLst>
              <a:ext uri="{FF2B5EF4-FFF2-40B4-BE49-F238E27FC236}">
                <a16:creationId xmlns:a16="http://schemas.microsoft.com/office/drawing/2014/main" id="{E6B88B31-AA62-33F2-9D5F-6785974FE27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2933790-4A20-A99F-A540-FD203E6E0482}"/>
              </a:ext>
            </a:extLst>
          </p:cNvPr>
          <p:cNvSpPr>
            <a:spLocks noGrp="1"/>
          </p:cNvSpPr>
          <p:nvPr>
            <p:ph type="sldNum" sz="quarter" idx="12"/>
          </p:nvPr>
        </p:nvSpPr>
        <p:spPr/>
        <p:txBody>
          <a:bodyPr/>
          <a:lstStyle/>
          <a:p>
            <a:fld id="{4BFF1960-7FCF-4B31-B7FA-82A1F0F0F854}" type="slidenum">
              <a:rPr lang="en-GB" smtClean="0"/>
              <a:t>‹#›</a:t>
            </a:fld>
            <a:endParaRPr lang="en-GB"/>
          </a:p>
        </p:txBody>
      </p:sp>
    </p:spTree>
    <p:extLst>
      <p:ext uri="{BB962C8B-B14F-4D97-AF65-F5344CB8AC3E}">
        <p14:creationId xmlns:p14="http://schemas.microsoft.com/office/powerpoint/2010/main" val="12819625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FB0208F-68F5-3E4D-7A58-9900FE20C90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7468874-E77A-9970-408C-7AD6CAA2386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5885AD1-BBA7-31D5-1A13-666A795B418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8A305E-7C69-4520-A223-975764ED3D17}" type="datetimeFigureOut">
              <a:rPr lang="en-GB" smtClean="0"/>
              <a:t>04/09/2024</a:t>
            </a:fld>
            <a:endParaRPr lang="en-GB"/>
          </a:p>
        </p:txBody>
      </p:sp>
      <p:sp>
        <p:nvSpPr>
          <p:cNvPr id="5" name="Footer Placeholder 4">
            <a:extLst>
              <a:ext uri="{FF2B5EF4-FFF2-40B4-BE49-F238E27FC236}">
                <a16:creationId xmlns:a16="http://schemas.microsoft.com/office/drawing/2014/main" id="{DE8F176C-64F8-CFA3-204B-D8E23513262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BB978E4-EC92-2711-5B07-A3FD9FEC66B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FF1960-7FCF-4B31-B7FA-82A1F0F0F854}" type="slidenum">
              <a:rPr lang="en-GB" smtClean="0"/>
              <a:t>‹#›</a:t>
            </a:fld>
            <a:endParaRPr lang="en-GB"/>
          </a:p>
        </p:txBody>
      </p:sp>
    </p:spTree>
    <p:extLst>
      <p:ext uri="{BB962C8B-B14F-4D97-AF65-F5344CB8AC3E}">
        <p14:creationId xmlns:p14="http://schemas.microsoft.com/office/powerpoint/2010/main" val="32702196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2history.com/videos/Western/D_Day" TargetMode="External"/><Relationship Id="rId2" Type="http://schemas.openxmlformats.org/officeDocument/2006/relationships/hyperlink" Target="https://youtu.be/NjGXDzoheyU" TargetMode="External"/><Relationship Id="rId1" Type="http://schemas.openxmlformats.org/officeDocument/2006/relationships/slideLayout" Target="../slideLayouts/slideLayout1.xml"/><Relationship Id="rId4" Type="http://schemas.openxmlformats.org/officeDocument/2006/relationships/hyperlink" Target="http://ww2history.com/videos/Western/The_Blitz"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17FA39-5BCB-3B30-4BFE-95C971241194}"/>
              </a:ext>
            </a:extLst>
          </p:cNvPr>
          <p:cNvSpPr>
            <a:spLocks noGrp="1"/>
          </p:cNvSpPr>
          <p:nvPr>
            <p:ph type="ctrTitle"/>
          </p:nvPr>
        </p:nvSpPr>
        <p:spPr>
          <a:xfrm>
            <a:off x="4678531" y="86265"/>
            <a:ext cx="6747195" cy="369948"/>
          </a:xfrm>
          <a:ln w="38100"/>
        </p:spPr>
        <p:style>
          <a:lnRef idx="2">
            <a:schemeClr val="dk1"/>
          </a:lnRef>
          <a:fillRef idx="1">
            <a:schemeClr val="lt1"/>
          </a:fillRef>
          <a:effectRef idx="0">
            <a:schemeClr val="dk1"/>
          </a:effectRef>
          <a:fontRef idx="minor">
            <a:schemeClr val="dk1"/>
          </a:fontRef>
        </p:style>
        <p:txBody>
          <a:bodyPr>
            <a:normAutofit/>
          </a:bodyPr>
          <a:lstStyle/>
          <a:p>
            <a:r>
              <a:rPr lang="en-GB" sz="1800" b="1" dirty="0"/>
              <a:t>Unit 2 –  How were the Nazis defeated in World War Two? </a:t>
            </a:r>
          </a:p>
        </p:txBody>
      </p:sp>
      <p:graphicFrame>
        <p:nvGraphicFramePr>
          <p:cNvPr id="4" name="Table 3">
            <a:extLst>
              <a:ext uri="{FF2B5EF4-FFF2-40B4-BE49-F238E27FC236}">
                <a16:creationId xmlns:a16="http://schemas.microsoft.com/office/drawing/2014/main" id="{7D7B06A7-7888-3D65-992F-13803A6A5981}"/>
              </a:ext>
            </a:extLst>
          </p:cNvPr>
          <p:cNvGraphicFramePr>
            <a:graphicFrameLocks noGrp="1"/>
          </p:cNvGraphicFramePr>
          <p:nvPr>
            <p:extLst>
              <p:ext uri="{D42A27DB-BD31-4B8C-83A1-F6EECF244321}">
                <p14:modId xmlns:p14="http://schemas.microsoft.com/office/powerpoint/2010/main" val="1151534591"/>
              </p:ext>
            </p:extLst>
          </p:nvPr>
        </p:nvGraphicFramePr>
        <p:xfrm>
          <a:off x="97766" y="100394"/>
          <a:ext cx="4483112" cy="3251741"/>
        </p:xfrm>
        <a:graphic>
          <a:graphicData uri="http://schemas.openxmlformats.org/drawingml/2006/table">
            <a:tbl>
              <a:tblPr firstRow="1" bandRow="1">
                <a:tableStyleId>{5940675A-B579-460E-94D1-54222C63F5DA}</a:tableStyleId>
              </a:tblPr>
              <a:tblGrid>
                <a:gridCol w="1140628">
                  <a:extLst>
                    <a:ext uri="{9D8B030D-6E8A-4147-A177-3AD203B41FA5}">
                      <a16:colId xmlns:a16="http://schemas.microsoft.com/office/drawing/2014/main" val="994592770"/>
                    </a:ext>
                  </a:extLst>
                </a:gridCol>
                <a:gridCol w="3342484">
                  <a:extLst>
                    <a:ext uri="{9D8B030D-6E8A-4147-A177-3AD203B41FA5}">
                      <a16:colId xmlns:a16="http://schemas.microsoft.com/office/drawing/2014/main" val="1268967932"/>
                    </a:ext>
                  </a:extLst>
                </a:gridCol>
              </a:tblGrid>
              <a:tr h="335231">
                <a:tc gridSpan="2">
                  <a:txBody>
                    <a:bodyPr/>
                    <a:lstStyle/>
                    <a:p>
                      <a:pPr algn="ctr"/>
                      <a:r>
                        <a:rPr lang="en-GB" sz="1400" b="1" dirty="0"/>
                        <a:t>Lessons</a:t>
                      </a:r>
                    </a:p>
                  </a:txBody>
                  <a:tcPr/>
                </a:tc>
                <a:tc hMerge="1">
                  <a:txBody>
                    <a:bodyPr/>
                    <a:lstStyle/>
                    <a:p>
                      <a:endParaRPr lang="en-GB" sz="1400" dirty="0"/>
                    </a:p>
                  </a:txBody>
                  <a:tcPr/>
                </a:tc>
                <a:extLst>
                  <a:ext uri="{0D108BD9-81ED-4DB2-BD59-A6C34878D82A}">
                    <a16:rowId xmlns:a16="http://schemas.microsoft.com/office/drawing/2014/main" val="1733055179"/>
                  </a:ext>
                </a:extLst>
              </a:tr>
              <a:tr h="335231">
                <a:tc>
                  <a:txBody>
                    <a:bodyPr/>
                    <a:lstStyle/>
                    <a:p>
                      <a:pPr algn="ctr"/>
                      <a:r>
                        <a:rPr lang="en-GB" sz="1400" b="1" dirty="0"/>
                        <a:t>Lesson 1</a:t>
                      </a:r>
                    </a:p>
                  </a:txBody>
                  <a:tcPr/>
                </a:tc>
                <a:tc>
                  <a:txBody>
                    <a:bodyPr/>
                    <a:lstStyle/>
                    <a:p>
                      <a:r>
                        <a:rPr lang="en-GB" sz="1400" dirty="0"/>
                        <a:t>How was Blitzkrieg used by Germany?</a:t>
                      </a:r>
                    </a:p>
                  </a:txBody>
                  <a:tcPr/>
                </a:tc>
                <a:extLst>
                  <a:ext uri="{0D108BD9-81ED-4DB2-BD59-A6C34878D82A}">
                    <a16:rowId xmlns:a16="http://schemas.microsoft.com/office/drawing/2014/main" val="544129055"/>
                  </a:ext>
                </a:extLst>
              </a:tr>
              <a:tr h="33523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t>Lesson 2</a:t>
                      </a:r>
                    </a:p>
                  </a:txBody>
                  <a:tcPr/>
                </a:tc>
                <a:tc>
                  <a:txBody>
                    <a:bodyPr/>
                    <a:lstStyle/>
                    <a:p>
                      <a:r>
                        <a:rPr lang="en-GB" sz="1400" dirty="0"/>
                        <a:t>Was Dunkirk a disaster or miracle?</a:t>
                      </a:r>
                    </a:p>
                  </a:txBody>
                  <a:tcPr/>
                </a:tc>
                <a:extLst>
                  <a:ext uri="{0D108BD9-81ED-4DB2-BD59-A6C34878D82A}">
                    <a16:rowId xmlns:a16="http://schemas.microsoft.com/office/drawing/2014/main" val="532350970"/>
                  </a:ext>
                </a:extLst>
              </a:tr>
              <a:tr h="33523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t>Lesson 3</a:t>
                      </a:r>
                    </a:p>
                  </a:txBody>
                  <a:tcPr/>
                </a:tc>
                <a:tc>
                  <a:txBody>
                    <a:bodyPr/>
                    <a:lstStyle/>
                    <a:p>
                      <a:r>
                        <a:rPr lang="en-GB" sz="1400" dirty="0"/>
                        <a:t>Why was the Battle of Britain significant?</a:t>
                      </a:r>
                    </a:p>
                  </a:txBody>
                  <a:tcPr/>
                </a:tc>
                <a:extLst>
                  <a:ext uri="{0D108BD9-81ED-4DB2-BD59-A6C34878D82A}">
                    <a16:rowId xmlns:a16="http://schemas.microsoft.com/office/drawing/2014/main" val="1059492198"/>
                  </a:ext>
                </a:extLst>
              </a:tr>
              <a:tr h="33523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t>Lesson 4</a:t>
                      </a:r>
                    </a:p>
                  </a:txBody>
                  <a:tcPr/>
                </a:tc>
                <a:tc>
                  <a:txBody>
                    <a:bodyPr/>
                    <a:lstStyle/>
                    <a:p>
                      <a:r>
                        <a:rPr lang="en-GB" sz="1400" dirty="0"/>
                        <a:t>Why did the Germans bomb London?</a:t>
                      </a:r>
                    </a:p>
                  </a:txBody>
                  <a:tcPr/>
                </a:tc>
                <a:extLst>
                  <a:ext uri="{0D108BD9-81ED-4DB2-BD59-A6C34878D82A}">
                    <a16:rowId xmlns:a16="http://schemas.microsoft.com/office/drawing/2014/main" val="1721248167"/>
                  </a:ext>
                </a:extLst>
              </a:tr>
              <a:tr h="33523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t>Lesson 5</a:t>
                      </a:r>
                    </a:p>
                  </a:txBody>
                  <a:tcPr/>
                </a:tc>
                <a:tc>
                  <a:txBody>
                    <a:bodyPr/>
                    <a:lstStyle/>
                    <a:p>
                      <a:r>
                        <a:rPr lang="en-GB" sz="1400" dirty="0"/>
                        <a:t>What was Operation Barbarossa?</a:t>
                      </a:r>
                    </a:p>
                  </a:txBody>
                  <a:tcPr/>
                </a:tc>
                <a:extLst>
                  <a:ext uri="{0D108BD9-81ED-4DB2-BD59-A6C34878D82A}">
                    <a16:rowId xmlns:a16="http://schemas.microsoft.com/office/drawing/2014/main" val="3261835969"/>
                  </a:ext>
                </a:extLst>
              </a:tr>
              <a:tr h="56989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t>Lesson 6</a:t>
                      </a:r>
                    </a:p>
                  </a:txBody>
                  <a:tcPr/>
                </a:tc>
                <a:tc>
                  <a:txBody>
                    <a:bodyPr/>
                    <a:lstStyle/>
                    <a:p>
                      <a:r>
                        <a:rPr lang="en-GB" sz="1400" dirty="0"/>
                        <a:t>How significant was America’s role in WW2?</a:t>
                      </a:r>
                    </a:p>
                  </a:txBody>
                  <a:tcPr/>
                </a:tc>
                <a:extLst>
                  <a:ext uri="{0D108BD9-81ED-4DB2-BD59-A6C34878D82A}">
                    <a16:rowId xmlns:a16="http://schemas.microsoft.com/office/drawing/2014/main" val="2722809711"/>
                  </a:ext>
                </a:extLst>
              </a:tr>
              <a:tr h="33523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t>Lesson 7</a:t>
                      </a:r>
                    </a:p>
                  </a:txBody>
                  <a:tcPr/>
                </a:tc>
                <a:tc>
                  <a:txBody>
                    <a:bodyPr/>
                    <a:lstStyle/>
                    <a:p>
                      <a:r>
                        <a:rPr lang="en-GB" sz="1400" dirty="0"/>
                        <a:t>Was D-Day a success?</a:t>
                      </a:r>
                    </a:p>
                  </a:txBody>
                  <a:tcPr/>
                </a:tc>
                <a:extLst>
                  <a:ext uri="{0D108BD9-81ED-4DB2-BD59-A6C34878D82A}">
                    <a16:rowId xmlns:a16="http://schemas.microsoft.com/office/drawing/2014/main" val="2578071297"/>
                  </a:ext>
                </a:extLst>
              </a:tr>
              <a:tr h="33523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t>Lesson 8</a:t>
                      </a:r>
                    </a:p>
                  </a:txBody>
                  <a:tcPr/>
                </a:tc>
                <a:tc>
                  <a:txBody>
                    <a:bodyPr/>
                    <a:lstStyle/>
                    <a:p>
                      <a:r>
                        <a:rPr lang="en-GB" sz="1400" dirty="0"/>
                        <a:t>Was the bombing of Dresden a war crime?</a:t>
                      </a:r>
                    </a:p>
                  </a:txBody>
                  <a:tcPr/>
                </a:tc>
                <a:extLst>
                  <a:ext uri="{0D108BD9-81ED-4DB2-BD59-A6C34878D82A}">
                    <a16:rowId xmlns:a16="http://schemas.microsoft.com/office/drawing/2014/main" val="1786648583"/>
                  </a:ext>
                </a:extLst>
              </a:tr>
            </a:tbl>
          </a:graphicData>
        </a:graphic>
      </p:graphicFrame>
      <p:graphicFrame>
        <p:nvGraphicFramePr>
          <p:cNvPr id="3" name="Table 2">
            <a:extLst>
              <a:ext uri="{FF2B5EF4-FFF2-40B4-BE49-F238E27FC236}">
                <a16:creationId xmlns:a16="http://schemas.microsoft.com/office/drawing/2014/main" id="{8610BD0A-A406-DE91-5C78-F32F80F88058}"/>
              </a:ext>
            </a:extLst>
          </p:cNvPr>
          <p:cNvGraphicFramePr>
            <a:graphicFrameLocks noGrp="1"/>
          </p:cNvGraphicFramePr>
          <p:nvPr>
            <p:extLst>
              <p:ext uri="{D42A27DB-BD31-4B8C-83A1-F6EECF244321}">
                <p14:modId xmlns:p14="http://schemas.microsoft.com/office/powerpoint/2010/main" val="2016821656"/>
              </p:ext>
            </p:extLst>
          </p:nvPr>
        </p:nvGraphicFramePr>
        <p:xfrm>
          <a:off x="160069" y="3429000"/>
          <a:ext cx="11934165" cy="3342735"/>
        </p:xfrm>
        <a:graphic>
          <a:graphicData uri="http://schemas.openxmlformats.org/drawingml/2006/table">
            <a:tbl>
              <a:tblPr firstRow="1" firstCol="1" bandRow="1">
                <a:tableStyleId>{5940675A-B579-460E-94D1-54222C63F5DA}</a:tableStyleId>
              </a:tblPr>
              <a:tblGrid>
                <a:gridCol w="2037055">
                  <a:extLst>
                    <a:ext uri="{9D8B030D-6E8A-4147-A177-3AD203B41FA5}">
                      <a16:colId xmlns:a16="http://schemas.microsoft.com/office/drawing/2014/main" val="1396325945"/>
                    </a:ext>
                  </a:extLst>
                </a:gridCol>
                <a:gridCol w="9897110">
                  <a:extLst>
                    <a:ext uri="{9D8B030D-6E8A-4147-A177-3AD203B41FA5}">
                      <a16:colId xmlns:a16="http://schemas.microsoft.com/office/drawing/2014/main" val="1669066321"/>
                    </a:ext>
                  </a:extLst>
                </a:gridCol>
              </a:tblGrid>
              <a:tr h="197530">
                <a:tc gridSpan="2">
                  <a:txBody>
                    <a:bodyPr/>
                    <a:lstStyle/>
                    <a:p>
                      <a:pPr algn="ctr">
                        <a:lnSpc>
                          <a:spcPct val="107000"/>
                        </a:lnSpc>
                        <a:spcAft>
                          <a:spcPts val="800"/>
                        </a:spcAft>
                      </a:pPr>
                      <a:r>
                        <a:rPr lang="en-GB" sz="1200" b="1" dirty="0">
                          <a:effectLst/>
                        </a:rPr>
                        <a:t>Key Terms </a:t>
                      </a:r>
                    </a:p>
                  </a:txBody>
                  <a:tcPr marL="42841" marR="42841" marT="0" marB="0"/>
                </a:tc>
                <a:tc hMerge="1">
                  <a:txBody>
                    <a:bodyPr/>
                    <a:lstStyle/>
                    <a:p>
                      <a:pPr>
                        <a:lnSpc>
                          <a:spcPct val="107000"/>
                        </a:lnSpc>
                        <a:spcAft>
                          <a:spcPts val="800"/>
                        </a:spcAft>
                      </a:pPr>
                      <a:r>
                        <a:rPr lang="en-GB" sz="900" dirty="0">
                          <a:effectLst/>
                        </a:rPr>
                        <a:t> </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42841" marR="42841" marT="0" marB="0"/>
                </a:tc>
                <a:extLst>
                  <a:ext uri="{0D108BD9-81ED-4DB2-BD59-A6C34878D82A}">
                    <a16:rowId xmlns:a16="http://schemas.microsoft.com/office/drawing/2014/main" val="587779038"/>
                  </a:ext>
                </a:extLst>
              </a:tr>
              <a:tr h="610829">
                <a:tc>
                  <a:txBody>
                    <a:bodyPr/>
                    <a:lstStyle/>
                    <a:p>
                      <a:pPr algn="ctr">
                        <a:lnSpc>
                          <a:spcPct val="107000"/>
                        </a:lnSpc>
                        <a:spcAft>
                          <a:spcPts val="800"/>
                        </a:spcAft>
                      </a:pPr>
                      <a:r>
                        <a:rPr lang="en-GB" sz="1200" b="1">
                          <a:effectLst/>
                        </a:rPr>
                        <a:t>Blitzkrieg </a:t>
                      </a:r>
                      <a:endParaRPr lang="en-GB" sz="1200" b="1">
                        <a:effectLst/>
                        <a:latin typeface="Calibri" panose="020F0502020204030204" pitchFamily="34" charset="0"/>
                        <a:ea typeface="Calibri" panose="020F0502020204030204" pitchFamily="34" charset="0"/>
                        <a:cs typeface="Times New Roman" panose="02020603050405020304" pitchFamily="18" charset="0"/>
                      </a:endParaRPr>
                    </a:p>
                  </a:txBody>
                  <a:tcPr marL="42841" marR="42841" marT="0" marB="0" anchor="ctr"/>
                </a:tc>
                <a:tc>
                  <a:txBody>
                    <a:bodyPr/>
                    <a:lstStyle/>
                    <a:p>
                      <a:pPr>
                        <a:lnSpc>
                          <a:spcPct val="107000"/>
                        </a:lnSpc>
                        <a:spcAft>
                          <a:spcPts val="800"/>
                        </a:spcAft>
                      </a:pPr>
                      <a:r>
                        <a:rPr lang="en-GB" sz="1200">
                          <a:effectLst/>
                        </a:rPr>
                        <a:t>Meaning ‘Lightning War’. This new military strategy used by Germany armed forces involved the use of aircraft and particularly tanks and motorised vehicles as well as troops to rapidly crush the opposing forces and tanks. By the middle of 1940 and leading up to Dunkirk it had led to Germany defeating Poland, Belgium and the Low Countries and most of France.</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42841" marR="42841" marT="0" marB="0"/>
                </a:tc>
                <a:extLst>
                  <a:ext uri="{0D108BD9-81ED-4DB2-BD59-A6C34878D82A}">
                    <a16:rowId xmlns:a16="http://schemas.microsoft.com/office/drawing/2014/main" val="2423001736"/>
                  </a:ext>
                </a:extLst>
              </a:tr>
              <a:tr h="348840">
                <a:tc>
                  <a:txBody>
                    <a:bodyPr/>
                    <a:lstStyle/>
                    <a:p>
                      <a:pPr algn="ctr">
                        <a:lnSpc>
                          <a:spcPct val="107000"/>
                        </a:lnSpc>
                        <a:spcAft>
                          <a:spcPts val="800"/>
                        </a:spcAft>
                      </a:pPr>
                      <a:r>
                        <a:rPr lang="en-GB" sz="1200" b="1">
                          <a:effectLst/>
                        </a:rPr>
                        <a:t>The Luftwaffe</a:t>
                      </a:r>
                      <a:endParaRPr lang="en-GB" sz="1200" b="1">
                        <a:effectLst/>
                        <a:latin typeface="Calibri" panose="020F0502020204030204" pitchFamily="34" charset="0"/>
                        <a:ea typeface="Calibri" panose="020F0502020204030204" pitchFamily="34" charset="0"/>
                        <a:cs typeface="Times New Roman" panose="02020603050405020304" pitchFamily="18" charset="0"/>
                      </a:endParaRPr>
                    </a:p>
                  </a:txBody>
                  <a:tcPr marL="42841" marR="42841" marT="0" marB="0" anchor="ctr"/>
                </a:tc>
                <a:tc>
                  <a:txBody>
                    <a:bodyPr/>
                    <a:lstStyle/>
                    <a:p>
                      <a:pPr>
                        <a:lnSpc>
                          <a:spcPct val="107000"/>
                        </a:lnSpc>
                        <a:spcAft>
                          <a:spcPts val="800"/>
                        </a:spcAft>
                      </a:pPr>
                      <a:r>
                        <a:rPr lang="en-GB" sz="1200" dirty="0">
                          <a:effectLst/>
                        </a:rPr>
                        <a:t>The German Airforce who opposed the RAF in the Battle of Britain</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2841" marR="42841" marT="0" marB="0"/>
                </a:tc>
                <a:extLst>
                  <a:ext uri="{0D108BD9-81ED-4DB2-BD59-A6C34878D82A}">
                    <a16:rowId xmlns:a16="http://schemas.microsoft.com/office/drawing/2014/main" val="971770201"/>
                  </a:ext>
                </a:extLst>
              </a:tr>
              <a:tr h="197530">
                <a:tc>
                  <a:txBody>
                    <a:bodyPr/>
                    <a:lstStyle/>
                    <a:p>
                      <a:pPr algn="ctr">
                        <a:lnSpc>
                          <a:spcPct val="107000"/>
                        </a:lnSpc>
                        <a:spcAft>
                          <a:spcPts val="800"/>
                        </a:spcAft>
                      </a:pPr>
                      <a:r>
                        <a:rPr lang="en-GB" sz="1200" b="1" dirty="0">
                          <a:effectLst/>
                        </a:rPr>
                        <a:t>Operation Overlord</a:t>
                      </a:r>
                      <a:endParaRPr lang="en-GB"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2841" marR="42841" marT="0" marB="0" anchor="ctr"/>
                </a:tc>
                <a:tc>
                  <a:txBody>
                    <a:bodyPr/>
                    <a:lstStyle/>
                    <a:p>
                      <a:pPr>
                        <a:lnSpc>
                          <a:spcPct val="107000"/>
                        </a:lnSpc>
                        <a:spcAft>
                          <a:spcPts val="800"/>
                        </a:spcAft>
                      </a:pPr>
                      <a:r>
                        <a:rPr lang="en-GB" sz="1200" dirty="0">
                          <a:effectLst/>
                        </a:rPr>
                        <a:t>This was the codename for D Day when allied troops attacked five beaches in Normandy.</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2841" marR="42841" marT="0" marB="0"/>
                </a:tc>
                <a:extLst>
                  <a:ext uri="{0D108BD9-81ED-4DB2-BD59-A6C34878D82A}">
                    <a16:rowId xmlns:a16="http://schemas.microsoft.com/office/drawing/2014/main" val="3483478907"/>
                  </a:ext>
                </a:extLst>
              </a:tr>
              <a:tr h="404180">
                <a:tc>
                  <a:txBody>
                    <a:bodyPr/>
                    <a:lstStyle/>
                    <a:p>
                      <a:pPr algn="ctr">
                        <a:lnSpc>
                          <a:spcPct val="107000"/>
                        </a:lnSpc>
                        <a:spcAft>
                          <a:spcPts val="800"/>
                        </a:spcAft>
                      </a:pPr>
                      <a:r>
                        <a:rPr lang="en-GB" sz="1200" b="1">
                          <a:effectLst/>
                        </a:rPr>
                        <a:t>Convoys </a:t>
                      </a:r>
                      <a:endParaRPr lang="en-GB" sz="1200" b="1">
                        <a:effectLst/>
                        <a:latin typeface="Calibri" panose="020F0502020204030204" pitchFamily="34" charset="0"/>
                        <a:ea typeface="Calibri" panose="020F0502020204030204" pitchFamily="34" charset="0"/>
                        <a:cs typeface="Times New Roman" panose="02020603050405020304" pitchFamily="18" charset="0"/>
                      </a:endParaRPr>
                    </a:p>
                  </a:txBody>
                  <a:tcPr marL="42841" marR="42841" marT="0" marB="0" anchor="ctr"/>
                </a:tc>
                <a:tc>
                  <a:txBody>
                    <a:bodyPr/>
                    <a:lstStyle/>
                    <a:p>
                      <a:pPr>
                        <a:lnSpc>
                          <a:spcPct val="107000"/>
                        </a:lnSpc>
                        <a:spcAft>
                          <a:spcPts val="800"/>
                        </a:spcAft>
                      </a:pPr>
                      <a:r>
                        <a:rPr lang="en-GB" sz="1200">
                          <a:effectLst/>
                        </a:rPr>
                        <a:t>Large groups of Allied ships during World War 2 that sailed together for protection against German U Boats and usually had military destroyers sailing with them.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42841" marR="42841" marT="0" marB="0"/>
                </a:tc>
                <a:extLst>
                  <a:ext uri="{0D108BD9-81ED-4DB2-BD59-A6C34878D82A}">
                    <a16:rowId xmlns:a16="http://schemas.microsoft.com/office/drawing/2014/main" val="4286200032"/>
                  </a:ext>
                </a:extLst>
              </a:tr>
              <a:tr h="404180">
                <a:tc>
                  <a:txBody>
                    <a:bodyPr/>
                    <a:lstStyle/>
                    <a:p>
                      <a:pPr algn="ctr">
                        <a:lnSpc>
                          <a:spcPct val="107000"/>
                        </a:lnSpc>
                        <a:spcAft>
                          <a:spcPts val="800"/>
                        </a:spcAft>
                      </a:pPr>
                      <a:r>
                        <a:rPr lang="en-GB" sz="1200" b="1">
                          <a:effectLst/>
                        </a:rPr>
                        <a:t>Radar</a:t>
                      </a:r>
                      <a:endParaRPr lang="en-GB" sz="1200" b="1">
                        <a:effectLst/>
                        <a:latin typeface="Calibri" panose="020F0502020204030204" pitchFamily="34" charset="0"/>
                        <a:ea typeface="Calibri" panose="020F0502020204030204" pitchFamily="34" charset="0"/>
                        <a:cs typeface="Times New Roman" panose="02020603050405020304" pitchFamily="18" charset="0"/>
                      </a:endParaRPr>
                    </a:p>
                  </a:txBody>
                  <a:tcPr marL="42841" marR="42841" marT="0" marB="0" anchor="ctr"/>
                </a:tc>
                <a:tc>
                  <a:txBody>
                    <a:bodyPr/>
                    <a:lstStyle/>
                    <a:p>
                      <a:pPr>
                        <a:lnSpc>
                          <a:spcPct val="107000"/>
                        </a:lnSpc>
                        <a:spcAft>
                          <a:spcPts val="800"/>
                        </a:spcAft>
                      </a:pPr>
                      <a:r>
                        <a:rPr lang="en-GB" sz="1200">
                          <a:effectLst/>
                        </a:rPr>
                        <a:t>Stands for Radio Detection And Ranging which could detect military vessels in the air and sea by sending radio waves at ships and aircraft which were then reflected and used by military intelligence.</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42841" marR="42841" marT="0" marB="0"/>
                </a:tc>
                <a:extLst>
                  <a:ext uri="{0D108BD9-81ED-4DB2-BD59-A6C34878D82A}">
                    <a16:rowId xmlns:a16="http://schemas.microsoft.com/office/drawing/2014/main" val="1820721054"/>
                  </a:ext>
                </a:extLst>
              </a:tr>
              <a:tr h="589823">
                <a:tc>
                  <a:txBody>
                    <a:bodyPr/>
                    <a:lstStyle/>
                    <a:p>
                      <a:pPr algn="ctr">
                        <a:lnSpc>
                          <a:spcPct val="107000"/>
                        </a:lnSpc>
                        <a:spcAft>
                          <a:spcPts val="800"/>
                        </a:spcAft>
                      </a:pPr>
                      <a:r>
                        <a:rPr lang="en-GB" sz="1200" b="1" dirty="0">
                          <a:effectLst/>
                        </a:rPr>
                        <a:t>Incendiary Bombs</a:t>
                      </a:r>
                      <a:endParaRPr lang="en-GB"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2841" marR="42841" marT="0" marB="0" anchor="ctr"/>
                </a:tc>
                <a:tc>
                  <a:txBody>
                    <a:bodyPr/>
                    <a:lstStyle/>
                    <a:p>
                      <a:pPr>
                        <a:lnSpc>
                          <a:spcPct val="107000"/>
                        </a:lnSpc>
                        <a:spcAft>
                          <a:spcPts val="800"/>
                        </a:spcAft>
                      </a:pPr>
                      <a:r>
                        <a:rPr lang="en-GB" sz="1200" dirty="0">
                          <a:effectLst/>
                        </a:rPr>
                        <a:t>These were bombs used by the allies the bombing of Germany and were designed to start fires and therefore terrorise the civilian population. Used famously in the bombing of the German Cities of Hamburg 1943 and Dresden Feb 1945.</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2841" marR="42841" marT="0" marB="0"/>
                </a:tc>
                <a:extLst>
                  <a:ext uri="{0D108BD9-81ED-4DB2-BD59-A6C34878D82A}">
                    <a16:rowId xmlns:a16="http://schemas.microsoft.com/office/drawing/2014/main" val="1558973131"/>
                  </a:ext>
                </a:extLst>
              </a:tr>
              <a:tr h="589823">
                <a:tc>
                  <a:txBody>
                    <a:bodyPr/>
                    <a:lstStyle/>
                    <a:p>
                      <a:pPr algn="ctr">
                        <a:lnSpc>
                          <a:spcPct val="107000"/>
                        </a:lnSpc>
                        <a:spcAft>
                          <a:spcPts val="800"/>
                        </a:spcAft>
                      </a:pPr>
                      <a:r>
                        <a:rPr lang="en-GB" sz="1200" b="1" dirty="0">
                          <a:effectLst/>
                        </a:rPr>
                        <a:t>Bomber Command </a:t>
                      </a:r>
                      <a:endParaRPr lang="en-GB"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2841" marR="42841" marT="0" marB="0" anchor="ctr"/>
                </a:tc>
                <a:tc>
                  <a:txBody>
                    <a:bodyPr/>
                    <a:lstStyle/>
                    <a:p>
                      <a:pPr>
                        <a:lnSpc>
                          <a:spcPct val="107000"/>
                        </a:lnSpc>
                        <a:spcAft>
                          <a:spcPts val="800"/>
                        </a:spcAft>
                      </a:pPr>
                      <a:r>
                        <a:rPr lang="en-GB" sz="1200" dirty="0">
                          <a:effectLst/>
                        </a:rPr>
                        <a:t>From 1942 British Air Marshall Arthur Harris took over Bomber Command which intensified raids on German cities in order to break enemy resolve. Bomber Command and Harris were controversial because of the devastation they caused to civilians.</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2841" marR="42841" marT="0" marB="0"/>
                </a:tc>
                <a:extLst>
                  <a:ext uri="{0D108BD9-81ED-4DB2-BD59-A6C34878D82A}">
                    <a16:rowId xmlns:a16="http://schemas.microsoft.com/office/drawing/2014/main" val="2388123685"/>
                  </a:ext>
                </a:extLst>
              </a:tr>
            </a:tbl>
          </a:graphicData>
        </a:graphic>
      </p:graphicFrame>
      <p:sp>
        <p:nvSpPr>
          <p:cNvPr id="5" name="Rectangle 4">
            <a:extLst>
              <a:ext uri="{FF2B5EF4-FFF2-40B4-BE49-F238E27FC236}">
                <a16:creationId xmlns:a16="http://schemas.microsoft.com/office/drawing/2014/main" id="{982604F8-54CB-B127-1C10-63F51B1B5AA4}"/>
              </a:ext>
            </a:extLst>
          </p:cNvPr>
          <p:cNvSpPr/>
          <p:nvPr/>
        </p:nvSpPr>
        <p:spPr>
          <a:xfrm>
            <a:off x="4678532" y="608934"/>
            <a:ext cx="7415703" cy="27432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nSpc>
                <a:spcPct val="107000"/>
              </a:lnSpc>
              <a:spcAft>
                <a:spcPts val="800"/>
              </a:spcAft>
            </a:pPr>
            <a:r>
              <a:rPr lang="en-GB" sz="1050" b="1" u="sng" dirty="0">
                <a:effectLst/>
                <a:latin typeface="Calibri" panose="020F0502020204030204" pitchFamily="34" charset="0"/>
                <a:ea typeface="Calibri" panose="020F0502020204030204" pitchFamily="34" charset="0"/>
                <a:cs typeface="Times New Roman" panose="02020603050405020304" pitchFamily="18" charset="0"/>
              </a:rPr>
              <a:t>Stretch and Challenge – wider reading / independent tasks:</a:t>
            </a:r>
            <a:endParaRPr lang="en-GB" sz="1050" b="1" dirty="0">
              <a:solidFill>
                <a:srgbClr val="0563C1"/>
              </a:solidFill>
              <a:latin typeface="Calibri" panose="020F0502020204030204" pitchFamily="34" charset="0"/>
              <a:ea typeface="Times New Roman" panose="02020603050405020304" pitchFamily="18" charset="0"/>
              <a:cs typeface="Times New Roman" panose="02020603050405020304" pitchFamily="18" charset="0"/>
              <a:hlinkClick r:id="rId2"/>
            </a:endParaRPr>
          </a:p>
          <a:p>
            <a:pPr>
              <a:lnSpc>
                <a:spcPct val="107000"/>
              </a:lnSpc>
              <a:spcAft>
                <a:spcPts val="800"/>
              </a:spcAft>
            </a:pPr>
            <a:r>
              <a:rPr lang="en-GB" sz="1050" dirty="0">
                <a:latin typeface="Calibri" panose="020F0502020204030204" pitchFamily="34" charset="0"/>
                <a:ea typeface="Times New Roman" panose="02020603050405020304" pitchFamily="18" charset="0"/>
                <a:cs typeface="Times New Roman" panose="02020603050405020304" pitchFamily="18" charset="0"/>
              </a:rPr>
              <a:t>Watch the following and answer the “</a:t>
            </a:r>
            <a:r>
              <a:rPr lang="en-GB" sz="1050" b="1" i="1" dirty="0">
                <a:latin typeface="Calibri" panose="020F0502020204030204" pitchFamily="34" charset="0"/>
                <a:ea typeface="Times New Roman" panose="02020603050405020304" pitchFamily="18" charset="0"/>
                <a:cs typeface="Times New Roman" panose="02020603050405020304" pitchFamily="18" charset="0"/>
              </a:rPr>
              <a:t>Big</a:t>
            </a:r>
            <a:r>
              <a:rPr lang="en-GB" sz="1050" dirty="0">
                <a:latin typeface="Calibri" panose="020F0502020204030204" pitchFamily="34" charset="0"/>
                <a:ea typeface="Times New Roman" panose="02020603050405020304" pitchFamily="18" charset="0"/>
                <a:cs typeface="Times New Roman" panose="02020603050405020304" pitchFamily="18" charset="0"/>
              </a:rPr>
              <a:t>” Question</a:t>
            </a:r>
            <a:r>
              <a:rPr lang="en-GB" sz="1050">
                <a:latin typeface="Calibri" panose="020F0502020204030204" pitchFamily="34" charset="0"/>
                <a:ea typeface="Times New Roman" panose="02020603050405020304" pitchFamily="18" charset="0"/>
                <a:cs typeface="Times New Roman" panose="02020603050405020304" pitchFamily="18" charset="0"/>
              </a:rPr>
              <a:t>: ( above) </a:t>
            </a:r>
            <a:endParaRPr lang="en-GB" sz="1050" dirty="0">
              <a:latin typeface="Calibri" panose="020F0502020204030204" pitchFamily="34" charset="0"/>
              <a:ea typeface="Times New Roman" panose="02020603050405020304" pitchFamily="18" charset="0"/>
              <a:cs typeface="Times New Roman" panose="02020603050405020304" pitchFamily="18" charset="0"/>
            </a:endParaRPr>
          </a:p>
          <a:p>
            <a:pPr marL="171450" indent="-171450">
              <a:lnSpc>
                <a:spcPct val="107000"/>
              </a:lnSpc>
              <a:spcAft>
                <a:spcPts val="800"/>
              </a:spcAft>
              <a:buFont typeface="Arial" panose="020B0604020202020204" pitchFamily="34" charset="0"/>
              <a:buChar char="•"/>
            </a:pPr>
            <a:r>
              <a:rPr lang="en-GB" sz="1050" u="sng" dirty="0">
                <a:solidFill>
                  <a:srgbClr val="0563C1"/>
                </a:solidFill>
                <a:latin typeface="Calibri" panose="020F0502020204030204" pitchFamily="34" charset="0"/>
                <a:ea typeface="Times New Roman" panose="02020603050405020304" pitchFamily="18" charset="0"/>
                <a:cs typeface="Times New Roman" panose="02020603050405020304" pitchFamily="18" charset="0"/>
              </a:rPr>
              <a:t>https://youtu.be/NjGXDzoheyU</a:t>
            </a:r>
            <a:r>
              <a:rPr lang="en-GB" sz="1050" dirty="0">
                <a:latin typeface="Calibri" panose="020F0502020204030204" pitchFamily="34" charset="0"/>
                <a:ea typeface="Times New Roman" panose="02020603050405020304" pitchFamily="18" charset="0"/>
                <a:cs typeface="Times New Roman" panose="02020603050405020304" pitchFamily="18" charset="0"/>
              </a:rPr>
              <a:t>  Christopher Nolan’s’ Dunkirk – </a:t>
            </a:r>
            <a:r>
              <a:rPr lang="en-GB" sz="1050" b="1" i="1" dirty="0">
                <a:latin typeface="Calibri" panose="020F0502020204030204" pitchFamily="34" charset="0"/>
                <a:ea typeface="Times New Roman" panose="02020603050405020304" pitchFamily="18" charset="0"/>
                <a:cs typeface="Times New Roman" panose="02020603050405020304" pitchFamily="18" charset="0"/>
              </a:rPr>
              <a:t>Was Dunkirk a victory or a defeat for the Allies? Explain your answer. </a:t>
            </a:r>
            <a:r>
              <a:rPr lang="en-GB" sz="1050" dirty="0">
                <a:effectLst/>
                <a:latin typeface="Calibri" panose="020F0502020204030204" pitchFamily="34" charset="0"/>
                <a:ea typeface="Times New Roman" panose="02020603050405020304" pitchFamily="18" charset="0"/>
                <a:cs typeface="Times New Roman" panose="02020603050405020304" pitchFamily="18" charset="0"/>
              </a:rPr>
              <a:t>                                                                               </a:t>
            </a:r>
          </a:p>
          <a:p>
            <a:pPr marL="171450" indent="-171450">
              <a:lnSpc>
                <a:spcPct val="107000"/>
              </a:lnSpc>
              <a:spcAft>
                <a:spcPts val="800"/>
              </a:spcAft>
              <a:buFont typeface="Arial" panose="020B0604020202020204" pitchFamily="34" charset="0"/>
              <a:buChar char="•"/>
            </a:pPr>
            <a:r>
              <a:rPr lang="en-GB" sz="1050" u="sng" dirty="0">
                <a:solidFill>
                  <a:srgbClr val="0000FF"/>
                </a:solidFill>
                <a:latin typeface="Calibri" panose="020F0502020204030204" pitchFamily="34" charset="0"/>
                <a:ea typeface="Times New Roman" panose="02020603050405020304" pitchFamily="18" charset="0"/>
                <a:cs typeface="Times New Roman" panose="02020603050405020304" pitchFamily="18" charset="0"/>
                <a:hlinkClick r:id="rId3"/>
              </a:rPr>
              <a:t>http://ww2history.com/videos/Western/D_Day</a:t>
            </a:r>
            <a:r>
              <a:rPr lang="en-GB" sz="1050" u="sng" dirty="0">
                <a:solidFill>
                  <a:srgbClr val="0000FF"/>
                </a:solidFill>
                <a:latin typeface="Calibri" panose="020F0502020204030204" pitchFamily="34" charset="0"/>
                <a:ea typeface="Times New Roman" panose="02020603050405020304" pitchFamily="18" charset="0"/>
                <a:cs typeface="Times New Roman" panose="02020603050405020304" pitchFamily="18" charset="0"/>
              </a:rPr>
              <a:t>  </a:t>
            </a:r>
            <a:r>
              <a:rPr lang="en-GB" sz="1050" b="1" i="1" dirty="0">
                <a:effectLst/>
                <a:latin typeface="Calibri" panose="020F0502020204030204" pitchFamily="34" charset="0"/>
                <a:ea typeface="Times New Roman" panose="02020603050405020304" pitchFamily="18" charset="0"/>
                <a:cs typeface="Times New Roman" panose="02020603050405020304" pitchFamily="18" charset="0"/>
              </a:rPr>
              <a:t>How successful was D-day for the Allies? </a:t>
            </a:r>
          </a:p>
          <a:p>
            <a:pPr marL="171450" indent="-171450">
              <a:lnSpc>
                <a:spcPct val="107000"/>
              </a:lnSpc>
              <a:spcAft>
                <a:spcPts val="800"/>
              </a:spcAft>
              <a:buFont typeface="Arial" panose="020B0604020202020204" pitchFamily="34" charset="0"/>
              <a:buChar char="•"/>
            </a:pPr>
            <a:r>
              <a:rPr lang="en-GB" sz="1050" u="sng" dirty="0">
                <a:solidFill>
                  <a:srgbClr val="0000FF"/>
                </a:solidFill>
                <a:effectLst/>
                <a:latin typeface="Calibri" panose="020F0502020204030204" pitchFamily="34" charset="0"/>
                <a:ea typeface="Times New Roman" panose="02020603050405020304" pitchFamily="18" charset="0"/>
                <a:cs typeface="Times New Roman" panose="02020603050405020304" pitchFamily="18" charset="0"/>
                <a:hlinkClick r:id="rId4"/>
              </a:rPr>
              <a:t>http://ww2history.com/videos/Western/The_Blitz</a:t>
            </a:r>
            <a:r>
              <a:rPr lang="en-GB" sz="1050" dirty="0">
                <a:effectLst/>
                <a:latin typeface="Calibri" panose="020F0502020204030204" pitchFamily="34" charset="0"/>
                <a:ea typeface="Times New Roman" panose="02020603050405020304" pitchFamily="18" charset="0"/>
                <a:cs typeface="Times New Roman" panose="02020603050405020304" pitchFamily="18" charset="0"/>
              </a:rPr>
              <a:t>   </a:t>
            </a:r>
            <a:r>
              <a:rPr lang="en-GB" sz="1050" b="1" i="1" dirty="0">
                <a:effectLst/>
                <a:latin typeface="Calibri" panose="020F0502020204030204" pitchFamily="34" charset="0"/>
                <a:ea typeface="Times New Roman" panose="02020603050405020304" pitchFamily="18" charset="0"/>
                <a:cs typeface="Times New Roman" panose="02020603050405020304" pitchFamily="18" charset="0"/>
              </a:rPr>
              <a:t>Why did the Blitz fail to lower British Morale? </a:t>
            </a:r>
          </a:p>
          <a:p>
            <a:pPr>
              <a:lnSpc>
                <a:spcPct val="107000"/>
              </a:lnSpc>
              <a:spcAft>
                <a:spcPts val="800"/>
              </a:spcAft>
            </a:pPr>
            <a:r>
              <a:rPr lang="en-GB" sz="1050" b="1" i="1" dirty="0">
                <a:latin typeface="Calibri" panose="020F0502020204030204" pitchFamily="34" charset="0"/>
                <a:ea typeface="Calibri" panose="020F0502020204030204" pitchFamily="34" charset="0"/>
                <a:cs typeface="Times New Roman" panose="02020603050405020304" pitchFamily="18" charset="0"/>
              </a:rPr>
              <a:t>Possible extension activities:</a:t>
            </a:r>
          </a:p>
          <a:p>
            <a:pPr>
              <a:lnSpc>
                <a:spcPct val="107000"/>
              </a:lnSpc>
              <a:spcAft>
                <a:spcPts val="800"/>
              </a:spcAft>
            </a:pPr>
            <a:r>
              <a:rPr lang="en-GB" sz="1050" b="1" i="1" dirty="0">
                <a:effectLst/>
                <a:latin typeface="Calibri" panose="020F0502020204030204" pitchFamily="34" charset="0"/>
                <a:ea typeface="Calibri" panose="020F0502020204030204" pitchFamily="34" charset="0"/>
                <a:cs typeface="Times New Roman" panose="02020603050405020304" pitchFamily="18" charset="0"/>
              </a:rPr>
              <a:t>Make a poster:</a:t>
            </a:r>
          </a:p>
          <a:p>
            <a:pPr marL="628650" lvl="1" indent="-171450">
              <a:lnSpc>
                <a:spcPct val="107000"/>
              </a:lnSpc>
              <a:spcAft>
                <a:spcPts val="800"/>
              </a:spcAft>
              <a:buFont typeface="Arial" panose="020B0604020202020204" pitchFamily="34" charset="0"/>
              <a:buChar char="•"/>
            </a:pPr>
            <a:r>
              <a:rPr lang="en-GB" sz="1050" b="1" i="1" dirty="0">
                <a:effectLst/>
                <a:latin typeface="Calibri" panose="020F0502020204030204" pitchFamily="34" charset="0"/>
                <a:ea typeface="Calibri" panose="020F0502020204030204" pitchFamily="34" charset="0"/>
                <a:cs typeface="Times New Roman" panose="02020603050405020304" pitchFamily="18" charset="0"/>
              </a:rPr>
              <a:t>from the Russian Perspective motivating people to </a:t>
            </a:r>
            <a:r>
              <a:rPr lang="en-GB" sz="1050" b="1" i="1" dirty="0">
                <a:latin typeface="Calibri" panose="020F0502020204030204" pitchFamily="34" charset="0"/>
                <a:ea typeface="Calibri" panose="020F0502020204030204" pitchFamily="34" charset="0"/>
                <a:cs typeface="Times New Roman" panose="02020603050405020304" pitchFamily="18" charset="0"/>
              </a:rPr>
              <a:t>fight against the invading Germans</a:t>
            </a:r>
          </a:p>
          <a:p>
            <a:pPr marL="628650" lvl="1" indent="-171450">
              <a:lnSpc>
                <a:spcPct val="107000"/>
              </a:lnSpc>
              <a:spcAft>
                <a:spcPts val="800"/>
              </a:spcAft>
              <a:buFont typeface="Arial" panose="020B0604020202020204" pitchFamily="34" charset="0"/>
              <a:buChar char="•"/>
            </a:pPr>
            <a:r>
              <a:rPr lang="en-GB" sz="1050" b="1" i="1" dirty="0">
                <a:effectLst/>
                <a:latin typeface="Calibri" panose="020F0502020204030204" pitchFamily="34" charset="0"/>
                <a:ea typeface="Calibri" panose="020F0502020204030204" pitchFamily="34" charset="0"/>
                <a:cs typeface="Times New Roman" panose="02020603050405020304" pitchFamily="18" charset="0"/>
              </a:rPr>
              <a:t>From the British Perspective with air raid precautions – what to do if the Germans bomb your city</a:t>
            </a:r>
          </a:p>
          <a:p>
            <a:pPr marL="628650" lvl="1" indent="-171450">
              <a:lnSpc>
                <a:spcPct val="107000"/>
              </a:lnSpc>
              <a:spcAft>
                <a:spcPts val="800"/>
              </a:spcAft>
              <a:buFont typeface="Arial" panose="020B0604020202020204" pitchFamily="34" charset="0"/>
              <a:buChar char="•"/>
            </a:pPr>
            <a:r>
              <a:rPr lang="en-GB" sz="1050" b="1" i="1" dirty="0">
                <a:latin typeface="Calibri" panose="020F0502020204030204" pitchFamily="34" charset="0"/>
                <a:ea typeface="Calibri" panose="020F0502020204030204" pitchFamily="34" charset="0"/>
                <a:cs typeface="Times New Roman" panose="02020603050405020304" pitchFamily="18" charset="0"/>
              </a:rPr>
              <a:t>For America incentivising young men to join the army </a:t>
            </a:r>
            <a:endParaRPr lang="en-GB" sz="1050" b="1" i="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677124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461</TotalTime>
  <Words>476</Words>
  <Application>Microsoft Office PowerPoint</Application>
  <PresentationFormat>Widescreen</PresentationFormat>
  <Paragraphs>43</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Unit 2 –  How were the Nazis defeated in World War Two?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Unit 2 – World War 2</dc:title>
  <dc:creator>Sam Hayes</dc:creator>
  <cp:lastModifiedBy>Mrs G Scott (St Ambrose College)</cp:lastModifiedBy>
  <cp:revision>3</cp:revision>
  <dcterms:created xsi:type="dcterms:W3CDTF">2023-10-23T12:21:57Z</dcterms:created>
  <dcterms:modified xsi:type="dcterms:W3CDTF">2024-09-04T10:27:17Z</dcterms:modified>
</cp:coreProperties>
</file>