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2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 Coxon" userId="10033FFF9F061C73@LIVE.COM" providerId="AD" clId="Web-{FB4F3332-FE5B-4228-A6F1-1D355924BED9}"/>
    <pc:docChg chg="modSld">
      <pc:chgData name="Debora Coxon" userId="10033FFF9F061C73@LIVE.COM" providerId="AD" clId="Web-{FB4F3332-FE5B-4228-A6F1-1D355924BED9}" dt="2018-03-02T15:16:33.021" v="0"/>
      <pc:docMkLst>
        <pc:docMk/>
      </pc:docMkLst>
      <pc:sldChg chg="modSp">
        <pc:chgData name="Debora Coxon" userId="10033FFF9F061C73@LIVE.COM" providerId="AD" clId="Web-{FB4F3332-FE5B-4228-A6F1-1D355924BED9}" dt="2018-03-02T15:16:33.021" v="0"/>
        <pc:sldMkLst>
          <pc:docMk/>
          <pc:sldMk cId="630973993" sldId="256"/>
        </pc:sldMkLst>
        <pc:cxnChg chg="mod">
          <ac:chgData name="Debora Coxon" userId="10033FFF9F061C73@LIVE.COM" providerId="AD" clId="Web-{FB4F3332-FE5B-4228-A6F1-1D355924BED9}" dt="2018-03-02T15:16:33.021" v="0"/>
          <ac:cxnSpMkLst>
            <pc:docMk/>
            <pc:sldMk cId="630973993" sldId="256"/>
            <ac:cxnSpMk id="3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BB00A54-8179-4DCA-9C98-7DA3525AF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30" y="5352027"/>
            <a:ext cx="2486387" cy="1422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900" y="15745"/>
            <a:ext cx="57695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Future Floods KO	 Big Q: How will floods affect us in the future? </a:t>
            </a:r>
          </a:p>
        </p:txBody>
      </p:sp>
      <p:sp>
        <p:nvSpPr>
          <p:cNvPr id="6" name="Rectangle 5"/>
          <p:cNvSpPr/>
          <p:nvPr/>
        </p:nvSpPr>
        <p:spPr>
          <a:xfrm>
            <a:off x="88900" y="228599"/>
            <a:ext cx="4586325" cy="27235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1: Why is flooding an issue?</a:t>
            </a:r>
          </a:p>
          <a:p>
            <a:r>
              <a:rPr lang="en-GB" sz="800" dirty="0">
                <a:solidFill>
                  <a:schemeClr val="tx1"/>
                </a:solidFill>
              </a:rPr>
              <a:t>Explain 2+ physical and human causes of flooding in the UK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800" dirty="0">
                <a:solidFill>
                  <a:schemeClr val="tx1"/>
                </a:solidFill>
              </a:rPr>
              <a:t>Challenge: Outline where in the UK is more at risk from flooding and why?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75225" y="54375"/>
            <a:ext cx="4404946" cy="22380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3: How we can reduce the risk of flooding? </a:t>
            </a:r>
          </a:p>
          <a:p>
            <a:r>
              <a:rPr lang="en-GB" sz="900" dirty="0">
                <a:solidFill>
                  <a:schemeClr val="tx1"/>
                </a:solidFill>
              </a:rPr>
              <a:t>2+ examples of hard river engineering     2+ examples of soft river engineering </a:t>
            </a:r>
          </a:p>
          <a:p>
            <a:r>
              <a:rPr lang="en-GB" sz="900" dirty="0">
                <a:solidFill>
                  <a:schemeClr val="tx1"/>
                </a:solidFill>
              </a:rPr>
              <a:t>(built defences)                                             (natural defences)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Overall, what were the main causes and why?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00" y="2930802"/>
            <a:ext cx="4586325" cy="3843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2: What landforms are there at each stage of a river? </a:t>
            </a:r>
          </a:p>
          <a:p>
            <a:r>
              <a:rPr lang="en-GB" sz="800" dirty="0">
                <a:solidFill>
                  <a:schemeClr val="tx1"/>
                </a:solidFill>
              </a:rPr>
              <a:t>Explain how waterfalls are created in the upper course of a river. </a:t>
            </a:r>
          </a:p>
          <a:p>
            <a:r>
              <a:rPr lang="en-GB" sz="800" dirty="0">
                <a:solidFill>
                  <a:schemeClr val="tx1"/>
                </a:solidFill>
              </a:rPr>
              <a:t>2+ points about the  formation a waterfall using processes of erosion such as hydraulic action, abrasion or attrition.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Explain how meanders and ox bow lakes are created in the middle and low course of a river. </a:t>
            </a:r>
          </a:p>
          <a:p>
            <a:r>
              <a:rPr lang="en-GB" sz="900" dirty="0">
                <a:solidFill>
                  <a:schemeClr val="tx1"/>
                </a:solidFill>
              </a:rPr>
              <a:t>2+ points about the  formation a meander using processes of erosion such as hydraulic action, abrasion or attrition. </a:t>
            </a:r>
          </a:p>
          <a:p>
            <a:endParaRPr lang="en-GB" sz="675" i="1" dirty="0">
              <a:solidFill>
                <a:schemeClr val="tx1"/>
              </a:solidFill>
            </a:endParaRPr>
          </a:p>
          <a:p>
            <a:endParaRPr lang="en-GB" sz="675" i="1" dirty="0">
              <a:solidFill>
                <a:schemeClr val="tx1"/>
              </a:solidFill>
            </a:endParaRPr>
          </a:p>
          <a:p>
            <a:endParaRPr lang="en-GB" sz="675" i="1" dirty="0">
              <a:solidFill>
                <a:schemeClr val="tx1"/>
              </a:solidFill>
            </a:endParaRPr>
          </a:p>
          <a:p>
            <a:endParaRPr lang="en-GB" sz="675" i="1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6849667" y="354692"/>
            <a:ext cx="11754" cy="13364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686758" y="2196848"/>
            <a:ext cx="4404946" cy="31759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4: What are floods like in different places? </a:t>
            </a:r>
          </a:p>
          <a:p>
            <a:r>
              <a:rPr lang="en-GB" sz="800" dirty="0">
                <a:solidFill>
                  <a:schemeClr val="tx1"/>
                </a:solidFill>
              </a:rPr>
              <a:t>Research 2 places to compare floods e.g. Flash flood in </a:t>
            </a:r>
            <a:r>
              <a:rPr lang="en-GB" sz="800" dirty="0" err="1">
                <a:solidFill>
                  <a:schemeClr val="tx1"/>
                </a:solidFill>
              </a:rPr>
              <a:t>Boscastle</a:t>
            </a:r>
            <a:r>
              <a:rPr lang="en-GB" sz="800" dirty="0">
                <a:solidFill>
                  <a:schemeClr val="tx1"/>
                </a:solidFill>
              </a:rPr>
              <a:t> 2004 or Mississippi 2019, or Bangladesh floods 2019 or your own examples &amp; year</a:t>
            </a:r>
            <a:r>
              <a:rPr lang="en-GB" sz="900" dirty="0">
                <a:solidFill>
                  <a:schemeClr val="tx1"/>
                </a:solidFill>
              </a:rPr>
              <a:t>.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Example 1: ___________________                       Example 2: ________________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Key facts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Causes (P&amp;H)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Impacts (SEE)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Overall, how do these examples compare?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225" y="6556460"/>
            <a:ext cx="4404946" cy="2180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dirty="0">
                <a:solidFill>
                  <a:schemeClr val="tx1"/>
                </a:solidFill>
              </a:rPr>
              <a:t>STAR: Research answers for 2 of your own simple or complex enquiry questions, record on the back.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141946-30F9-44AA-90F3-CB5E490551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78" t="56102" r="41227" b="8980"/>
          <a:stretch/>
        </p:blipFill>
        <p:spPr>
          <a:xfrm>
            <a:off x="88900" y="572698"/>
            <a:ext cx="4305300" cy="239216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CEE15B-0403-4405-822D-FF2B6F494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430" y="3455220"/>
            <a:ext cx="2573570" cy="144763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46B8C1C-E85F-43CA-9D26-C6895A8A6A54}"/>
              </a:ext>
            </a:extLst>
          </p:cNvPr>
          <p:cNvSpPr/>
          <p:nvPr/>
        </p:nvSpPr>
        <p:spPr>
          <a:xfrm>
            <a:off x="2794001" y="3389246"/>
            <a:ext cx="1875348" cy="161582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The river erodes the rocks in three main ways: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rgbClr val="231F20"/>
                </a:solidFill>
              </a:rPr>
              <a:t>Hydraulic action</a:t>
            </a:r>
            <a:r>
              <a:rPr lang="en-GB" sz="900" dirty="0">
                <a:solidFill>
                  <a:srgbClr val="231F20"/>
                </a:solidFill>
              </a:rPr>
              <a:t> –sheer force of the water into small cracks and breaks down the rock.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rgbClr val="231F20"/>
                </a:solidFill>
              </a:rPr>
              <a:t>Corrasion</a:t>
            </a:r>
            <a:r>
              <a:rPr lang="en-GB" sz="900" dirty="0">
                <a:solidFill>
                  <a:srgbClr val="231F20"/>
                </a:solidFill>
              </a:rPr>
              <a:t> –bed and banks are eroded by the load hitting against them.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rgbClr val="231F20"/>
                </a:solidFill>
              </a:rPr>
              <a:t>Corrosion</a:t>
            </a:r>
            <a:r>
              <a:rPr lang="en-GB" sz="900" dirty="0">
                <a:solidFill>
                  <a:srgbClr val="231F20"/>
                </a:solidFill>
              </a:rPr>
              <a:t> –water dissolves minerals from the rocks and washes them away.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45CAC3-2F84-4A5F-BC1E-61C674339EC6}"/>
              </a:ext>
            </a:extLst>
          </p:cNvPr>
          <p:cNvSpPr/>
          <p:nvPr/>
        </p:nvSpPr>
        <p:spPr>
          <a:xfrm>
            <a:off x="2706817" y="5290193"/>
            <a:ext cx="1926148" cy="14773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The river is </a:t>
            </a:r>
            <a:r>
              <a:rPr lang="en-GB" sz="900" b="1" dirty="0">
                <a:solidFill>
                  <a:srgbClr val="231F20"/>
                </a:solidFill>
              </a:rPr>
              <a:t>meandering</a:t>
            </a:r>
            <a:r>
              <a:rPr lang="en-GB" sz="900" dirty="0">
                <a:solidFill>
                  <a:srgbClr val="231F20"/>
                </a:solidFill>
              </a:rPr>
              <a:t> across the valley and erodes laterally.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Most water is directed towards the outside bend, there is also reduced </a:t>
            </a:r>
            <a:r>
              <a:rPr lang="en-GB" sz="900" b="1" dirty="0">
                <a:solidFill>
                  <a:srgbClr val="231F20"/>
                </a:solidFill>
              </a:rPr>
              <a:t>friction</a:t>
            </a:r>
            <a:r>
              <a:rPr lang="en-GB" sz="900" dirty="0">
                <a:solidFill>
                  <a:srgbClr val="231F20"/>
                </a:solidFill>
              </a:rPr>
              <a:t> and increased </a:t>
            </a:r>
            <a:r>
              <a:rPr lang="en-GB" sz="900" b="1" dirty="0">
                <a:solidFill>
                  <a:srgbClr val="231F20"/>
                </a:solidFill>
              </a:rPr>
              <a:t>velocity</a:t>
            </a:r>
            <a:r>
              <a:rPr lang="en-GB" sz="900" dirty="0">
                <a:solidFill>
                  <a:srgbClr val="231F20"/>
                </a:solidFill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231F20"/>
                </a:solidFill>
              </a:rPr>
              <a:t>The fast flowing water erodes the outside bends using hydraulic action, when the sheer force of the water breaks down the rock. </a:t>
            </a:r>
            <a:endParaRPr lang="en-GB" sz="900" b="0" i="0" dirty="0">
              <a:solidFill>
                <a:srgbClr val="231F20"/>
              </a:solidFill>
              <a:effectLst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F6D89DA-1C23-49A6-8EFB-3040B60D4F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35928"/>
              </p:ext>
            </p:extLst>
          </p:nvPr>
        </p:nvGraphicFramePr>
        <p:xfrm>
          <a:off x="4394200" y="230888"/>
          <a:ext cx="4722355" cy="1965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1158">
                  <a:extLst>
                    <a:ext uri="{9D8B030D-6E8A-4147-A177-3AD203B41FA5}">
                      <a16:colId xmlns:a16="http://schemas.microsoft.com/office/drawing/2014/main" val="2847000910"/>
                    </a:ext>
                  </a:extLst>
                </a:gridCol>
                <a:gridCol w="2401197">
                  <a:extLst>
                    <a:ext uri="{9D8B030D-6E8A-4147-A177-3AD203B41FA5}">
                      <a16:colId xmlns:a16="http://schemas.microsoft.com/office/drawing/2014/main" val="3088791138"/>
                    </a:ext>
                  </a:extLst>
                </a:gridCol>
              </a:tblGrid>
              <a:tr h="176459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effectLst/>
                        </a:rPr>
                        <a:t>Hard engineering strategies 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effectLst/>
                        </a:rPr>
                        <a:t>Soft engineering strategies 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207968"/>
                  </a:ext>
                </a:extLst>
              </a:tr>
              <a:tr h="1341088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effectLst/>
                        </a:rPr>
                        <a:t>Usually more expensive and require artificial structures or changes to the river channel. They have an immediate impact on the river and the surrounding landscape. For example: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effectLst/>
                        </a:rPr>
                        <a:t>-building dams to control the flow of the river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effectLst/>
                        </a:rPr>
                        <a:t>-making the river channel wider and deeper so that it can hold more water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effectLst/>
                        </a:rPr>
                        <a:t>-straightening the river so that water leaves the area more quickly</a:t>
                      </a:r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effectLst/>
                        </a:rPr>
                        <a:t>Usually less expensive and work more with the natural surroundings. They often take longer to work and will attempt to manage floods rather than prevent them. For example: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effectLst/>
                        </a:rPr>
                        <a:t>-planting trees to intercept rainfall and </a:t>
                      </a:r>
                      <a:r>
                        <a:rPr lang="en-GB" sz="900" b="0" kern="1200" dirty="0">
                          <a:effectLst/>
                        </a:rPr>
                        <a:t>reduce the water reaching the river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kern="1200" dirty="0">
                          <a:effectLst/>
                        </a:rPr>
                        <a:t>-providing flood warnings by monitoring rainfall and river discharge and alerting people.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kern="1200" dirty="0">
                          <a:effectLst/>
                        </a:rPr>
                        <a:t>-land use zoning, which involves using land beside the river for activities like grazing</a:t>
                      </a:r>
                      <a:r>
                        <a:rPr lang="en-GB" sz="900" kern="1200" dirty="0">
                          <a:effectLst/>
                        </a:rPr>
                        <a:t> and recreation, which can be relocated during times of flood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48648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3688C44-11CD-4E1D-96BC-6B1F369D6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11274"/>
              </p:ext>
            </p:extLst>
          </p:nvPr>
        </p:nvGraphicFramePr>
        <p:xfrm>
          <a:off x="4632965" y="2639343"/>
          <a:ext cx="4484260" cy="2518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130">
                  <a:extLst>
                    <a:ext uri="{9D8B030D-6E8A-4147-A177-3AD203B41FA5}">
                      <a16:colId xmlns:a16="http://schemas.microsoft.com/office/drawing/2014/main" val="2313330566"/>
                    </a:ext>
                  </a:extLst>
                </a:gridCol>
                <a:gridCol w="2242130">
                  <a:extLst>
                    <a:ext uri="{9D8B030D-6E8A-4147-A177-3AD203B41FA5}">
                      <a16:colId xmlns:a16="http://schemas.microsoft.com/office/drawing/2014/main" val="3209005798"/>
                    </a:ext>
                  </a:extLst>
                </a:gridCol>
              </a:tblGrid>
              <a:tr h="193163">
                <a:tc>
                  <a:txBody>
                    <a:bodyPr/>
                    <a:lstStyle/>
                    <a:p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 Case study: the Cumbrian floods 2015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Coping with flooding in Bangladesh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45259"/>
                  </a:ext>
                </a:extLst>
              </a:tr>
              <a:tr h="2304978">
                <a:tc>
                  <a:txBody>
                    <a:bodyPr/>
                    <a:lstStyle/>
                    <a:p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causes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warm air from the mid-Atlantic caused relief rainfall over the Cumbrian Mountains. The warmer the air, the more moisture it holds.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Warm air from the mid-Atlantic moved towards land due to the prevailing wind.</a:t>
                      </a:r>
                    </a:p>
                    <a:p>
                      <a:pPr lvl="0"/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Impacts:</a:t>
                      </a:r>
                    </a:p>
                    <a:p>
                      <a:pPr lvl="0"/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 43,000 homes across Cumbria and Lancashire suffered from power cuts.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Approximately 5,200 homes were affected by flooding.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Economic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Rail and road services were disrupted.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Many businesses suffered through damage to property and stock. The estimated cost was £500 million across Cumbria. The government provided £50 million for victims and businesses.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Causes of flooding in Bangladesh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Cyclones cause coastal flooding.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Lots of low-lying land.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Melt water from the Himalayas.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Heavy deforestation.</a:t>
                      </a:r>
                    </a:p>
                    <a:p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Impacts:</a:t>
                      </a:r>
                    </a:p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Social 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9m people made homeless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Approximately 1 000 people died from drowning and from waterborne diseases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Economic</a:t>
                      </a:r>
                    </a:p>
                    <a:p>
                      <a:pPr lvl="0"/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Millions s of small subsistence farmers (who live on trading what they grow on a small scale) lost their land or crops to flooding.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estimated 20 000 people left rural areas in search of work in towns and cities further north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93837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4607943" y="5151693"/>
            <a:ext cx="4484260" cy="161582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Future floods Key terms: 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Flood – When there is too much water in the channel, a river bursts its banks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Drainage basin – The area of land drained by a river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Confluence – The point where 2 or more rivers meet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Watershed – The imaginary line around a drainage basin, 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Precipitation – Any form of water falling from clouds such as rain, hail, sleet, snow etc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River channel – What the river flows in, gets wider down stream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Hydraulic action – A process of erosion caused by the force of the water hitting the rock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Impermeable surface – surfaces that do not let water soak into the ground such as tarmac Saturated – When the ground cannot hold anymore water</a:t>
            </a:r>
          </a:p>
          <a:p>
            <a:r>
              <a:rPr lang="en-GB" sz="9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Relief – The height of the land, goes from steep valleys with narrow flood plains down to flat wide land with wide flood plain along a river’s course. </a:t>
            </a:r>
          </a:p>
        </p:txBody>
      </p: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b90baaa272505df3c5e01aa45a037f88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70817005c4c11748f64e4fd994d3641f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527EB4-0AF4-42D4-A41B-1195F7AF6E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E129FE-1B40-438E-A5CE-DA08D859E8E9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011c272d-8a03-4b7a-811f-b61a10107f43"/>
    <ds:schemaRef ds:uri="http://schemas.microsoft.com/office/infopath/2007/PartnerControls"/>
    <ds:schemaRef ds:uri="http://schemas.microsoft.com/office/2006/documentManagement/types"/>
    <ds:schemaRef ds:uri="99667eb0-aa97-447c-a0d9-525e59e5c6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4769</TotalTime>
  <Words>925</Words>
  <Application>Microsoft Office PowerPoint</Application>
  <PresentationFormat>On-screen Show (4:3)</PresentationFormat>
  <Paragraphs>130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31</cp:revision>
  <cp:lastPrinted>2020-03-17T16:40:02Z</cp:lastPrinted>
  <dcterms:created xsi:type="dcterms:W3CDTF">2017-10-31T16:56:33Z</dcterms:created>
  <dcterms:modified xsi:type="dcterms:W3CDTF">2023-09-20T11:38:58Z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