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705" r:id="rId3"/>
  </p:sldMasterIdLst>
  <p:notesMasterIdLst>
    <p:notesMasterId r:id="rId6"/>
  </p:notesMasterIdLst>
  <p:sldIdLst>
    <p:sldId id="343" r:id="rId4"/>
    <p:sldId id="344" r:id="rId5"/>
  </p:sldIdLst>
  <p:sldSz cx="9906000" cy="6858000" type="A4"/>
  <p:notesSz cx="9990138" cy="14374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impkins" initials="MS" lastIdx="55" clrIdx="0">
    <p:extLst/>
  </p:cmAuthor>
  <p:cmAuthor id="2" name="Amanda Fleck" initials="AF" lastIdx="1" clrIdx="1">
    <p:extLst/>
  </p:cmAuthor>
  <p:cmAuthor id="3" name="Amanda Fleck" initials="AF [2]" lastIdx="1" clrIdx="2">
    <p:extLst/>
  </p:cmAuthor>
  <p:cmAuthor id="4" name="Amanda Fleck" initials="AF [3]" lastIdx="1" clrIdx="3">
    <p:extLst/>
  </p:cmAuthor>
  <p:cmAuthor id="5" name="Amanda Fleck" initials="AF [4]" lastIdx="1" clrIdx="4">
    <p:extLst/>
  </p:cmAuthor>
  <p:cmAuthor id="6" name="Amanda Fleck" initials="AF [5]" lastIdx="1" clrIdx="5">
    <p:extLst/>
  </p:cmAuthor>
  <p:cmAuthor id="7" name="Amanda Fleck" initials="AF [6]" lastIdx="1" clrIdx="6">
    <p:extLst/>
  </p:cmAuthor>
  <p:cmAuthor id="8" name="Amanda Fleck" initials="AF [7]" lastIdx="1" clrIdx="7">
    <p:extLst/>
  </p:cmAuthor>
  <p:cmAuthor id="9" name="Amanda Fleck" initials="AF [8]" lastIdx="1" clrIdx="8">
    <p:extLst/>
  </p:cmAuthor>
  <p:cmAuthor id="10" name="Amanda Fleck" initials="AF [9]" lastIdx="1" clrIdx="9">
    <p:extLst/>
  </p:cmAuthor>
  <p:cmAuthor id="11" name="Amanda Fleck" initials="AF [10]" lastIdx="1" clrIdx="10">
    <p:extLst/>
  </p:cmAuthor>
  <p:cmAuthor id="12" name="Amanda Fleck" initials="AF [11]" lastIdx="1" clrIdx="11">
    <p:extLst/>
  </p:cmAuthor>
  <p:cmAuthor id="13" name="Tracy Barrett" initials="TB" lastIdx="68" clrIdx="12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C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220" autoAdjust="0"/>
    <p:restoredTop sz="95046" autoAdjust="0"/>
  </p:normalViewPr>
  <p:slideViewPr>
    <p:cSldViewPr>
      <p:cViewPr varScale="1">
        <p:scale>
          <a:sx n="43" d="100"/>
          <a:sy n="43" d="100"/>
        </p:scale>
        <p:origin x="712" y="40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0232"/>
    </p:cViewPr>
  </p:sorterViewPr>
  <p:notesViewPr>
    <p:cSldViewPr>
      <p:cViewPr varScale="1">
        <p:scale>
          <a:sx n="85" d="100"/>
          <a:sy n="85" d="100"/>
        </p:scale>
        <p:origin x="195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58766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r">
              <a:defRPr sz="1700"/>
            </a:lvl1pPr>
          </a:lstStyle>
          <a:p>
            <a:fld id="{E42D2026-0859-4913-9377-3DA08F595AD2}" type="datetimeFigureOut">
              <a:rPr lang="en-US" smtClean="0"/>
              <a:t>1/8/2020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0663" y="1797050"/>
            <a:ext cx="7008812" cy="4852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579" tIns="66289" rIns="132579" bIns="662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9014" y="6917879"/>
            <a:ext cx="7992110" cy="5660083"/>
          </a:xfrm>
          <a:prstGeom prst="rect">
            <a:avLst/>
          </a:prstGeom>
        </p:spPr>
        <p:txBody>
          <a:bodyPr vert="horz" lIns="132579" tIns="66289" rIns="132579" bIns="662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58766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r">
              <a:defRPr sz="1700"/>
            </a:lvl1pPr>
          </a:lstStyle>
          <a:p>
            <a:fld id="{2C9D32D9-63A9-423F-8B77-368638260D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9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7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758" y="1681163"/>
            <a:ext cx="41911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8" y="2505075"/>
            <a:ext cx="4191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7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77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8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4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8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0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42844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7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233" y="1257300"/>
            <a:ext cx="9163050" cy="7493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33" y="2133600"/>
            <a:ext cx="9163050" cy="4165600"/>
          </a:xfrm>
        </p:spPr>
        <p:txBody>
          <a:bodyPr/>
          <a:lstStyle>
            <a:lvl1pPr>
              <a:defRPr>
                <a:latin typeface="News Gothic MT"/>
                <a:cs typeface="News Gothic MT"/>
              </a:defRPr>
            </a:lvl1pPr>
            <a:lvl2pPr>
              <a:defRPr>
                <a:latin typeface="News Gothic MT"/>
                <a:cs typeface="News Gothic MT"/>
              </a:defRPr>
            </a:lvl2pPr>
            <a:lvl3pPr>
              <a:defRPr>
                <a:latin typeface="News Gothic MT"/>
                <a:cs typeface="News Gothic MT"/>
              </a:defRPr>
            </a:lvl3pPr>
            <a:lvl4pPr>
              <a:defRPr>
                <a:latin typeface="News Gothic MT"/>
                <a:cs typeface="News Gothic MT"/>
              </a:defRPr>
            </a:lvl4pPr>
            <a:lvl5pPr>
              <a:defRPr>
                <a:latin typeface="News Gothic MT"/>
                <a:cs typeface="News Gothic M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495300" y="92080"/>
            <a:ext cx="8915400" cy="15081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 sz="4425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/>
            </a:pPr>
            <a:r>
              <a:rPr lang="en-US" sz="4425"/>
              <a:t>Click to edit Master title style</a:t>
            </a:r>
            <a:endParaRPr sz="4425"/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525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1pPr>
            <a:lvl2pPr marL="0" indent="240506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2pPr>
            <a:lvl3pPr marL="0" indent="481013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3pPr>
            <a:lvl4pPr marL="0" indent="722709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4pPr>
            <a:lvl5pPr marL="0" indent="963215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/>
            </a:pPr>
            <a:r>
              <a:rPr lang="en-US" sz="2250"/>
              <a:t>Click to edit Master text styles</a:t>
            </a:r>
          </a:p>
          <a:p>
            <a:pPr lvl="1">
              <a:defRPr sz="1800"/>
            </a:pPr>
            <a:r>
              <a:rPr lang="en-US" sz="2250"/>
              <a:t>Second level</a:t>
            </a:r>
          </a:p>
          <a:p>
            <a:pPr lvl="2">
              <a:defRPr sz="1800"/>
            </a:pPr>
            <a:r>
              <a:rPr lang="en-US" sz="2250"/>
              <a:t>Third level</a:t>
            </a:r>
          </a:p>
          <a:p>
            <a:pPr lvl="3">
              <a:defRPr sz="1800"/>
            </a:pPr>
            <a:r>
              <a:rPr lang="en-US" sz="2250"/>
              <a:t>Fourth level</a:t>
            </a:r>
          </a:p>
          <a:p>
            <a:pPr lvl="4">
              <a:defRPr sz="1800"/>
            </a:pPr>
            <a:r>
              <a:rPr lang="en-US" sz="2250"/>
              <a:t>Fifth level</a:t>
            </a:r>
            <a:endParaRPr sz="2250"/>
          </a:p>
        </p:txBody>
      </p:sp>
    </p:spTree>
    <p:extLst/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683" y="2130428"/>
            <a:ext cx="9286875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683" y="3886200"/>
            <a:ext cx="92868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4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5369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71651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196126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7869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97183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5301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4654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02558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21604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71180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31513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373" y="16872"/>
            <a:ext cx="1115574" cy="1020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" y="16872"/>
            <a:ext cx="2740956" cy="8315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61059"/>
            <a:ext cx="9906000" cy="2264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better hope – brighter</a:t>
            </a:r>
            <a:r>
              <a:rPr lang="en-GB" sz="900" baseline="0" dirty="0">
                <a:latin typeface="Arial" panose="020B0604020202020204" pitchFamily="34" charset="0"/>
                <a:cs typeface="Arial" panose="020B0604020202020204" pitchFamily="34" charset="0"/>
              </a:rPr>
              <a:t> future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424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ectangle 60"/>
          <p:cNvSpPr/>
          <p:nvPr/>
        </p:nvSpPr>
        <p:spPr>
          <a:xfrm>
            <a:off x="2485190" y="1546179"/>
            <a:ext cx="2420144" cy="4157647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>
            <a:off x="5009855" y="163680"/>
            <a:ext cx="4656115" cy="3325868"/>
          </a:xfrm>
          <a:prstGeom prst="rect">
            <a:avLst/>
          </a:prstGeom>
          <a:noFill/>
          <a:ln w="254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94328" y="1408866"/>
            <a:ext cx="2267739" cy="55399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000" dirty="0"/>
              <a:t>A </a:t>
            </a:r>
            <a:r>
              <a:rPr lang="en-GB" sz="1000" b="1" dirty="0"/>
              <a:t>polymer</a:t>
            </a:r>
            <a:r>
              <a:rPr lang="en-GB" sz="1000" dirty="0"/>
              <a:t> is a long carbon chain which has been made from many very small molecules (</a:t>
            </a:r>
            <a:r>
              <a:rPr lang="en-GB" sz="1000" b="1" dirty="0"/>
              <a:t>monomer</a:t>
            </a:r>
            <a:r>
              <a:rPr lang="en-GB" sz="1000" dirty="0"/>
              <a:t>) joining together</a:t>
            </a:r>
            <a:endParaRPr lang="en-GB" sz="10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5189737" y="656763"/>
            <a:ext cx="2042002" cy="363355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>
                <a:solidFill>
                  <a:schemeClr val="tx1"/>
                </a:solidFill>
              </a:rPr>
              <a:t>Amino acids have two different functional groups in their structure. 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5385048" y="299222"/>
            <a:ext cx="1325701" cy="229391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3.3 Amino Acids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2764692" y="1675331"/>
            <a:ext cx="1866534" cy="38085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 3.2 Condensation Polymerisation 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154470" y="1138801"/>
            <a:ext cx="2147457" cy="24347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3.1 Addition Polymerisation 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5276933" y="3840034"/>
            <a:ext cx="1867610" cy="28617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3.4 DNA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1617CE3-B5DB-4C6F-82E8-9E39F4EE16AC}"/>
              </a:ext>
            </a:extLst>
          </p:cNvPr>
          <p:cNvSpPr/>
          <p:nvPr/>
        </p:nvSpPr>
        <p:spPr>
          <a:xfrm>
            <a:off x="72706" y="89143"/>
            <a:ext cx="2292180" cy="49625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C7 part 3 – Organic Chemistry (Triple)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F1B41DC0-3728-45A5-871B-8E067FC30FD8}"/>
              </a:ext>
            </a:extLst>
          </p:cNvPr>
          <p:cNvSpPr/>
          <p:nvPr/>
        </p:nvSpPr>
        <p:spPr>
          <a:xfrm>
            <a:off x="7465697" y="3856678"/>
            <a:ext cx="1468091" cy="20313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 dirty="0">
                <a:solidFill>
                  <a:schemeClr val="tx1"/>
                </a:solidFill>
              </a:rPr>
              <a:t>Deoxyribonucleic acid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B1CCDE2-105B-4CEF-8789-C3C5D26A6220}"/>
              </a:ext>
            </a:extLst>
          </p:cNvPr>
          <p:cNvSpPr/>
          <p:nvPr/>
        </p:nvSpPr>
        <p:spPr>
          <a:xfrm>
            <a:off x="2581105" y="2129307"/>
            <a:ext cx="2233709" cy="6852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dirty="0">
                <a:solidFill>
                  <a:schemeClr val="tx1"/>
                </a:solidFill>
              </a:rPr>
              <a:t>Condensation polymers are produced when two functional groups are involved in the reaction to produce a polymer</a:t>
            </a:r>
            <a:endParaRPr lang="en-GB" sz="600" dirty="0">
              <a:solidFill>
                <a:schemeClr val="tx1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65666" y="1115490"/>
            <a:ext cx="2378010" cy="5148501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5287363" y="89143"/>
            <a:ext cx="1707479" cy="16419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HIGHER ONLY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04847" y="2014877"/>
            <a:ext cx="2267739" cy="73866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050" b="1" dirty="0"/>
              <a:t>Alkenes</a:t>
            </a:r>
            <a:r>
              <a:rPr lang="en-GB" sz="1050" dirty="0"/>
              <a:t> can react together to form long chains with no other products being produced this is called </a:t>
            </a:r>
            <a:r>
              <a:rPr lang="en-GB" sz="1050" b="1" dirty="0"/>
              <a:t>addition polymerisation</a:t>
            </a:r>
            <a:r>
              <a:rPr lang="en-GB" sz="1050" dirty="0"/>
              <a:t>.</a:t>
            </a:r>
            <a:endParaRPr lang="en-GB" sz="500" b="1" dirty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22" name="Picture 21"/>
          <p:cNvPicPr/>
          <p:nvPr/>
        </p:nvPicPr>
        <p:blipFill>
          <a:blip r:embed="rId2"/>
          <a:stretch>
            <a:fillRect/>
          </a:stretch>
        </p:blipFill>
        <p:spPr>
          <a:xfrm>
            <a:off x="104847" y="2882497"/>
            <a:ext cx="2226186" cy="708041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94328" y="3520812"/>
            <a:ext cx="757237" cy="19868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Naming: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84070" y="3780431"/>
            <a:ext cx="2267739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000" b="1" dirty="0"/>
              <a:t>Monomer	      Polymer</a:t>
            </a:r>
          </a:p>
          <a:p>
            <a:r>
              <a:rPr lang="en-GB" sz="1000" dirty="0" err="1">
                <a:solidFill>
                  <a:schemeClr val="tx1"/>
                </a:solidFill>
                <a:cs typeface="Arial" pitchFamily="34" charset="0"/>
              </a:rPr>
              <a:t>Ethene</a:t>
            </a:r>
            <a:r>
              <a:rPr lang="en-GB" sz="1000" dirty="0">
                <a:solidFill>
                  <a:schemeClr val="tx1"/>
                </a:solidFill>
                <a:cs typeface="Arial" pitchFamily="34" charset="0"/>
              </a:rPr>
              <a:t>	      Poly(ethane)</a:t>
            </a:r>
          </a:p>
          <a:p>
            <a:r>
              <a:rPr lang="en-GB" sz="1000" dirty="0">
                <a:solidFill>
                  <a:schemeClr val="tx1"/>
                </a:solidFill>
                <a:cs typeface="Arial" pitchFamily="34" charset="0"/>
              </a:rPr>
              <a:t>Propene	      poly(propene)</a:t>
            </a:r>
          </a:p>
          <a:p>
            <a:r>
              <a:rPr lang="en-GB" sz="1000" dirty="0" err="1">
                <a:solidFill>
                  <a:schemeClr val="tx1"/>
                </a:solidFill>
                <a:cs typeface="Arial" pitchFamily="34" charset="0"/>
              </a:rPr>
              <a:t>etc</a:t>
            </a:r>
            <a:endParaRPr lang="en-GB" sz="1000" dirty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657" t="48724" r="36123" b="32143"/>
          <a:stretch/>
        </p:blipFill>
        <p:spPr>
          <a:xfrm>
            <a:off x="154470" y="4512171"/>
            <a:ext cx="2147457" cy="785655"/>
          </a:xfrm>
          <a:prstGeom prst="rect">
            <a:avLst/>
          </a:prstGeom>
        </p:spPr>
      </p:pic>
      <p:sp>
        <p:nvSpPr>
          <p:cNvPr id="63" name="Rectangle 62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94328" y="5338379"/>
            <a:ext cx="1045269" cy="19868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Identifying :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84070" y="5589117"/>
            <a:ext cx="2267739" cy="57708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050" b="1" dirty="0"/>
              <a:t>In addition polymers the monomer has a DOUBLE BOND, but the polymer does not</a:t>
            </a:r>
            <a:r>
              <a:rPr lang="en-GB" sz="1050" dirty="0"/>
              <a:t>.</a:t>
            </a:r>
            <a:endParaRPr lang="en-GB" sz="5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6B1CCDE2-105B-4CEF-8789-C3C5D26A6220}"/>
              </a:ext>
            </a:extLst>
          </p:cNvPr>
          <p:cNvSpPr/>
          <p:nvPr/>
        </p:nvSpPr>
        <p:spPr>
          <a:xfrm>
            <a:off x="2795778" y="4370709"/>
            <a:ext cx="1776703" cy="54511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dirty="0">
                <a:solidFill>
                  <a:schemeClr val="tx1"/>
                </a:solidFill>
              </a:rPr>
              <a:t>Usually another small molecule (water) is also made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6B1CCDE2-105B-4CEF-8789-C3C5D26A6220}"/>
              </a:ext>
            </a:extLst>
          </p:cNvPr>
          <p:cNvSpPr/>
          <p:nvPr/>
        </p:nvSpPr>
        <p:spPr>
          <a:xfrm>
            <a:off x="2795293" y="5034006"/>
            <a:ext cx="1776703" cy="54511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b="1">
                <a:solidFill>
                  <a:schemeClr val="tx1"/>
                </a:solidFill>
              </a:rPr>
              <a:t>Diols and dicarboxylic acids can react to produce polyesters</a:t>
            </a:r>
            <a:r>
              <a:rPr lang="en-GB" sz="1050">
                <a:solidFill>
                  <a:schemeClr val="tx1"/>
                </a:solidFill>
              </a:rPr>
              <a:t>: </a:t>
            </a:r>
            <a:endParaRPr lang="en-GB" sz="600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5374" t="71684" r="1037" b="649"/>
          <a:stretch/>
        </p:blipFill>
        <p:spPr>
          <a:xfrm>
            <a:off x="2483261" y="2858716"/>
            <a:ext cx="2303483" cy="1437657"/>
          </a:xfrm>
          <a:prstGeom prst="rect">
            <a:avLst/>
          </a:prstGeom>
        </p:spPr>
      </p:pic>
      <p:sp>
        <p:nvSpPr>
          <p:cNvPr id="70" name="Rectangle 69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5189737" y="1235100"/>
            <a:ext cx="838656" cy="363355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dirty="0">
                <a:solidFill>
                  <a:schemeClr val="tx1"/>
                </a:solidFill>
              </a:rPr>
              <a:t>An </a:t>
            </a:r>
            <a:r>
              <a:rPr lang="en-GB" sz="1050" b="1" u="sng" dirty="0">
                <a:solidFill>
                  <a:schemeClr val="tx1"/>
                </a:solidFill>
              </a:rPr>
              <a:t>amine </a:t>
            </a:r>
            <a:r>
              <a:rPr lang="en-GB" sz="1050" dirty="0">
                <a:solidFill>
                  <a:schemeClr val="tx1"/>
                </a:solidFill>
              </a:rPr>
              <a:t>group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6373505" y="1246840"/>
            <a:ext cx="858234" cy="363355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dirty="0">
                <a:solidFill>
                  <a:schemeClr val="tx1"/>
                </a:solidFill>
              </a:rPr>
              <a:t>An </a:t>
            </a:r>
            <a:r>
              <a:rPr lang="en-GB" sz="1050" b="1" u="sng" dirty="0">
                <a:solidFill>
                  <a:schemeClr val="tx1"/>
                </a:solidFill>
              </a:rPr>
              <a:t>acid </a:t>
            </a:r>
            <a:r>
              <a:rPr lang="en-GB" sz="1050" dirty="0">
                <a:solidFill>
                  <a:schemeClr val="tx1"/>
                </a:solidFill>
              </a:rPr>
              <a:t>group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5189737" y="1876495"/>
            <a:ext cx="838656" cy="227615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b="1" dirty="0">
                <a:solidFill>
                  <a:schemeClr val="tx1"/>
                </a:solidFill>
              </a:rPr>
              <a:t>-NH</a:t>
            </a:r>
            <a:r>
              <a:rPr lang="en-GB" sz="1050" b="1" baseline="-250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6362081" y="1866139"/>
            <a:ext cx="858234" cy="237972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b="1" dirty="0">
                <a:solidFill>
                  <a:schemeClr val="tx1"/>
                </a:solidFill>
              </a:rPr>
              <a:t>-COOH</a:t>
            </a:r>
          </a:p>
        </p:txBody>
      </p:sp>
      <p:sp>
        <p:nvSpPr>
          <p:cNvPr id="6" name="Down Arrow 5"/>
          <p:cNvSpPr/>
          <p:nvPr/>
        </p:nvSpPr>
        <p:spPr>
          <a:xfrm>
            <a:off x="5573061" y="1032258"/>
            <a:ext cx="72008" cy="202841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Down Arrow 74"/>
          <p:cNvSpPr/>
          <p:nvPr/>
        </p:nvSpPr>
        <p:spPr>
          <a:xfrm>
            <a:off x="5573061" y="1623773"/>
            <a:ext cx="72008" cy="202841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Down Arrow 75"/>
          <p:cNvSpPr/>
          <p:nvPr/>
        </p:nvSpPr>
        <p:spPr>
          <a:xfrm>
            <a:off x="6755194" y="1634076"/>
            <a:ext cx="72008" cy="202841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Down Arrow 76"/>
          <p:cNvSpPr/>
          <p:nvPr/>
        </p:nvSpPr>
        <p:spPr>
          <a:xfrm>
            <a:off x="6750773" y="1011195"/>
            <a:ext cx="72008" cy="202841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8" name="Picture 77"/>
          <p:cNvPicPr/>
          <p:nvPr/>
        </p:nvPicPr>
        <p:blipFill>
          <a:blip r:embed="rId4"/>
          <a:stretch>
            <a:fillRect/>
          </a:stretch>
        </p:blipFill>
        <p:spPr>
          <a:xfrm>
            <a:off x="5795477" y="2246852"/>
            <a:ext cx="3574584" cy="841434"/>
          </a:xfrm>
          <a:prstGeom prst="rect">
            <a:avLst/>
          </a:prstGeom>
        </p:spPr>
      </p:pic>
      <p:sp>
        <p:nvSpPr>
          <p:cNvPr id="79" name="Rectangle 78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7465697" y="1546179"/>
            <a:ext cx="2042002" cy="555271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000" kern="0" dirty="0">
                <a:solidFill>
                  <a:prstClr val="black"/>
                </a:solidFill>
              </a:rPr>
              <a:t>Amino acids react by condensation polymerisation to produce </a:t>
            </a:r>
            <a:r>
              <a:rPr lang="en-GB" sz="1000" b="1" kern="0" dirty="0">
                <a:solidFill>
                  <a:prstClr val="black"/>
                </a:solidFill>
              </a:rPr>
              <a:t>polypeptides</a:t>
            </a:r>
            <a:r>
              <a:rPr lang="en-GB" sz="1000" kern="0" dirty="0"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80" name="Down Arrow 79"/>
          <p:cNvSpPr/>
          <p:nvPr/>
        </p:nvSpPr>
        <p:spPr>
          <a:xfrm rot="1704705" flipH="1">
            <a:off x="7684378" y="2041549"/>
            <a:ext cx="211469" cy="392491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6347926" y="3059513"/>
            <a:ext cx="2411764" cy="197191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b="1" kern="0" dirty="0">
                <a:solidFill>
                  <a:prstClr val="black"/>
                </a:solidFill>
              </a:rPr>
              <a:t>Polypeptides make proteins</a:t>
            </a: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5045052" y="3681627"/>
            <a:ext cx="4656115" cy="2987733"/>
          </a:xfrm>
          <a:prstGeom prst="rect">
            <a:avLst/>
          </a:prstGeom>
          <a:noFill/>
          <a:ln w="254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5322560" y="3607090"/>
            <a:ext cx="1707479" cy="14750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HIGHER ONLY</a:t>
            </a: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F1B41DC0-3728-45A5-871B-8E067FC30FD8}"/>
              </a:ext>
            </a:extLst>
          </p:cNvPr>
          <p:cNvSpPr/>
          <p:nvPr/>
        </p:nvSpPr>
        <p:spPr>
          <a:xfrm>
            <a:off x="5420186" y="4206040"/>
            <a:ext cx="1609853" cy="19233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dirty="0">
                <a:solidFill>
                  <a:schemeClr val="tx1"/>
                </a:solidFill>
              </a:rPr>
              <a:t>Large natural polymer</a:t>
            </a:r>
          </a:p>
        </p:txBody>
      </p:sp>
      <p:pic>
        <p:nvPicPr>
          <p:cNvPr id="85" name="Picture 84"/>
          <p:cNvPicPr/>
          <p:nvPr/>
        </p:nvPicPr>
        <p:blipFill>
          <a:blip r:embed="rId5"/>
          <a:stretch>
            <a:fillRect/>
          </a:stretch>
        </p:blipFill>
        <p:spPr>
          <a:xfrm>
            <a:off x="7413589" y="4110580"/>
            <a:ext cx="1932940" cy="2039620"/>
          </a:xfrm>
          <a:prstGeom prst="rect">
            <a:avLst/>
          </a:prstGeom>
        </p:spPr>
      </p:pic>
      <p:sp>
        <p:nvSpPr>
          <p:cNvPr id="86" name="Rectangle 85">
            <a:extLst>
              <a:ext uri="{FF2B5EF4-FFF2-40B4-BE49-F238E27FC236}">
                <a16:creationId xmlns:a16="http://schemas.microsoft.com/office/drawing/2014/main" id="{F1B41DC0-3728-45A5-871B-8E067FC30FD8}"/>
              </a:ext>
            </a:extLst>
          </p:cNvPr>
          <p:cNvSpPr/>
          <p:nvPr/>
        </p:nvSpPr>
        <p:spPr>
          <a:xfrm>
            <a:off x="5275671" y="4493384"/>
            <a:ext cx="2037452" cy="38005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dirty="0">
                <a:solidFill>
                  <a:schemeClr val="tx1"/>
                </a:solidFill>
              </a:rPr>
              <a:t>Monomers are called “nucleotides”</a:t>
            </a:r>
          </a:p>
          <a:p>
            <a:r>
              <a:rPr lang="en-GB" sz="1000" dirty="0">
                <a:solidFill>
                  <a:schemeClr val="tx1"/>
                </a:solidFill>
              </a:rPr>
              <a:t>Forms a Double Helix</a:t>
            </a:r>
          </a:p>
        </p:txBody>
      </p:sp>
      <p:sp>
        <p:nvSpPr>
          <p:cNvPr id="87" name="Down Arrow 86"/>
          <p:cNvSpPr/>
          <p:nvPr/>
        </p:nvSpPr>
        <p:spPr>
          <a:xfrm rot="16028095" flipH="1">
            <a:off x="7314661" y="4539659"/>
            <a:ext cx="211469" cy="392491"/>
          </a:xfrm>
          <a:prstGeom prst="down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5099190" y="4997636"/>
            <a:ext cx="1867610" cy="19823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Other Natural Polymers:</a:t>
            </a: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F1B41DC0-3728-45A5-871B-8E067FC30FD8}"/>
              </a:ext>
            </a:extLst>
          </p:cNvPr>
          <p:cNvSpPr/>
          <p:nvPr/>
        </p:nvSpPr>
        <p:spPr>
          <a:xfrm>
            <a:off x="5300548" y="5296561"/>
            <a:ext cx="1729491" cy="27616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 dirty="0">
                <a:solidFill>
                  <a:schemeClr val="tx1"/>
                </a:solidFill>
              </a:rPr>
              <a:t>Protein, Starch and cellulose</a:t>
            </a: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F1B41DC0-3728-45A5-871B-8E067FC30FD8}"/>
              </a:ext>
            </a:extLst>
          </p:cNvPr>
          <p:cNvSpPr/>
          <p:nvPr/>
        </p:nvSpPr>
        <p:spPr>
          <a:xfrm>
            <a:off x="5194287" y="5685196"/>
            <a:ext cx="2037452" cy="38005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dirty="0">
                <a:solidFill>
                  <a:schemeClr val="tx1"/>
                </a:solidFill>
              </a:rPr>
              <a:t>Glucose is the monomer in starch and cellulose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1610" y="130242"/>
            <a:ext cx="688881" cy="7081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25959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208018"/>
              </p:ext>
            </p:extLst>
          </p:nvPr>
        </p:nvGraphicFramePr>
        <p:xfrm>
          <a:off x="145424" y="764704"/>
          <a:ext cx="468052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9204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311316">
                  <a:extLst>
                    <a:ext uri="{9D8B030D-6E8A-4147-A177-3AD203B41FA5}">
                      <a16:colId xmlns:a16="http://schemas.microsoft.com/office/drawing/2014/main" val="1085467855"/>
                    </a:ext>
                  </a:extLst>
                </a:gridCol>
              </a:tblGrid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What type</a:t>
                      </a:r>
                      <a:r>
                        <a:rPr lang="en-GB" sz="900" baseline="0" dirty="0"/>
                        <a:t> of reactants can undergo addition polymerisation?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2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Name the polymer made from </a:t>
                      </a:r>
                      <a:r>
                        <a:rPr lang="en-GB" sz="90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Butene</a:t>
                      </a: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0776550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3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monomer would be used to make poly(propene)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4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two reactants can undergo condensation polymerisation to make polyesters?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5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As well as a polymer, what is also made in condensation polymerisation?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6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Higher Tier - What 2 functional groups do amino acids contain?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/>
                        <a:t>7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Higher Tier - Amino acids react by condensation to make what?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8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Higher Tier – What are the monomers called that make up DNA?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194793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9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shape does DNA form?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144271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10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Name 3 other naturally occurring polymers?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7225577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6498992"/>
              </p:ext>
            </p:extLst>
          </p:nvPr>
        </p:nvGraphicFramePr>
        <p:xfrm>
          <a:off x="128464" y="3933056"/>
          <a:ext cx="4680520" cy="2033038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98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99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06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Monomers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Small molecules; building blocks of polymers</a:t>
                      </a: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7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Polymers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long molecule made of lots of monomers joined together.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33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Polymerisation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chemical reaction that makes polymers from monomers.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73211442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Alkenes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group of unsaturated hydrocarbons, with the general formula C</a:t>
                      </a:r>
                      <a:r>
                        <a:rPr lang="en-GB" sz="900" baseline="-25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en-GB" sz="900" baseline="-25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2n</a:t>
                      </a: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2158288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Unsaturated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When hydrocarbons like alkenes have a double bond and so have the potential to bond with extra hydrogen atoms.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84075248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Polypeptide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naturally occurring</a:t>
                      </a:r>
                      <a:r>
                        <a:rPr lang="en-GB" sz="90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polymer made from amino acids</a:t>
                      </a: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33504302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DNA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naturally occurring polymer where the monomers are called nucleotides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689056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 polymerisation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When monomers</a:t>
                      </a:r>
                      <a:r>
                        <a:rPr lang="en-GB" sz="90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containing double bonds react to form a polymer that does not contain double bonds</a:t>
                      </a: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98240333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Condensation polymerisation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When</a:t>
                      </a:r>
                      <a:r>
                        <a:rPr lang="en-GB" sz="90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2 different monomers, usually a di–alcohol and a di-carboxylic acid react to form a polymer and a small molecule like water.</a:t>
                      </a: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277448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9821178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XL Sci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99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L Sci" id="{2CFE4A30-D880-BA4E-B779-8E17F61ECAC9}" vid="{3D4DF9ED-AD7F-6943-859C-106C4E33968D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28669</TotalTime>
  <Words>432</Words>
  <Application>Microsoft Office PowerPoint</Application>
  <PresentationFormat>A4 Paper (210x297 mm)</PresentationFormat>
  <Paragraphs>71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1" baseType="lpstr">
      <vt:lpstr>Arial</vt:lpstr>
      <vt:lpstr>Calibri</vt:lpstr>
      <vt:lpstr>Calibri Light</vt:lpstr>
      <vt:lpstr>Gill Sans</vt:lpstr>
      <vt:lpstr>News Gothic MT</vt:lpstr>
      <vt:lpstr>Times New Roman</vt:lpstr>
      <vt:lpstr>Custom Design</vt:lpstr>
      <vt:lpstr>PIXL Sci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zarina shaffi</dc:creator>
  <cp:lastModifiedBy>Rich Berry</cp:lastModifiedBy>
  <cp:revision>312</cp:revision>
  <cp:lastPrinted>2017-10-27T15:58:48Z</cp:lastPrinted>
  <dcterms:created xsi:type="dcterms:W3CDTF">2016-03-05T09:38:04Z</dcterms:created>
  <dcterms:modified xsi:type="dcterms:W3CDTF">2020-01-08T19:56:00Z</dcterms:modified>
</cp:coreProperties>
</file>