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57" r:id="rId6"/>
  </p:sldIdLst>
  <p:sldSz cx="6858000" cy="12192000"/>
  <p:notesSz cx="6794500" cy="9931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59F654D-C1BA-4DE5-AC22-F1E685A313C3}" v="10" dt="2026-04-27T16:47:04.40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25" autoAdjust="0"/>
    <p:restoredTop sz="94660"/>
  </p:normalViewPr>
  <p:slideViewPr>
    <p:cSldViewPr snapToGrid="0">
      <p:cViewPr varScale="1">
        <p:scale>
          <a:sx n="61" d="100"/>
          <a:sy n="61" d="100"/>
        </p:scale>
        <p:origin x="333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r K Rousseau (St Ambrose College)" userId="3416be53-3bd5-4b73-85a3-8d529c7e3fa0" providerId="ADAL" clId="{7EE7F62B-4B25-486F-95F9-98F5D7756272}"/>
    <pc:docChg chg="undo custSel modSld">
      <pc:chgData name="Dr K Rousseau (St Ambrose College)" userId="3416be53-3bd5-4b73-85a3-8d529c7e3fa0" providerId="ADAL" clId="{7EE7F62B-4B25-486F-95F9-98F5D7756272}" dt="2026-04-27T16:47:53.195" v="124" actId="20577"/>
      <pc:docMkLst>
        <pc:docMk/>
      </pc:docMkLst>
      <pc:sldChg chg="modSp mod">
        <pc:chgData name="Dr K Rousseau (St Ambrose College)" userId="3416be53-3bd5-4b73-85a3-8d529c7e3fa0" providerId="ADAL" clId="{7EE7F62B-4B25-486F-95F9-98F5D7756272}" dt="2026-04-27T16:47:53.195" v="124" actId="20577"/>
        <pc:sldMkLst>
          <pc:docMk/>
          <pc:sldMk cId="501679564" sldId="256"/>
        </pc:sldMkLst>
        <pc:spChg chg="mod">
          <ac:chgData name="Dr K Rousseau (St Ambrose College)" userId="3416be53-3bd5-4b73-85a3-8d529c7e3fa0" providerId="ADAL" clId="{7EE7F62B-4B25-486F-95F9-98F5D7756272}" dt="2026-04-27T16:47:53.195" v="124" actId="20577"/>
          <ac:spMkLst>
            <pc:docMk/>
            <pc:sldMk cId="501679564" sldId="256"/>
            <ac:spMk id="5" creationId="{55323024-5F9A-45DB-82EA-C7EEE64B29C8}"/>
          </ac:spMkLst>
        </pc:spChg>
        <pc:graphicFrameChg chg="mod modGraphic">
          <ac:chgData name="Dr K Rousseau (St Ambrose College)" userId="3416be53-3bd5-4b73-85a3-8d529c7e3fa0" providerId="ADAL" clId="{7EE7F62B-4B25-486F-95F9-98F5D7756272}" dt="2026-04-27T16:46:51.592" v="120"/>
          <ac:graphicFrameMkLst>
            <pc:docMk/>
            <pc:sldMk cId="501679564" sldId="256"/>
            <ac:graphicFrameMk id="4" creationId="{1FEA17EA-BBEF-4964-B360-447A3F1C0730}"/>
          </ac:graphicFrameMkLst>
        </pc:graphicFrameChg>
      </pc:sldChg>
      <pc:sldChg chg="modSp mod">
        <pc:chgData name="Dr K Rousseau (St Ambrose College)" userId="3416be53-3bd5-4b73-85a3-8d529c7e3fa0" providerId="ADAL" clId="{7EE7F62B-4B25-486F-95F9-98F5D7756272}" dt="2026-04-27T16:47:20.927" v="123" actId="1076"/>
        <pc:sldMkLst>
          <pc:docMk/>
          <pc:sldMk cId="1040955980" sldId="257"/>
        </pc:sldMkLst>
        <pc:spChg chg="mod">
          <ac:chgData name="Dr K Rousseau (St Ambrose College)" userId="3416be53-3bd5-4b73-85a3-8d529c7e3fa0" providerId="ADAL" clId="{7EE7F62B-4B25-486F-95F9-98F5D7756272}" dt="2026-04-27T16:47:20.927" v="123" actId="1076"/>
          <ac:spMkLst>
            <pc:docMk/>
            <pc:sldMk cId="1040955980" sldId="257"/>
            <ac:spMk id="6" creationId="{C57E35D4-A400-4D89-B8F7-70CEBEAA8C28}"/>
          </ac:spMkLst>
        </pc:spChg>
        <pc:graphicFrameChg chg="mod modGraphic">
          <ac:chgData name="Dr K Rousseau (St Ambrose College)" userId="3416be53-3bd5-4b73-85a3-8d529c7e3fa0" providerId="ADAL" clId="{7EE7F62B-4B25-486F-95F9-98F5D7756272}" dt="2026-04-27T16:47:04.400" v="122"/>
          <ac:graphicFrameMkLst>
            <pc:docMk/>
            <pc:sldMk cId="1040955980" sldId="257"/>
            <ac:graphicFrameMk id="4" creationId="{801B4792-63A3-433B-9C9E-89EF858AE0BF}"/>
          </ac:graphicFrameMkLst>
        </pc:graphicFrame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995312"/>
            <a:ext cx="5829300" cy="4244622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6403623"/>
            <a:ext cx="5143500" cy="2943577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77111-0BA6-42ED-932B-091001FB4943}" type="datetimeFigureOut">
              <a:rPr lang="en-GB" smtClean="0"/>
              <a:t>27/04/2026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643B-8785-4E97-A49D-9213D2E02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07565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77111-0BA6-42ED-932B-091001FB4943}" type="datetimeFigureOut">
              <a:rPr lang="en-GB" smtClean="0"/>
              <a:t>27/04/2026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643B-8785-4E97-A49D-9213D2E02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50600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3039537"/>
            <a:ext cx="5915025" cy="5071532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8159048"/>
            <a:ext cx="5915025" cy="266699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77111-0BA6-42ED-932B-091001FB4943}" type="datetimeFigureOut">
              <a:rPr lang="en-GB" smtClean="0"/>
              <a:t>27/04/2026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643B-8785-4E97-A49D-9213D2E02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82445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3245556"/>
            <a:ext cx="2914650" cy="773571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3245556"/>
            <a:ext cx="2914650" cy="773571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77111-0BA6-42ED-932B-091001FB4943}" type="datetimeFigureOut">
              <a:rPr lang="en-GB" smtClean="0"/>
              <a:t>27/04/2026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643B-8785-4E97-A49D-9213D2E02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02129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49114"/>
            <a:ext cx="5915025" cy="235655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988734"/>
            <a:ext cx="2901255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4453467"/>
            <a:ext cx="2901255" cy="65503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988734"/>
            <a:ext cx="2915543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4453467"/>
            <a:ext cx="2915543" cy="65503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77111-0BA6-42ED-932B-091001FB4943}" type="datetimeFigureOut">
              <a:rPr lang="en-GB" smtClean="0"/>
              <a:t>27/04/2026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643B-8785-4E97-A49D-9213D2E02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79612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77111-0BA6-42ED-932B-091001FB4943}" type="datetimeFigureOut">
              <a:rPr lang="en-GB" smtClean="0"/>
              <a:t>27/04/2026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643B-8785-4E97-A49D-9213D2E02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82503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77111-0BA6-42ED-932B-091001FB4943}" type="datetimeFigureOut">
              <a:rPr lang="en-GB" smtClean="0"/>
              <a:t>27/04/2026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643B-8785-4E97-A49D-9213D2E02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29267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755425"/>
            <a:ext cx="3471863" cy="8664222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77111-0BA6-42ED-932B-091001FB4943}" type="datetimeFigureOut">
              <a:rPr lang="en-GB" smtClean="0"/>
              <a:t>27/04/2026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643B-8785-4E97-A49D-9213D2E02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96710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755425"/>
            <a:ext cx="3471863" cy="8664222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77111-0BA6-42ED-932B-091001FB4943}" type="datetimeFigureOut">
              <a:rPr lang="en-GB" smtClean="0"/>
              <a:t>27/04/2026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643B-8785-4E97-A49D-9213D2E02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53472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77111-0BA6-42ED-932B-091001FB4943}" type="datetimeFigureOut">
              <a:rPr lang="en-GB" smtClean="0"/>
              <a:t>27/04/2026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643B-8785-4E97-A49D-9213D2E02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99298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649111"/>
            <a:ext cx="1478756" cy="1033215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649111"/>
            <a:ext cx="4350544" cy="10332156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77111-0BA6-42ED-932B-091001FB4943}" type="datetimeFigureOut">
              <a:rPr lang="en-GB" smtClean="0"/>
              <a:t>27/04/2026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643B-8785-4E97-A49D-9213D2E02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42660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649114"/>
            <a:ext cx="5915025" cy="23565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3245556"/>
            <a:ext cx="5915025" cy="77357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E77111-0BA6-42ED-932B-091001FB4943}" type="datetimeFigureOut">
              <a:rPr lang="en-GB" smtClean="0"/>
              <a:t>27/04/2026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8E643B-8785-4E97-A49D-9213D2E02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45148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kerboodle.com/" TargetMode="External"/><Relationship Id="rId2" Type="http://schemas.openxmlformats.org/officeDocument/2006/relationships/hyperlink" Target="https://filestore.aqa.org.uk/resources/biology/specifications/AQA-7401-7402-SP-2015.PDF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physicsandmathstutor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1FEA17EA-BBEF-4964-B360-447A3F1C07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3881894"/>
              </p:ext>
            </p:extLst>
          </p:nvPr>
        </p:nvGraphicFramePr>
        <p:xfrm>
          <a:off x="137908" y="2224407"/>
          <a:ext cx="6582180" cy="9846303"/>
        </p:xfrm>
        <a:graphic>
          <a:graphicData uri="http://schemas.openxmlformats.org/drawingml/2006/table">
            <a:tbl>
              <a:tblPr firstRow="1" firstCol="1" bandRow="1"/>
              <a:tblGrid>
                <a:gridCol w="542377">
                  <a:extLst>
                    <a:ext uri="{9D8B030D-6E8A-4147-A177-3AD203B41FA5}">
                      <a16:colId xmlns:a16="http://schemas.microsoft.com/office/drawing/2014/main" val="137297789"/>
                    </a:ext>
                  </a:extLst>
                </a:gridCol>
                <a:gridCol w="3749825">
                  <a:extLst>
                    <a:ext uri="{9D8B030D-6E8A-4147-A177-3AD203B41FA5}">
                      <a16:colId xmlns:a16="http://schemas.microsoft.com/office/drawing/2014/main" val="4155997995"/>
                    </a:ext>
                  </a:extLst>
                </a:gridCol>
                <a:gridCol w="381663">
                  <a:extLst>
                    <a:ext uri="{9D8B030D-6E8A-4147-A177-3AD203B41FA5}">
                      <a16:colId xmlns:a16="http://schemas.microsoft.com/office/drawing/2014/main" val="678669293"/>
                    </a:ext>
                  </a:extLst>
                </a:gridCol>
                <a:gridCol w="381663">
                  <a:extLst>
                    <a:ext uri="{9D8B030D-6E8A-4147-A177-3AD203B41FA5}">
                      <a16:colId xmlns:a16="http://schemas.microsoft.com/office/drawing/2014/main" val="2259925250"/>
                    </a:ext>
                  </a:extLst>
                </a:gridCol>
                <a:gridCol w="381663">
                  <a:extLst>
                    <a:ext uri="{9D8B030D-6E8A-4147-A177-3AD203B41FA5}">
                      <a16:colId xmlns:a16="http://schemas.microsoft.com/office/drawing/2014/main" val="3804898735"/>
                    </a:ext>
                  </a:extLst>
                </a:gridCol>
                <a:gridCol w="381663">
                  <a:extLst>
                    <a:ext uri="{9D8B030D-6E8A-4147-A177-3AD203B41FA5}">
                      <a16:colId xmlns:a16="http://schemas.microsoft.com/office/drawing/2014/main" val="749532830"/>
                    </a:ext>
                  </a:extLst>
                </a:gridCol>
                <a:gridCol w="381663">
                  <a:extLst>
                    <a:ext uri="{9D8B030D-6E8A-4147-A177-3AD203B41FA5}">
                      <a16:colId xmlns:a16="http://schemas.microsoft.com/office/drawing/2014/main" val="1407387272"/>
                    </a:ext>
                  </a:extLst>
                </a:gridCol>
                <a:gridCol w="381663">
                  <a:extLst>
                    <a:ext uri="{9D8B030D-6E8A-4147-A177-3AD203B41FA5}">
                      <a16:colId xmlns:a16="http://schemas.microsoft.com/office/drawing/2014/main" val="3451138353"/>
                    </a:ext>
                  </a:extLst>
                </a:gridCol>
              </a:tblGrid>
              <a:tr h="321981">
                <a:tc row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AQA Spec ref.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60" marR="3016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Subject Content covered during Year 12: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60" marR="3016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6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b="1" i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en-GB" sz="1200" b="1" i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Tick the boxes when you have…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2094554823"/>
                  </a:ext>
                </a:extLst>
              </a:tr>
              <a:tr h="2967166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71755" marR="71755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Read the details for required content in the AQA exam spec</a:t>
                      </a:r>
                    </a:p>
                  </a:txBody>
                  <a:tcPr marL="30160" marR="30160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1755" marR="71755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Reviewed relevant class notes/assessments on this topic</a:t>
                      </a:r>
                    </a:p>
                  </a:txBody>
                  <a:tcPr marL="30160" marR="30160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1755" marR="71755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Read relevant pages of the </a:t>
                      </a:r>
                      <a:r>
                        <a:rPr lang="en-GB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kerboodle</a:t>
                      </a:r>
                      <a:r>
                        <a:rPr lang="en-GB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textbook</a:t>
                      </a:r>
                    </a:p>
                  </a:txBody>
                  <a:tcPr marL="30160" marR="30160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1755" marR="71755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Created your own summary notes/flash cards/ mind maps of key content</a:t>
                      </a:r>
                    </a:p>
                  </a:txBody>
                  <a:tcPr marL="30160" marR="30160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1755" marR="71755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Used revision  notes/flash cards/ mind maps  to check content is memorised</a:t>
                      </a:r>
                    </a:p>
                  </a:txBody>
                  <a:tcPr marL="30160" marR="30160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1755" marR="71755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Attempted past exam questions on PMT website AND self-assessed your answers using the </a:t>
                      </a:r>
                      <a:r>
                        <a:rPr lang="en-GB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markscheme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60" marR="30160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77119076"/>
                  </a:ext>
                </a:extLst>
              </a:tr>
              <a:tr h="357607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3.1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60" marR="301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Biological molecules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60" marR="301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2847333"/>
                  </a:ext>
                </a:extLst>
              </a:tr>
              <a:tr h="288049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3.1.1</a:t>
                      </a:r>
                    </a:p>
                  </a:txBody>
                  <a:tcPr marL="30160" marR="301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Monomers and polymers</a:t>
                      </a:r>
                    </a:p>
                  </a:txBody>
                  <a:tcPr marL="30160" marR="301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71739290"/>
                  </a:ext>
                </a:extLst>
              </a:tr>
              <a:tr h="289039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3.1.2</a:t>
                      </a:r>
                    </a:p>
                  </a:txBody>
                  <a:tcPr marL="30160" marR="301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Carbohydrates</a:t>
                      </a:r>
                    </a:p>
                  </a:txBody>
                  <a:tcPr marL="30160" marR="301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15429146"/>
                  </a:ext>
                </a:extLst>
              </a:tr>
              <a:tr h="289039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3.1.3</a:t>
                      </a:r>
                    </a:p>
                  </a:txBody>
                  <a:tcPr marL="30160" marR="301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Lipids</a:t>
                      </a:r>
                    </a:p>
                  </a:txBody>
                  <a:tcPr marL="30160" marR="301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24112829"/>
                  </a:ext>
                </a:extLst>
              </a:tr>
              <a:tr h="289039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3.1.4.1</a:t>
                      </a:r>
                    </a:p>
                  </a:txBody>
                  <a:tcPr marL="30160" marR="301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General properties of proteins</a:t>
                      </a:r>
                    </a:p>
                  </a:txBody>
                  <a:tcPr marL="30160" marR="301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64237898"/>
                  </a:ext>
                </a:extLst>
              </a:tr>
              <a:tr h="50304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3.1.4.2</a:t>
                      </a:r>
                    </a:p>
                  </a:txBody>
                  <a:tcPr marL="30160" marR="301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Many proteins are enzymes </a:t>
                      </a:r>
                      <a:r>
                        <a:rPr lang="en-GB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(RP1- investigating factors affecting enzymes)</a:t>
                      </a:r>
                    </a:p>
                  </a:txBody>
                  <a:tcPr marL="30160" marR="301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67227751"/>
                  </a:ext>
                </a:extLst>
              </a:tr>
              <a:tr h="283787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3.1.5.1</a:t>
                      </a:r>
                    </a:p>
                  </a:txBody>
                  <a:tcPr marL="30160" marR="301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Structure of DNA and RNA</a:t>
                      </a:r>
                    </a:p>
                  </a:txBody>
                  <a:tcPr marL="30160" marR="301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38277104"/>
                  </a:ext>
                </a:extLst>
              </a:tr>
              <a:tr h="30509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3.1.5.2</a:t>
                      </a:r>
                    </a:p>
                  </a:txBody>
                  <a:tcPr marL="30160" marR="301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DNA replication</a:t>
                      </a:r>
                    </a:p>
                  </a:txBody>
                  <a:tcPr marL="30160" marR="301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01350530"/>
                  </a:ext>
                </a:extLst>
              </a:tr>
              <a:tr h="30509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3.1.6</a:t>
                      </a:r>
                    </a:p>
                  </a:txBody>
                  <a:tcPr marL="30160" marR="301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ATP</a:t>
                      </a:r>
                    </a:p>
                  </a:txBody>
                  <a:tcPr marL="30160" marR="301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66107297"/>
                  </a:ext>
                </a:extLst>
              </a:tr>
              <a:tr h="30509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3.1.7</a:t>
                      </a:r>
                    </a:p>
                  </a:txBody>
                  <a:tcPr marL="30160" marR="301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Water</a:t>
                      </a:r>
                    </a:p>
                  </a:txBody>
                  <a:tcPr marL="30160" marR="301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06249371"/>
                  </a:ext>
                </a:extLst>
              </a:tr>
              <a:tr h="357607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3.1.8</a:t>
                      </a:r>
                    </a:p>
                  </a:txBody>
                  <a:tcPr marL="30160" marR="301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Inorganic ions</a:t>
                      </a:r>
                    </a:p>
                  </a:txBody>
                  <a:tcPr marL="30160" marR="301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46925864"/>
                  </a:ext>
                </a:extLst>
              </a:tr>
              <a:tr h="357607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3.2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60" marR="301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Cells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60" marR="301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80772841"/>
                  </a:ext>
                </a:extLst>
              </a:tr>
              <a:tr h="357607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3.2.1.1</a:t>
                      </a:r>
                    </a:p>
                  </a:txBody>
                  <a:tcPr marL="30160" marR="301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Structure of eukaryotic cells</a:t>
                      </a:r>
                    </a:p>
                  </a:txBody>
                  <a:tcPr marL="30160" marR="301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02430827"/>
                  </a:ext>
                </a:extLst>
              </a:tr>
              <a:tr h="357607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3.2.1.2</a:t>
                      </a:r>
                    </a:p>
                  </a:txBody>
                  <a:tcPr marL="30160" marR="301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Structure of prokaryotic cells and of viruses</a:t>
                      </a:r>
                    </a:p>
                  </a:txBody>
                  <a:tcPr marL="30160" marR="301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13649476"/>
                  </a:ext>
                </a:extLst>
              </a:tr>
              <a:tr h="335918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3.2.1.3</a:t>
                      </a:r>
                    </a:p>
                  </a:txBody>
                  <a:tcPr marL="30160" marR="301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Methods of studying cells</a:t>
                      </a:r>
                    </a:p>
                  </a:txBody>
                  <a:tcPr marL="30160" marR="301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21702005"/>
                  </a:ext>
                </a:extLst>
              </a:tr>
              <a:tr h="516224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3.2.2</a:t>
                      </a:r>
                    </a:p>
                  </a:txBody>
                  <a:tcPr marL="30160" marR="301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All cells arise from other cells </a:t>
                      </a:r>
                      <a:r>
                        <a:rPr lang="en-GB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(RP2- root tip squash, mitotic index)</a:t>
                      </a:r>
                    </a:p>
                  </a:txBody>
                  <a:tcPr marL="30160" marR="301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77132380"/>
                  </a:ext>
                </a:extLst>
              </a:tr>
              <a:tr h="70209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3.2.3</a:t>
                      </a:r>
                    </a:p>
                  </a:txBody>
                  <a:tcPr marL="30160" marR="301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Transport across cell membranes </a:t>
                      </a:r>
                      <a:r>
                        <a:rPr lang="en-GB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(RP3- dilution series, calibration curve, osmosis) </a:t>
                      </a: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and </a:t>
                      </a:r>
                      <a:r>
                        <a:rPr lang="en-GB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(RP4- investigation of factor affecting membrane permeability)</a:t>
                      </a:r>
                    </a:p>
                  </a:txBody>
                  <a:tcPr marL="30160" marR="301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94546916"/>
                  </a:ext>
                </a:extLst>
              </a:tr>
              <a:tr h="357607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3.2.4</a:t>
                      </a:r>
                    </a:p>
                  </a:txBody>
                  <a:tcPr marL="30160" marR="301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Cell recognition and the immune system</a:t>
                      </a:r>
                    </a:p>
                  </a:txBody>
                  <a:tcPr marL="30160" marR="301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2800012"/>
                  </a:ext>
                </a:extLst>
              </a:tr>
            </a:tbl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55323024-5F9A-45DB-82EA-C7EEE64B29C8}"/>
              </a:ext>
            </a:extLst>
          </p:cNvPr>
          <p:cNvSpPr/>
          <p:nvPr/>
        </p:nvSpPr>
        <p:spPr>
          <a:xfrm>
            <a:off x="121171" y="121287"/>
            <a:ext cx="6598920" cy="13081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12 Biology End of Year Exam Checklist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This document should help you to focus your biology revision over the next few weeks. This year in lessons you have covered most of the subject content for topics 1-4.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b="1" dirty="0"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Your year 12 exam will be in the form of 2x 1hr30 written papers </a:t>
            </a:r>
          </a:p>
        </p:txBody>
      </p:sp>
    </p:spTree>
    <p:extLst>
      <p:ext uri="{BB962C8B-B14F-4D97-AF65-F5344CB8AC3E}">
        <p14:creationId xmlns:p14="http://schemas.microsoft.com/office/powerpoint/2010/main" val="501679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01B4792-63A3-433B-9C9E-89EF858AE0B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1203318"/>
              </p:ext>
            </p:extLst>
          </p:nvPr>
        </p:nvGraphicFramePr>
        <p:xfrm>
          <a:off x="129062" y="2208886"/>
          <a:ext cx="6664409" cy="7927421"/>
        </p:xfrm>
        <a:graphic>
          <a:graphicData uri="http://schemas.openxmlformats.org/drawingml/2006/table">
            <a:tbl>
              <a:tblPr firstRow="1" firstCol="1" bandRow="1"/>
              <a:tblGrid>
                <a:gridCol w="650443">
                  <a:extLst>
                    <a:ext uri="{9D8B030D-6E8A-4147-A177-3AD203B41FA5}">
                      <a16:colId xmlns:a16="http://schemas.microsoft.com/office/drawing/2014/main" val="2647324670"/>
                    </a:ext>
                  </a:extLst>
                </a:gridCol>
                <a:gridCol w="3745198">
                  <a:extLst>
                    <a:ext uri="{9D8B030D-6E8A-4147-A177-3AD203B41FA5}">
                      <a16:colId xmlns:a16="http://schemas.microsoft.com/office/drawing/2014/main" val="164451644"/>
                    </a:ext>
                  </a:extLst>
                </a:gridCol>
                <a:gridCol w="378128">
                  <a:extLst>
                    <a:ext uri="{9D8B030D-6E8A-4147-A177-3AD203B41FA5}">
                      <a16:colId xmlns:a16="http://schemas.microsoft.com/office/drawing/2014/main" val="2025311146"/>
                    </a:ext>
                  </a:extLst>
                </a:gridCol>
                <a:gridCol w="378128">
                  <a:extLst>
                    <a:ext uri="{9D8B030D-6E8A-4147-A177-3AD203B41FA5}">
                      <a16:colId xmlns:a16="http://schemas.microsoft.com/office/drawing/2014/main" val="3305621594"/>
                    </a:ext>
                  </a:extLst>
                </a:gridCol>
                <a:gridCol w="378128">
                  <a:extLst>
                    <a:ext uri="{9D8B030D-6E8A-4147-A177-3AD203B41FA5}">
                      <a16:colId xmlns:a16="http://schemas.microsoft.com/office/drawing/2014/main" val="1966399975"/>
                    </a:ext>
                  </a:extLst>
                </a:gridCol>
                <a:gridCol w="378128">
                  <a:extLst>
                    <a:ext uri="{9D8B030D-6E8A-4147-A177-3AD203B41FA5}">
                      <a16:colId xmlns:a16="http://schemas.microsoft.com/office/drawing/2014/main" val="1380621478"/>
                    </a:ext>
                  </a:extLst>
                </a:gridCol>
                <a:gridCol w="378128">
                  <a:extLst>
                    <a:ext uri="{9D8B030D-6E8A-4147-A177-3AD203B41FA5}">
                      <a16:colId xmlns:a16="http://schemas.microsoft.com/office/drawing/2014/main" val="3276114606"/>
                    </a:ext>
                  </a:extLst>
                </a:gridCol>
                <a:gridCol w="378128">
                  <a:extLst>
                    <a:ext uri="{9D8B030D-6E8A-4147-A177-3AD203B41FA5}">
                      <a16:colId xmlns:a16="http://schemas.microsoft.com/office/drawing/2014/main" val="3590424747"/>
                    </a:ext>
                  </a:extLst>
                </a:gridCol>
              </a:tblGrid>
              <a:tr h="3262274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1755" marR="7175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Read the details for required content in the AQA exam spec</a:t>
                      </a:r>
                    </a:p>
                  </a:txBody>
                  <a:tcPr marL="30160" marR="30160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1755" marR="7175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Reviewed the relevant class notes/assessments on this topic</a:t>
                      </a:r>
                    </a:p>
                  </a:txBody>
                  <a:tcPr marL="30160" marR="30160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1755" marR="7175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Read the  relevant pages of the </a:t>
                      </a:r>
                      <a:r>
                        <a:rPr lang="en-GB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kerboodle</a:t>
                      </a:r>
                      <a:r>
                        <a:rPr lang="en-GB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textbook</a:t>
                      </a:r>
                    </a:p>
                  </a:txBody>
                  <a:tcPr marL="30160" marR="30160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1755" marR="7175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Create your own summary notes/flash cards/ mind maps of key content</a:t>
                      </a:r>
                    </a:p>
                  </a:txBody>
                  <a:tcPr marL="30160" marR="30160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1755" marR="7175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Used revision  notes/flash cards/ mind maps  to check content is memorised</a:t>
                      </a:r>
                    </a:p>
                  </a:txBody>
                  <a:tcPr marL="30160" marR="30160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1755" marR="7175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Attempted past exam questions on PMT website AND self-assess your answers using the </a:t>
                      </a:r>
                      <a:r>
                        <a:rPr lang="en-GB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markscheme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60" marR="30160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71705972"/>
                  </a:ext>
                </a:extLst>
              </a:tr>
              <a:tr h="51814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3.3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60" marR="301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Organisms exchange substances with their environment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60" marR="301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3584184"/>
                  </a:ext>
                </a:extLst>
              </a:tr>
              <a:tr h="303777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3.3.1</a:t>
                      </a:r>
                    </a:p>
                  </a:txBody>
                  <a:tcPr marL="30160" marR="301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Surface area to volume ratio</a:t>
                      </a:r>
                    </a:p>
                  </a:txBody>
                  <a:tcPr marL="30160" marR="301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60788564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3.3.2</a:t>
                      </a:r>
                    </a:p>
                  </a:txBody>
                  <a:tcPr marL="30160" marR="301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Gas exchange</a:t>
                      </a:r>
                    </a:p>
                  </a:txBody>
                  <a:tcPr marL="30160" marR="301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40813231"/>
                  </a:ext>
                </a:extLst>
              </a:tr>
              <a:tr h="25908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3.3.3</a:t>
                      </a:r>
                    </a:p>
                  </a:txBody>
                  <a:tcPr marL="30160" marR="301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Digestion and absorption</a:t>
                      </a:r>
                    </a:p>
                  </a:txBody>
                  <a:tcPr marL="30160" marR="301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44607464"/>
                  </a:ext>
                </a:extLst>
              </a:tr>
              <a:tr h="447777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i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3.3.4.1</a:t>
                      </a:r>
                    </a:p>
                  </a:txBody>
                  <a:tcPr marL="30160" marR="301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i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Mass transport in animals (including haemoglobin, heart structure and blood flow through the heart)</a:t>
                      </a:r>
                    </a:p>
                  </a:txBody>
                  <a:tcPr marL="30160" marR="301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63619774"/>
                  </a:ext>
                </a:extLst>
              </a:tr>
              <a:tr h="51814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3.4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60" marR="301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Genetic information, variation and relationships between organisms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60" marR="301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56152644"/>
                  </a:ext>
                </a:extLst>
              </a:tr>
              <a:tr h="30066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3.4.1</a:t>
                      </a:r>
                    </a:p>
                  </a:txBody>
                  <a:tcPr marL="30160" marR="301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DNA, genes and chromosomes</a:t>
                      </a:r>
                    </a:p>
                  </a:txBody>
                  <a:tcPr marL="30160" marR="301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07636"/>
                  </a:ext>
                </a:extLst>
              </a:tr>
              <a:tr h="312809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3.4.2</a:t>
                      </a:r>
                    </a:p>
                  </a:txBody>
                  <a:tcPr marL="30160" marR="301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DNA and protein synthesis</a:t>
                      </a:r>
                    </a:p>
                  </a:txBody>
                  <a:tcPr marL="30160" marR="301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71684999"/>
                  </a:ext>
                </a:extLst>
              </a:tr>
              <a:tr h="45537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3.4.3</a:t>
                      </a:r>
                    </a:p>
                  </a:txBody>
                  <a:tcPr marL="30160" marR="301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Genetic diversity can arise as a result of mutation or during meiosis</a:t>
                      </a:r>
                    </a:p>
                  </a:txBody>
                  <a:tcPr marL="30160" marR="301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31864002"/>
                  </a:ext>
                </a:extLst>
              </a:tr>
              <a:tr h="268135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3.4.4</a:t>
                      </a:r>
                    </a:p>
                  </a:txBody>
                  <a:tcPr marL="30160" marR="301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Genetic diversity and adaptation</a:t>
                      </a:r>
                    </a:p>
                  </a:txBody>
                  <a:tcPr marL="30160" marR="301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81575450"/>
                  </a:ext>
                </a:extLst>
              </a:tr>
              <a:tr h="30953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3.4.5</a:t>
                      </a:r>
                    </a:p>
                  </a:txBody>
                  <a:tcPr marL="30160" marR="301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Species and taxonomy</a:t>
                      </a:r>
                    </a:p>
                  </a:txBody>
                  <a:tcPr marL="30160" marR="301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44441689"/>
                  </a:ext>
                </a:extLst>
              </a:tr>
              <a:tr h="29828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3.4.6</a:t>
                      </a:r>
                    </a:p>
                  </a:txBody>
                  <a:tcPr marL="30160" marR="301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Biodiversity within a community</a:t>
                      </a:r>
                    </a:p>
                  </a:txBody>
                  <a:tcPr marL="30160" marR="301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88358434"/>
                  </a:ext>
                </a:extLst>
              </a:tr>
              <a:tr h="399112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3.4.7</a:t>
                      </a:r>
                    </a:p>
                  </a:txBody>
                  <a:tcPr marL="30160" marR="301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Investigating diversity</a:t>
                      </a:r>
                    </a:p>
                  </a:txBody>
                  <a:tcPr marL="30160" marR="301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160" marR="301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13318347"/>
                  </a:ext>
                </a:extLst>
              </a:tr>
            </a:tbl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5F14A965-F415-4CA8-8C0F-24961DBD7CFB}"/>
              </a:ext>
            </a:extLst>
          </p:cNvPr>
          <p:cNvSpPr/>
          <p:nvPr/>
        </p:nvSpPr>
        <p:spPr>
          <a:xfrm>
            <a:off x="64531" y="225984"/>
            <a:ext cx="6728938" cy="16703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You should have a printed copy of the AQA exam specification, a digital copy can be found online </a:t>
            </a:r>
            <a:r>
              <a:rPr lang="en-GB" sz="1200" u="sng" dirty="0">
                <a:solidFill>
                  <a:srgbClr val="0563C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https://filestore.aqa.org.uk/resources/biology/specifications/AQA-7401-7402-SP-2015.PDF</a:t>
            </a:r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You have been provided with personal login details for the digital textbook on </a:t>
            </a:r>
            <a:r>
              <a:rPr lang="en-GB" sz="1400" u="sng" dirty="0">
                <a:solidFill>
                  <a:srgbClr val="0563C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www.kerboodle.com</a:t>
            </a:r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u="sng" dirty="0">
                <a:solidFill>
                  <a:srgbClr val="0563C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www.physicsandmathstutor.com</a:t>
            </a:r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has multiple years of full exam papers and mark schemes to practice with and past exam paper questions grouped by topic too. 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57E35D4-A400-4D89-B8F7-70CEBEAA8C28}"/>
              </a:ext>
            </a:extLst>
          </p:cNvPr>
          <p:cNvSpPr/>
          <p:nvPr/>
        </p:nvSpPr>
        <p:spPr>
          <a:xfrm>
            <a:off x="129062" y="10448815"/>
            <a:ext cx="6728938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 dirty="0"/>
              <a:t>At least 10% of the marks in your Biology exams will require the use of mathematical skills.</a:t>
            </a:r>
          </a:p>
          <a:p>
            <a:r>
              <a:rPr lang="en-GB" sz="1400" dirty="0"/>
              <a:t>Work through the ‘Maths Skills for Biology’ booklet to ensure you are prepared, including unit conversions, use of standard form and significant figures, and statistical testing.</a:t>
            </a:r>
          </a:p>
          <a:p>
            <a:endParaRPr lang="en-GB" sz="1400" dirty="0"/>
          </a:p>
          <a:p>
            <a:r>
              <a:rPr lang="en-GB" sz="1400" dirty="0"/>
              <a:t>Also review table and graph ‘rules’ and biological drawing ‘rules’. </a:t>
            </a:r>
          </a:p>
        </p:txBody>
      </p:sp>
    </p:spTree>
    <p:extLst>
      <p:ext uri="{BB962C8B-B14F-4D97-AF65-F5344CB8AC3E}">
        <p14:creationId xmlns:p14="http://schemas.microsoft.com/office/powerpoint/2010/main" val="10409559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325d76c-f155-4359-8160-5bcadfabacd2">
      <Terms xmlns="http://schemas.microsoft.com/office/infopath/2007/PartnerControls"/>
    </lcf76f155ced4ddcb4097134ff3c332f>
    <TaxCatchAll xmlns="eb05aaba-531c-49b7-9bbc-06c153b0d8be" xsi:nil="true"/>
    <MediaLengthInSeconds xmlns="9325d76c-f155-4359-8160-5bcadfabacd2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347F0B3AD080543AA1AC7F32ECB3DD2" ma:contentTypeVersion="14" ma:contentTypeDescription="Create a new document." ma:contentTypeScope="" ma:versionID="d575d7ed96a0c53cbe8383d510c15ff4">
  <xsd:schema xmlns:xsd="http://www.w3.org/2001/XMLSchema" xmlns:xs="http://www.w3.org/2001/XMLSchema" xmlns:p="http://schemas.microsoft.com/office/2006/metadata/properties" xmlns:ns2="9325d76c-f155-4359-8160-5bcadfabacd2" xmlns:ns3="eb05aaba-531c-49b7-9bbc-06c153b0d8be" targetNamespace="http://schemas.microsoft.com/office/2006/metadata/properties" ma:root="true" ma:fieldsID="93949c0f308a1452e451a2bfefb98cc6" ns2:_="" ns3:_="">
    <xsd:import namespace="9325d76c-f155-4359-8160-5bcadfabacd2"/>
    <xsd:import namespace="eb05aaba-531c-49b7-9bbc-06c153b0d8b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25d76c-f155-4359-8160-5bcadfabacd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12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ServiceDateTaken" ma:index="13" nillable="true" ma:displayName="MediaServiceDateTaken" ma:description="" ma:hidden="true" ma:indexed="true" ma:internalName="MediaServiceDateTake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7" nillable="true" ma:displayName="Location" ma:description="" ma:indexed="true" ma:internalName="MediaServiceLocation" ma:readOnly="true">
      <xsd:simpleType>
        <xsd:restriction base="dms:Text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b39aab66-4305-4fda-9efc-d22ae305add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b05aaba-531c-49b7-9bbc-06c153b0d8be" elementFormDefault="qualified">
    <xsd:import namespace="http://schemas.microsoft.com/office/2006/documentManagement/types"/>
    <xsd:import namespace="http://schemas.microsoft.com/office/infopath/2007/PartnerControls"/>
    <xsd:element name="TaxCatchAll" ma:index="20" nillable="true" ma:displayName="Taxonomy Catch All Column" ma:hidden="true" ma:list="{a473100c-968a-459d-9c1e-a1b4a5265dcf}" ma:internalName="TaxCatchAll" ma:showField="CatchAllData" ma:web="eb05aaba-531c-49b7-9bbc-06c153b0d8b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2B26E57-105A-43A2-91DC-50039F0E12DC}">
  <ds:schemaRefs>
    <ds:schemaRef ds:uri="http://schemas.microsoft.com/office/2006/metadata/properties"/>
    <ds:schemaRef ds:uri="http://schemas.microsoft.com/office/infopath/2007/PartnerControls"/>
    <ds:schemaRef ds:uri="9325d76c-f155-4359-8160-5bcadfabacd2"/>
    <ds:schemaRef ds:uri="eb05aaba-531c-49b7-9bbc-06c153b0d8be"/>
  </ds:schemaRefs>
</ds:datastoreItem>
</file>

<file path=customXml/itemProps2.xml><?xml version="1.0" encoding="utf-8"?>
<ds:datastoreItem xmlns:ds="http://schemas.openxmlformats.org/officeDocument/2006/customXml" ds:itemID="{C454ED45-4539-47BB-95F1-3D0521142E3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A6E9E2A-1380-4FC0-941C-FA5CC609F1B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325d76c-f155-4359-8160-5bcadfabacd2"/>
    <ds:schemaRef ds:uri="eb05aaba-531c-49b7-9bbc-06c153b0d8b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234</TotalTime>
  <Words>719</Words>
  <Application>Microsoft Office PowerPoint</Application>
  <PresentationFormat>Widescreen</PresentationFormat>
  <Paragraphs>244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Mrs A Boulton (St Ambrose College)</dc:creator>
  <cp:lastModifiedBy>Dr K Rousseau (St Ambrose College)</cp:lastModifiedBy>
  <cp:revision>11</cp:revision>
  <cp:lastPrinted>2025-04-28T08:22:08Z</cp:lastPrinted>
  <dcterms:created xsi:type="dcterms:W3CDTF">2024-05-16T10:03:00Z</dcterms:created>
  <dcterms:modified xsi:type="dcterms:W3CDTF">2026-04-27T16:48:03Z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0x0101002347F0B3AD080543AA1AC7F32ECB3DD2</vt:lpwstr>
  </property>
  <property fmtid="{D5CDD505-2E9C-101B-9397-08002B2CF9AE}" pid="3" name="Order">
    <vt:r8>2354400</vt:r8>
  </property>
  <property fmtid="{D5CDD505-2E9C-101B-9397-08002B2CF9AE}" pid="4" name="xd_Signature">
    <vt:bool>false</vt:bool>
  </property>
  <property fmtid="{D5CDD505-2E9C-101B-9397-08002B2CF9AE}" pid="5" name="xd_ProgID">
    <vt:lpwstr/>
  </property>
  <property fmtid="{D5CDD505-2E9C-101B-9397-08002B2CF9AE}" pid="6" name="ComplianceAssetId">
    <vt:lpwstr/>
  </property>
  <property fmtid="{D5CDD505-2E9C-101B-9397-08002B2CF9AE}" pid="7" name="TemplateUrl">
    <vt:lpwstr/>
  </property>
  <property fmtid="{D5CDD505-2E9C-101B-9397-08002B2CF9AE}" pid="8" name="_ExtendedDescription">
    <vt:lpwstr/>
  </property>
  <property fmtid="{D5CDD505-2E9C-101B-9397-08002B2CF9AE}" pid="9" name="TriggerFlowInfo">
    <vt:lpwstr/>
  </property>
  <property fmtid="{D5CDD505-2E9C-101B-9397-08002B2CF9AE}" pid="10" name="MediaServiceImageTags">
    <vt:lpwstr/>
  </property>
</Properties>
</file>