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C0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3" d="100"/>
          <a:sy n="43" d="100"/>
        </p:scale>
        <p:origin x="106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08/01/2020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75882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08/01/2020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1742713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431077-482B-4681-9D00-1D90987B7927}" type="datetimeFigureOut">
              <a:rPr lang="en-GB" smtClean="0"/>
              <a:t>08/01/2020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516894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431077-482B-4681-9D00-1D90987B7927}" type="datetimeFigureOut">
              <a:rPr lang="en-GB" smtClean="0"/>
              <a:t>08/01/2020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439427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431077-482B-4681-9D00-1D90987B7927}" type="datetimeFigureOut">
              <a:rPr lang="en-GB" smtClean="0"/>
              <a:t>08/01/2020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249348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D431077-482B-4681-9D00-1D90987B7927}" type="datetimeFigureOut">
              <a:rPr lang="en-GB" smtClean="0"/>
              <a:t>08/01/2020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613904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431077-482B-4681-9D00-1D90987B7927}" type="datetimeFigureOut">
              <a:rPr lang="en-GB" smtClean="0"/>
              <a:t>08/01/2020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657301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431077-482B-4681-9D00-1D90987B7927}" type="datetimeFigureOut">
              <a:rPr lang="en-GB" smtClean="0"/>
              <a:t>08/01/2020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178418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431077-482B-4681-9D00-1D90987B7927}" type="datetimeFigureOut">
              <a:rPr lang="en-GB" smtClean="0"/>
              <a:t>08/01/2020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1476984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08/01/2020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490553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08/01/2020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492017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431077-482B-4681-9D00-1D90987B7927}" type="datetimeFigureOut">
              <a:rPr lang="en-GB" smtClean="0"/>
              <a:t>08/01/2020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8F07B-A2DE-4D30-98E3-42851C6C339F}" type="slidenum">
              <a:rPr lang="en-GB" smtClean="0"/>
              <a:t>‹#›</a:t>
            </a:fld>
            <a:endParaRPr lang="en-GB"/>
          </a:p>
        </p:txBody>
      </p:sp>
    </p:spTree>
    <p:extLst>
      <p:ext uri="{BB962C8B-B14F-4D97-AF65-F5344CB8AC3E}">
        <p14:creationId xmlns:p14="http://schemas.microsoft.com/office/powerpoint/2010/main" val="5874687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0173E5C-1054-475C-A9F0-95BE6D3B59CD}"/>
              </a:ext>
            </a:extLst>
          </p:cNvPr>
          <p:cNvSpPr/>
          <p:nvPr/>
        </p:nvSpPr>
        <p:spPr>
          <a:xfrm>
            <a:off x="2200601" y="662724"/>
            <a:ext cx="1848885" cy="507831"/>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dirty="0"/>
              <a:t>The masses of reactants and products can be calculated from </a:t>
            </a:r>
            <a:r>
              <a:rPr lang="en-GB" sz="900" b="1" dirty="0"/>
              <a:t>balanced</a:t>
            </a:r>
            <a:r>
              <a:rPr lang="en-GB" sz="900" dirty="0"/>
              <a:t> </a:t>
            </a:r>
            <a:r>
              <a:rPr lang="en-GB" sz="900" b="1" dirty="0"/>
              <a:t>symbol equations.</a:t>
            </a:r>
            <a:endParaRPr lang="en-GB" sz="900" dirty="0"/>
          </a:p>
        </p:txBody>
      </p:sp>
      <p:sp>
        <p:nvSpPr>
          <p:cNvPr id="33" name="Rectangle 32">
            <a:extLst>
              <a:ext uri="{FF2B5EF4-FFF2-40B4-BE49-F238E27FC236}">
                <a16:creationId xmlns:a16="http://schemas.microsoft.com/office/drawing/2014/main" id="{AE5D3B47-E15A-404E-B56C-1E9AB7F11A7E}"/>
              </a:ext>
            </a:extLst>
          </p:cNvPr>
          <p:cNvSpPr/>
          <p:nvPr/>
        </p:nvSpPr>
        <p:spPr>
          <a:xfrm>
            <a:off x="5813393" y="666659"/>
            <a:ext cx="2224475" cy="3476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2.4 Limiting reactants</a:t>
            </a:r>
          </a:p>
        </p:txBody>
      </p:sp>
      <p:sp>
        <p:nvSpPr>
          <p:cNvPr id="42" name="Rectangle 41">
            <a:extLst>
              <a:ext uri="{FF2B5EF4-FFF2-40B4-BE49-F238E27FC236}">
                <a16:creationId xmlns:a16="http://schemas.microsoft.com/office/drawing/2014/main" id="{7D3140B4-A7E6-4447-9815-81A31BBDC4BA}"/>
              </a:ext>
            </a:extLst>
          </p:cNvPr>
          <p:cNvSpPr/>
          <p:nvPr/>
        </p:nvSpPr>
        <p:spPr>
          <a:xfrm>
            <a:off x="158268" y="639747"/>
            <a:ext cx="1877840" cy="486635"/>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2.2 Amounts of Substance in Equations</a:t>
            </a:r>
          </a:p>
        </p:txBody>
      </p:sp>
      <p:sp>
        <p:nvSpPr>
          <p:cNvPr id="44" name="Rectangle 43">
            <a:extLst>
              <a:ext uri="{FF2B5EF4-FFF2-40B4-BE49-F238E27FC236}">
                <a16:creationId xmlns:a16="http://schemas.microsoft.com/office/drawing/2014/main" id="{7F4F2618-4276-42B5-932C-A14C5AA94112}"/>
              </a:ext>
            </a:extLst>
          </p:cNvPr>
          <p:cNvSpPr/>
          <p:nvPr/>
        </p:nvSpPr>
        <p:spPr>
          <a:xfrm>
            <a:off x="5800095" y="3532575"/>
            <a:ext cx="1877840" cy="42981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2.5 Concentration of solutions</a:t>
            </a:r>
          </a:p>
        </p:txBody>
      </p:sp>
      <p:sp>
        <p:nvSpPr>
          <p:cNvPr id="61" name="Rectangle: Rounded Corners 60">
            <a:extLst>
              <a:ext uri="{FF2B5EF4-FFF2-40B4-BE49-F238E27FC236}">
                <a16:creationId xmlns:a16="http://schemas.microsoft.com/office/drawing/2014/main" id="{CCFB2514-594E-481D-B652-24AFAB5B4B85}"/>
              </a:ext>
            </a:extLst>
          </p:cNvPr>
          <p:cNvSpPr/>
          <p:nvPr/>
        </p:nvSpPr>
        <p:spPr>
          <a:xfrm>
            <a:off x="46427" y="92000"/>
            <a:ext cx="4997595" cy="352172"/>
          </a:xfrm>
          <a:prstGeom prst="roundRect">
            <a:avLst/>
          </a:prstGeom>
          <a:solidFill>
            <a:schemeClr val="bg1"/>
          </a:solidFill>
          <a:ln w="381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C3  - Quantitative Chemistry – Higher Tier -  Part 2</a:t>
            </a:r>
          </a:p>
        </p:txBody>
      </p:sp>
      <p:sp>
        <p:nvSpPr>
          <p:cNvPr id="62" name="Rectangle 61"/>
          <p:cNvSpPr/>
          <p:nvPr/>
        </p:nvSpPr>
        <p:spPr>
          <a:xfrm>
            <a:off x="46427" y="560402"/>
            <a:ext cx="4133687" cy="4804289"/>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24FDF8D-627C-4E14-8C25-20F01C42F102}"/>
              </a:ext>
            </a:extLst>
          </p:cNvPr>
          <p:cNvSpPr/>
          <p:nvPr/>
        </p:nvSpPr>
        <p:spPr>
          <a:xfrm>
            <a:off x="4344607" y="4033919"/>
            <a:ext cx="2774650" cy="241396"/>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t"/>
          <a:lstStyle/>
          <a:p>
            <a:pPr algn="ctr"/>
            <a:r>
              <a:rPr lang="en-GB" sz="900" dirty="0">
                <a:solidFill>
                  <a:schemeClr val="tx1"/>
                </a:solidFill>
              </a:rPr>
              <a:t>Chemists use decimetres to measure concentrations.</a:t>
            </a:r>
          </a:p>
          <a:p>
            <a:pPr algn="ctr"/>
            <a:endParaRPr lang="en-GB" sz="900" dirty="0">
              <a:solidFill>
                <a:schemeClr val="tx1"/>
              </a:solidFill>
            </a:endParaRPr>
          </a:p>
        </p:txBody>
      </p:sp>
      <p:sp>
        <p:nvSpPr>
          <p:cNvPr id="76" name="Rectangle 75">
            <a:extLst>
              <a:ext uri="{FF2B5EF4-FFF2-40B4-BE49-F238E27FC236}">
                <a16:creationId xmlns:a16="http://schemas.microsoft.com/office/drawing/2014/main" id="{D0173E5C-1054-475C-A9F0-95BE6D3B59CD}"/>
              </a:ext>
            </a:extLst>
          </p:cNvPr>
          <p:cNvSpPr/>
          <p:nvPr/>
        </p:nvSpPr>
        <p:spPr>
          <a:xfrm>
            <a:off x="296382" y="1366130"/>
            <a:ext cx="3479452" cy="230832"/>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dirty="0"/>
              <a:t> Chemical equations can be interpreted in terms of moles. For example</a:t>
            </a:r>
          </a:p>
        </p:txBody>
      </p:sp>
      <p:pic>
        <p:nvPicPr>
          <p:cNvPr id="1033" name="Picture 9"/>
          <p:cNvPicPr>
            <a:picLocks noChangeAspect="1" noChangeArrowheads="1"/>
          </p:cNvPicPr>
          <p:nvPr/>
        </p:nvPicPr>
        <p:blipFill rotWithShape="1">
          <a:blip r:embed="rId2">
            <a:extLst>
              <a:ext uri="{28A0092B-C50C-407E-A947-70E740481C1C}">
                <a14:useLocalDpi xmlns:a14="http://schemas.microsoft.com/office/drawing/2010/main" val="0"/>
              </a:ext>
            </a:extLst>
          </a:blip>
          <a:srcRect l="63736" t="54613" r="4780" b="34714"/>
          <a:stretch/>
        </p:blipFill>
        <p:spPr bwMode="auto">
          <a:xfrm>
            <a:off x="207495" y="1741958"/>
            <a:ext cx="3732285" cy="390135"/>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D0173E5C-1054-475C-A9F0-95BE6D3B59CD}"/>
              </a:ext>
            </a:extLst>
          </p:cNvPr>
          <p:cNvSpPr/>
          <p:nvPr/>
        </p:nvSpPr>
        <p:spPr>
          <a:xfrm>
            <a:off x="296382" y="2212538"/>
            <a:ext cx="3479452" cy="506558"/>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dirty="0"/>
              <a:t>shows that one mole of magnesium reacts with two moles of hydrochloric acid to produce one mole of magnesium chloride and one mole of hydrogen gas</a:t>
            </a:r>
          </a:p>
        </p:txBody>
      </p:sp>
      <p:sp>
        <p:nvSpPr>
          <p:cNvPr id="78" name="Rectangle 77">
            <a:extLst>
              <a:ext uri="{FF2B5EF4-FFF2-40B4-BE49-F238E27FC236}">
                <a16:creationId xmlns:a16="http://schemas.microsoft.com/office/drawing/2014/main" id="{D0173E5C-1054-475C-A9F0-95BE6D3B59CD}"/>
              </a:ext>
            </a:extLst>
          </p:cNvPr>
          <p:cNvSpPr/>
          <p:nvPr/>
        </p:nvSpPr>
        <p:spPr>
          <a:xfrm>
            <a:off x="910335" y="2805901"/>
            <a:ext cx="2486008" cy="369332"/>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b="1" dirty="0"/>
              <a:t>The coefficient</a:t>
            </a:r>
            <a:r>
              <a:rPr lang="en-GB" sz="900" dirty="0"/>
              <a:t> is the number in front of a formula. If there is no number in front, it is a 1.</a:t>
            </a:r>
          </a:p>
        </p:txBody>
      </p:sp>
      <p:sp>
        <p:nvSpPr>
          <p:cNvPr id="79" name="Rectangle 78">
            <a:extLst>
              <a:ext uri="{FF2B5EF4-FFF2-40B4-BE49-F238E27FC236}">
                <a16:creationId xmlns:a16="http://schemas.microsoft.com/office/drawing/2014/main" id="{D0173E5C-1054-475C-A9F0-95BE6D3B59CD}"/>
              </a:ext>
            </a:extLst>
          </p:cNvPr>
          <p:cNvSpPr/>
          <p:nvPr/>
        </p:nvSpPr>
        <p:spPr>
          <a:xfrm>
            <a:off x="910335" y="3255678"/>
            <a:ext cx="2486008" cy="369332"/>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b="1" dirty="0"/>
              <a:t>The coefficient</a:t>
            </a:r>
            <a:r>
              <a:rPr lang="en-GB" sz="900" dirty="0"/>
              <a:t> shows the ratio of how many moles of each compound will react</a:t>
            </a:r>
          </a:p>
        </p:txBody>
      </p:sp>
      <p:pic>
        <p:nvPicPr>
          <p:cNvPr id="1034" name="Picture 10"/>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2639" t="52834" r="2366" b="-149"/>
          <a:stretch/>
        </p:blipFill>
        <p:spPr bwMode="auto">
          <a:xfrm>
            <a:off x="158268" y="3705455"/>
            <a:ext cx="3979673" cy="1659236"/>
          </a:xfrm>
          <a:prstGeom prst="rect">
            <a:avLst/>
          </a:prstGeom>
          <a:noFill/>
          <a:extLst>
            <a:ext uri="{909E8E84-426E-40DD-AFC4-6F175D3DCCD1}">
              <a14:hiddenFill xmlns:a14="http://schemas.microsoft.com/office/drawing/2010/main">
                <a:solidFill>
                  <a:srgbClr val="FFFFFF"/>
                </a:solidFill>
              </a14:hiddenFill>
            </a:ext>
          </a:extLst>
        </p:spPr>
      </p:pic>
      <p:sp>
        <p:nvSpPr>
          <p:cNvPr id="80" name="Rectangle 79">
            <a:extLst>
              <a:ext uri="{FF2B5EF4-FFF2-40B4-BE49-F238E27FC236}">
                <a16:creationId xmlns:a16="http://schemas.microsoft.com/office/drawing/2014/main" id="{9B25FA74-160C-44D8-91EF-D6274CF7EE94}"/>
              </a:ext>
            </a:extLst>
          </p:cNvPr>
          <p:cNvSpPr/>
          <p:nvPr/>
        </p:nvSpPr>
        <p:spPr>
          <a:xfrm>
            <a:off x="4810703" y="1126382"/>
            <a:ext cx="4229857" cy="646804"/>
          </a:xfrm>
          <a:prstGeom prst="rect">
            <a:avLst/>
          </a:prstGeom>
          <a:solidFill>
            <a:schemeClr val="accent5">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solidFill>
                  <a:schemeClr val="tx1"/>
                </a:solidFill>
              </a:rPr>
              <a:t>In a chemical reaction involving two reactants, it is common to use an excess of one reactant to ensure that all of the other reactant is used up. The reactant that is completely used up is call the </a:t>
            </a:r>
            <a:r>
              <a:rPr lang="en-GB" sz="900" b="1" dirty="0">
                <a:solidFill>
                  <a:schemeClr val="tx1"/>
                </a:solidFill>
              </a:rPr>
              <a:t>limiting reactant</a:t>
            </a:r>
            <a:r>
              <a:rPr lang="en-GB" sz="900" dirty="0">
                <a:solidFill>
                  <a:schemeClr val="tx1"/>
                </a:solidFill>
              </a:rPr>
              <a:t> because it limits the amount of product that can be made.</a:t>
            </a:r>
          </a:p>
        </p:txBody>
      </p:sp>
      <p:pic>
        <p:nvPicPr>
          <p:cNvPr id="1035" name="Picture 1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 t="21388" r="57086" b="11541"/>
          <a:stretch/>
        </p:blipFill>
        <p:spPr bwMode="auto">
          <a:xfrm>
            <a:off x="5044022" y="1784210"/>
            <a:ext cx="3389987" cy="1639962"/>
          </a:xfrm>
          <a:prstGeom prst="rect">
            <a:avLst/>
          </a:prstGeom>
          <a:noFill/>
          <a:extLst>
            <a:ext uri="{909E8E84-426E-40DD-AFC4-6F175D3DCCD1}">
              <a14:hiddenFill xmlns:a14="http://schemas.microsoft.com/office/drawing/2010/main">
                <a:solidFill>
                  <a:srgbClr val="FFFFFF"/>
                </a:solidFill>
              </a14:hiddenFill>
            </a:ext>
          </a:extLst>
        </p:spPr>
      </p:pic>
      <p:sp>
        <p:nvSpPr>
          <p:cNvPr id="82" name="Rectangle 81">
            <a:extLst>
              <a:ext uri="{FF2B5EF4-FFF2-40B4-BE49-F238E27FC236}">
                <a16:creationId xmlns:a16="http://schemas.microsoft.com/office/drawing/2014/main" id="{324FDF8D-627C-4E14-8C25-20F01C42F102}"/>
              </a:ext>
            </a:extLst>
          </p:cNvPr>
          <p:cNvSpPr/>
          <p:nvPr/>
        </p:nvSpPr>
        <p:spPr>
          <a:xfrm>
            <a:off x="4344607" y="4324307"/>
            <a:ext cx="2774650" cy="241396"/>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241300">
              <a:lnSpc>
                <a:spcPts val="2005"/>
              </a:lnSpc>
              <a:spcAft>
                <a:spcPts val="0"/>
              </a:spcAft>
            </a:pPr>
            <a:r>
              <a:rPr lang="en-GB" sz="900" dirty="0">
                <a:solidFill>
                  <a:schemeClr val="tx1"/>
                </a:solidFill>
              </a:rPr>
              <a:t>1 dm</a:t>
            </a:r>
            <a:r>
              <a:rPr lang="en-GB" sz="900" baseline="30000" dirty="0">
                <a:solidFill>
                  <a:schemeClr val="tx1"/>
                </a:solidFill>
              </a:rPr>
              <a:t>3</a:t>
            </a:r>
            <a:r>
              <a:rPr lang="en-GB" sz="900" dirty="0">
                <a:solidFill>
                  <a:schemeClr val="tx1"/>
                </a:solidFill>
              </a:rPr>
              <a:t> = 1000 cm</a:t>
            </a:r>
            <a:r>
              <a:rPr lang="en-GB" sz="900" baseline="30000" dirty="0">
                <a:solidFill>
                  <a:schemeClr val="tx1"/>
                </a:solidFill>
              </a:rPr>
              <a:t>3</a:t>
            </a:r>
            <a:endParaRPr lang="en-GB" sz="9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83" name="Rectangle 82">
            <a:extLst>
              <a:ext uri="{FF2B5EF4-FFF2-40B4-BE49-F238E27FC236}">
                <a16:creationId xmlns:a16="http://schemas.microsoft.com/office/drawing/2014/main" id="{324FDF8D-627C-4E14-8C25-20F01C42F102}"/>
              </a:ext>
            </a:extLst>
          </p:cNvPr>
          <p:cNvSpPr/>
          <p:nvPr/>
        </p:nvSpPr>
        <p:spPr>
          <a:xfrm>
            <a:off x="4344607" y="4614695"/>
            <a:ext cx="2774650" cy="575608"/>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t"/>
          <a:lstStyle/>
          <a:p>
            <a:pPr marL="241300">
              <a:lnSpc>
                <a:spcPts val="1680"/>
              </a:lnSpc>
            </a:pPr>
            <a:r>
              <a:rPr lang="en-GB" sz="900" dirty="0">
                <a:solidFill>
                  <a:schemeClr val="tx1"/>
                </a:solidFill>
              </a:rPr>
              <a:t>So to convert cm</a:t>
            </a:r>
            <a:r>
              <a:rPr lang="en-GB" sz="900" baseline="30000" dirty="0">
                <a:solidFill>
                  <a:schemeClr val="tx1"/>
                </a:solidFill>
              </a:rPr>
              <a:t>3</a:t>
            </a:r>
            <a:r>
              <a:rPr lang="en-GB" sz="900" dirty="0">
                <a:solidFill>
                  <a:schemeClr val="tx1"/>
                </a:solidFill>
              </a:rPr>
              <a:t> into dm</a:t>
            </a:r>
            <a:r>
              <a:rPr lang="en-GB" sz="900" baseline="30000" dirty="0">
                <a:solidFill>
                  <a:schemeClr val="tx1"/>
                </a:solidFill>
              </a:rPr>
              <a:t>3</a:t>
            </a:r>
            <a:r>
              <a:rPr lang="en-GB" sz="900" dirty="0">
                <a:solidFill>
                  <a:schemeClr val="tx1"/>
                </a:solidFill>
              </a:rPr>
              <a:t> you just have to </a:t>
            </a:r>
          </a:p>
          <a:p>
            <a:pPr marL="241300">
              <a:lnSpc>
                <a:spcPts val="1680"/>
              </a:lnSpc>
            </a:pPr>
            <a:r>
              <a:rPr lang="en-GB" sz="1200" dirty="0">
                <a:solidFill>
                  <a:schemeClr val="tx1"/>
                </a:solidFill>
              </a:rPr>
              <a:t>divide by 1000</a:t>
            </a:r>
            <a:endParaRPr lang="en-GB" sz="12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241300">
              <a:lnSpc>
                <a:spcPts val="1680"/>
              </a:lnSpc>
              <a:spcAft>
                <a:spcPts val="0"/>
              </a:spcAft>
            </a:pPr>
            <a:endParaRPr lang="en-GB" sz="9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1036" name="Picture 12"/>
          <p:cNvPicPr>
            <a:picLocks noChangeAspect="1" noChangeArrowheads="1"/>
          </p:cNvPicPr>
          <p:nvPr/>
        </p:nvPicPr>
        <p:blipFill rotWithShape="1">
          <a:blip r:embed="rId3">
            <a:extLst>
              <a:ext uri="{28A0092B-C50C-407E-A947-70E740481C1C}">
                <a14:useLocalDpi xmlns:a14="http://schemas.microsoft.com/office/drawing/2010/main" val="0"/>
              </a:ext>
            </a:extLst>
          </a:blip>
          <a:srcRect l="45423" t="48397" r="33532" b="-1063"/>
          <a:stretch/>
        </p:blipFill>
        <p:spPr bwMode="auto">
          <a:xfrm>
            <a:off x="4745686" y="5418040"/>
            <a:ext cx="1972492" cy="1309537"/>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a:extLst>
              <a:ext uri="{FF2B5EF4-FFF2-40B4-BE49-F238E27FC236}">
                <a16:creationId xmlns:a16="http://schemas.microsoft.com/office/drawing/2014/main" id="{324FDF8D-627C-4E14-8C25-20F01C42F102}"/>
              </a:ext>
            </a:extLst>
          </p:cNvPr>
          <p:cNvSpPr/>
          <p:nvPr/>
        </p:nvSpPr>
        <p:spPr>
          <a:xfrm>
            <a:off x="7248760" y="4275315"/>
            <a:ext cx="2288545" cy="861459"/>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t"/>
          <a:lstStyle/>
          <a:p>
            <a:pPr algn="ctr"/>
            <a:r>
              <a:rPr lang="en-GB" sz="1600" b="1" dirty="0">
                <a:solidFill>
                  <a:schemeClr val="tx1"/>
                </a:solidFill>
              </a:rPr>
              <a:t>Concentration = </a:t>
            </a:r>
            <a:r>
              <a:rPr lang="en-GB" sz="1600" dirty="0">
                <a:solidFill>
                  <a:schemeClr val="tx1"/>
                </a:solidFill>
              </a:rPr>
              <a:t>Quantity of solute ÷ volume</a:t>
            </a:r>
            <a:r>
              <a:rPr lang="en-GB" sz="800" dirty="0">
                <a:solidFill>
                  <a:schemeClr val="tx1"/>
                </a:solidFill>
              </a:rPr>
              <a:t>.</a:t>
            </a:r>
          </a:p>
          <a:p>
            <a:pPr algn="ctr"/>
            <a:endParaRPr lang="en-GB" sz="800" dirty="0">
              <a:solidFill>
                <a:schemeClr val="tx1"/>
              </a:solidFill>
            </a:endParaRPr>
          </a:p>
        </p:txBody>
      </p:sp>
      <p:sp>
        <p:nvSpPr>
          <p:cNvPr id="27" name="Rectangle 26"/>
          <p:cNvSpPr/>
          <p:nvPr/>
        </p:nvSpPr>
        <p:spPr>
          <a:xfrm>
            <a:off x="4267444" y="560403"/>
            <a:ext cx="5573113" cy="2856992"/>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267444" y="3449362"/>
            <a:ext cx="5573113" cy="3318286"/>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Down Arrow 1"/>
          <p:cNvSpPr/>
          <p:nvPr/>
        </p:nvSpPr>
        <p:spPr>
          <a:xfrm>
            <a:off x="5581291" y="5136774"/>
            <a:ext cx="202116" cy="289241"/>
          </a:xfrm>
          <a:prstGeom prst="downArrow">
            <a:avLst/>
          </a:prstGeom>
          <a:solidFill>
            <a:srgbClr val="DCC0D9"/>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mage result for concentration moles triangl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44" t="23777" r="40556" b="3112"/>
          <a:stretch/>
        </p:blipFill>
        <p:spPr bwMode="auto">
          <a:xfrm>
            <a:off x="7039673" y="5281394"/>
            <a:ext cx="1276524" cy="119651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ncentration moles triang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0608" y="5281395"/>
            <a:ext cx="1248648" cy="120953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05D1B2B1-0F72-4519-A9EF-0B85846BDC91}"/>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20375" y="61683"/>
            <a:ext cx="688881" cy="708198"/>
          </a:xfrm>
          <a:prstGeom prst="rect">
            <a:avLst/>
          </a:prstGeom>
          <a:noFill/>
        </p:spPr>
      </p:pic>
    </p:spTree>
    <p:extLst>
      <p:ext uri="{BB962C8B-B14F-4D97-AF65-F5344CB8AC3E}">
        <p14:creationId xmlns:p14="http://schemas.microsoft.com/office/powerpoint/2010/main" val="1041956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62398146"/>
              </p:ext>
            </p:extLst>
          </p:nvPr>
        </p:nvGraphicFramePr>
        <p:xfrm>
          <a:off x="155276" y="3583005"/>
          <a:ext cx="4645323" cy="2169160"/>
        </p:xfrm>
        <a:graphic>
          <a:graphicData uri="http://schemas.openxmlformats.org/drawingml/2006/table">
            <a:tbl>
              <a:tblPr firstRow="1" bandRow="1">
                <a:tableStyleId>{22838BEF-8BB2-4498-84A7-C5851F593DF1}</a:tableStyleId>
              </a:tblPr>
              <a:tblGrid>
                <a:gridCol w="947427">
                  <a:extLst>
                    <a:ext uri="{9D8B030D-6E8A-4147-A177-3AD203B41FA5}">
                      <a16:colId xmlns:a16="http://schemas.microsoft.com/office/drawing/2014/main" val="20000"/>
                    </a:ext>
                  </a:extLst>
                </a:gridCol>
                <a:gridCol w="3697896">
                  <a:extLst>
                    <a:ext uri="{9D8B030D-6E8A-4147-A177-3AD203B41FA5}">
                      <a16:colId xmlns:a16="http://schemas.microsoft.com/office/drawing/2014/main" val="20001"/>
                    </a:ext>
                  </a:extLst>
                </a:gridCol>
              </a:tblGrid>
              <a:tr h="225839">
                <a:tc>
                  <a:txBody>
                    <a:bodyPr/>
                    <a:lstStyle/>
                    <a:p>
                      <a:pPr algn="l" fontAlgn="ctr"/>
                      <a:r>
                        <a:rPr lang="en-US" sz="1050" u="none" strike="noStrike" dirty="0">
                          <a:effectLst/>
                        </a:rPr>
                        <a:t>Relative</a:t>
                      </a:r>
                      <a:r>
                        <a:rPr lang="en-US" sz="1050" u="none" strike="noStrike" baseline="0" dirty="0">
                          <a:effectLst/>
                        </a:rPr>
                        <a:t> atomic mass</a:t>
                      </a:r>
                      <a:endParaRPr lang="en-US" sz="1050" b="0" i="0" u="none" strike="noStrike" dirty="0">
                        <a:solidFill>
                          <a:srgbClr val="000000"/>
                        </a:solidFill>
                        <a:effectLst/>
                        <a:latin typeface="Tahoma"/>
                      </a:endParaRPr>
                    </a:p>
                  </a:txBody>
                  <a:tcPr marL="12700" marR="12700" marT="12700" marB="0" anchor="ctr"/>
                </a:tc>
                <a:tc>
                  <a:txBody>
                    <a:bodyPr/>
                    <a:lstStyle/>
                    <a:p>
                      <a:pPr algn="l" fontAlgn="ctr"/>
                      <a:r>
                        <a:rPr lang="en-US" sz="1050" b="0" u="none" strike="noStrike" dirty="0">
                          <a:effectLst/>
                        </a:rPr>
                        <a:t>The average mass of atoms of an element, taking into account the mass and the amount of each isotope it contains.</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0"/>
                  </a:ext>
                </a:extLst>
              </a:tr>
              <a:tr h="225839">
                <a:tc>
                  <a:txBody>
                    <a:bodyPr/>
                    <a:lstStyle/>
                    <a:p>
                      <a:pPr algn="l" fontAlgn="ctr"/>
                      <a:r>
                        <a:rPr lang="en-US" sz="1050" b="1" u="none" strike="noStrike" dirty="0">
                          <a:effectLst/>
                        </a:rPr>
                        <a:t>Relative formula mass</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The sum of the relative atomic masses of all the atoms in the formula.</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1"/>
                  </a:ext>
                </a:extLst>
              </a:tr>
              <a:tr h="117229">
                <a:tc>
                  <a:txBody>
                    <a:bodyPr/>
                    <a:lstStyle/>
                    <a:p>
                      <a:pPr algn="l" fontAlgn="ctr"/>
                      <a:r>
                        <a:rPr lang="en-US" sz="1050" b="1" u="none" strike="noStrike" dirty="0">
                          <a:effectLst/>
                        </a:rPr>
                        <a:t>Mole</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Measurement of the amount of a substance.</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2"/>
                  </a:ext>
                </a:extLst>
              </a:tr>
              <a:tr h="225839">
                <a:tc>
                  <a:txBody>
                    <a:bodyPr/>
                    <a:lstStyle/>
                    <a:p>
                      <a:pPr algn="l" fontAlgn="ctr"/>
                      <a:r>
                        <a:rPr lang="en-US" sz="1050" b="1" u="none" strike="noStrike" dirty="0">
                          <a:effectLst/>
                        </a:rPr>
                        <a:t>Avogadro constant</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The number of atoms, molecules or ions in one mole of a given substance (6.02x10</a:t>
                      </a:r>
                      <a:r>
                        <a:rPr lang="en-US" sz="1050" u="none" strike="noStrike" baseline="30000" dirty="0">
                          <a:effectLst/>
                        </a:rPr>
                        <a:t>23</a:t>
                      </a:r>
                      <a:r>
                        <a:rPr lang="en-US" sz="1050" u="none" strike="noStrike" dirty="0">
                          <a:effectLst/>
                        </a:rPr>
                        <a:t>).</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3"/>
                  </a:ext>
                </a:extLst>
              </a:tr>
              <a:tr h="225839">
                <a:tc>
                  <a:txBody>
                    <a:bodyPr/>
                    <a:lstStyle/>
                    <a:p>
                      <a:pPr algn="l" fontAlgn="ctr"/>
                      <a:r>
                        <a:rPr lang="en-US" sz="1050" b="1" u="none" strike="noStrike" dirty="0">
                          <a:effectLst/>
                        </a:rPr>
                        <a:t>Thermal decomposition</a:t>
                      </a:r>
                      <a:endParaRPr lang="en-US" sz="1050" b="1" i="0" u="none" strike="noStrike" dirty="0">
                        <a:solidFill>
                          <a:srgbClr val="000000"/>
                        </a:solidFill>
                        <a:effectLst/>
                        <a:latin typeface="Tahoma"/>
                      </a:endParaRPr>
                    </a:p>
                  </a:txBody>
                  <a:tcPr marL="12700" marR="12700" marT="12700"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50" dirty="0"/>
                        <a:t>Reaction where high temperature causes a substance to break down into simpler substances.</a:t>
                      </a:r>
                      <a:endParaRPr lang="en-GB" sz="1050" dirty="0">
                        <a:solidFill>
                          <a:schemeClr val="tx1"/>
                        </a:solidFill>
                        <a:latin typeface="Tahoma"/>
                        <a:cs typeface="Tahoma"/>
                      </a:endParaRPr>
                    </a:p>
                  </a:txBody>
                  <a:tcPr marL="12700" marR="12700" marT="12700" marB="0" anchor="ctr"/>
                </a:tc>
                <a:extLst>
                  <a:ext uri="{0D108BD9-81ED-4DB2-BD59-A6C34878D82A}">
                    <a16:rowId xmlns:a16="http://schemas.microsoft.com/office/drawing/2014/main" val="10004"/>
                  </a:ext>
                </a:extLst>
              </a:tr>
              <a:tr h="266445">
                <a:tc>
                  <a:txBody>
                    <a:bodyPr/>
                    <a:lstStyle/>
                    <a:p>
                      <a:pPr algn="l" fontAlgn="ctr"/>
                      <a:r>
                        <a:rPr lang="en-US" sz="1050" b="1" u="none" strike="noStrike" dirty="0">
                          <a:effectLst/>
                        </a:rPr>
                        <a:t>Excess</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When the amount of a reactant is greater than the mount that can react.</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5"/>
                  </a:ext>
                </a:extLst>
              </a:tr>
              <a:tr h="225839">
                <a:tc>
                  <a:txBody>
                    <a:bodyPr/>
                    <a:lstStyle/>
                    <a:p>
                      <a:pPr algn="l" fontAlgn="ctr"/>
                      <a:r>
                        <a:rPr lang="en-US" sz="1050" b="1" u="none" strike="noStrike" dirty="0">
                          <a:effectLst/>
                        </a:rPr>
                        <a:t>Limiting reactant</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The reactant in a reaction that determines the amount of products formed.</a:t>
                      </a:r>
                      <a:r>
                        <a:rPr lang="en-US" sz="1050" u="none" strike="noStrike" baseline="0" dirty="0">
                          <a:effectLst/>
                        </a:rPr>
                        <a:t> Any other reagents are all in excess and will not react.</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6"/>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960504486"/>
              </p:ext>
            </p:extLst>
          </p:nvPr>
        </p:nvGraphicFramePr>
        <p:xfrm>
          <a:off x="155277" y="198559"/>
          <a:ext cx="4645323" cy="2975356"/>
        </p:xfrm>
        <a:graphic>
          <a:graphicData uri="http://schemas.openxmlformats.org/drawingml/2006/table">
            <a:tbl>
              <a:tblPr firstRow="1" bandRow="1">
                <a:tableStyleId>{5940675A-B579-460E-94D1-54222C63F5DA}</a:tableStyleId>
              </a:tblPr>
              <a:tblGrid>
                <a:gridCol w="371684">
                  <a:extLst>
                    <a:ext uri="{9D8B030D-6E8A-4147-A177-3AD203B41FA5}">
                      <a16:colId xmlns:a16="http://schemas.microsoft.com/office/drawing/2014/main" val="2960486357"/>
                    </a:ext>
                  </a:extLst>
                </a:gridCol>
                <a:gridCol w="4273639">
                  <a:extLst>
                    <a:ext uri="{9D8B030D-6E8A-4147-A177-3AD203B41FA5}">
                      <a16:colId xmlns:a16="http://schemas.microsoft.com/office/drawing/2014/main" val="1283085698"/>
                    </a:ext>
                  </a:extLst>
                </a:gridCol>
              </a:tblGrid>
              <a:tr h="228871">
                <a:tc>
                  <a:txBody>
                    <a:bodyPr/>
                    <a:lstStyle/>
                    <a:p>
                      <a:r>
                        <a:rPr lang="en-GB" sz="1000" b="1" dirty="0"/>
                        <a:t>1.</a:t>
                      </a:r>
                    </a:p>
                  </a:txBody>
                  <a:tcPr>
                    <a:solidFill>
                      <a:schemeClr val="bg1"/>
                    </a:solidFill>
                  </a:tcPr>
                </a:tc>
                <a:tc>
                  <a:txBody>
                    <a:bodyPr/>
                    <a:lstStyle/>
                    <a:p>
                      <a:r>
                        <a:rPr lang="en-GB" sz="1000" dirty="0"/>
                        <a:t>State what the coefficient in a chemical equation is?</a:t>
                      </a:r>
                    </a:p>
                  </a:txBody>
                  <a:tcPr>
                    <a:solidFill>
                      <a:schemeClr val="bg1"/>
                    </a:solidFill>
                  </a:tcPr>
                </a:tc>
                <a:extLst>
                  <a:ext uri="{0D108BD9-81ED-4DB2-BD59-A6C34878D82A}">
                    <a16:rowId xmlns:a16="http://schemas.microsoft.com/office/drawing/2014/main" val="2433170516"/>
                  </a:ext>
                </a:extLst>
              </a:tr>
              <a:tr h="228871">
                <a:tc>
                  <a:txBody>
                    <a:bodyPr/>
                    <a:lstStyle/>
                    <a:p>
                      <a:r>
                        <a:rPr lang="en-GB" sz="1000" b="1" dirty="0"/>
                        <a:t>2.</a:t>
                      </a:r>
                    </a:p>
                  </a:txBody>
                  <a:tcPr>
                    <a:solidFill>
                      <a:schemeClr val="bg1"/>
                    </a:solidFill>
                  </a:tcPr>
                </a:tc>
                <a:tc>
                  <a:txBody>
                    <a:bodyPr/>
                    <a:lstStyle/>
                    <a:p>
                      <a:r>
                        <a:rPr lang="en-GB" sz="1000" kern="1200" baseline="0" dirty="0">
                          <a:solidFill>
                            <a:schemeClr val="tx1"/>
                          </a:solidFill>
                          <a:latin typeface="+mn-lt"/>
                          <a:ea typeface="+mn-ea"/>
                          <a:cs typeface="+mn-cs"/>
                        </a:rPr>
                        <a:t>Explain how a chemical equation tells you the ratio in which moles of substances will react?</a:t>
                      </a:r>
                    </a:p>
                  </a:txBody>
                  <a:tcPr>
                    <a:solidFill>
                      <a:schemeClr val="bg1"/>
                    </a:solidFill>
                  </a:tcPr>
                </a:tc>
                <a:extLst>
                  <a:ext uri="{0D108BD9-81ED-4DB2-BD59-A6C34878D82A}">
                    <a16:rowId xmlns:a16="http://schemas.microsoft.com/office/drawing/2014/main" val="3862747754"/>
                  </a:ext>
                </a:extLst>
              </a:tr>
              <a:tr h="323596">
                <a:tc>
                  <a:txBody>
                    <a:bodyPr/>
                    <a:lstStyle/>
                    <a:p>
                      <a:r>
                        <a:rPr lang="en-GB" sz="1000" b="1" dirty="0"/>
                        <a:t>3.</a:t>
                      </a:r>
                    </a:p>
                  </a:txBody>
                  <a:tcPr>
                    <a:solidFill>
                      <a:schemeClr val="bg1"/>
                    </a:solidFill>
                  </a:tcPr>
                </a:tc>
                <a:tc>
                  <a:txBody>
                    <a:bodyPr/>
                    <a:lstStyle/>
                    <a:p>
                      <a:r>
                        <a:rPr lang="en-GB" sz="1000" kern="1200" baseline="0" dirty="0">
                          <a:solidFill>
                            <a:schemeClr val="tx1"/>
                          </a:solidFill>
                          <a:latin typeface="+mn-lt"/>
                          <a:ea typeface="+mn-ea"/>
                          <a:cs typeface="+mn-cs"/>
                        </a:rPr>
                        <a:t>Define “limiting reactant”?</a:t>
                      </a:r>
                    </a:p>
                  </a:txBody>
                  <a:tcPr>
                    <a:solidFill>
                      <a:schemeClr val="bg1"/>
                    </a:solidFill>
                  </a:tcPr>
                </a:tc>
                <a:extLst>
                  <a:ext uri="{0D108BD9-81ED-4DB2-BD59-A6C34878D82A}">
                    <a16:rowId xmlns:a16="http://schemas.microsoft.com/office/drawing/2014/main" val="2867782503"/>
                  </a:ext>
                </a:extLst>
              </a:tr>
              <a:tr h="228871">
                <a:tc>
                  <a:txBody>
                    <a:bodyPr/>
                    <a:lstStyle/>
                    <a:p>
                      <a:r>
                        <a:rPr lang="en-GB" sz="1000" b="1" dirty="0"/>
                        <a:t>4.</a:t>
                      </a:r>
                    </a:p>
                  </a:txBody>
                  <a:tcPr>
                    <a:solidFill>
                      <a:schemeClr val="bg1"/>
                    </a:solidFill>
                  </a:tcPr>
                </a:tc>
                <a:tc>
                  <a:txBody>
                    <a:bodyPr/>
                    <a:lstStyle/>
                    <a:p>
                      <a:r>
                        <a:rPr lang="en-GB" sz="1000" kern="1200" baseline="0" dirty="0">
                          <a:solidFill>
                            <a:schemeClr val="tx1"/>
                          </a:solidFill>
                          <a:latin typeface="+mn-lt"/>
                          <a:ea typeface="+mn-ea"/>
                          <a:cs typeface="+mn-cs"/>
                        </a:rPr>
                        <a:t>Explain what is meant by “in excess”?</a:t>
                      </a:r>
                    </a:p>
                  </a:txBody>
                  <a:tcPr>
                    <a:solidFill>
                      <a:schemeClr val="bg1"/>
                    </a:solidFill>
                  </a:tcPr>
                </a:tc>
                <a:extLst>
                  <a:ext uri="{0D108BD9-81ED-4DB2-BD59-A6C34878D82A}">
                    <a16:rowId xmlns:a16="http://schemas.microsoft.com/office/drawing/2014/main" val="2125927446"/>
                  </a:ext>
                </a:extLst>
              </a:tr>
              <a:tr h="228871">
                <a:tc>
                  <a:txBody>
                    <a:bodyPr/>
                    <a:lstStyle/>
                    <a:p>
                      <a:r>
                        <a:rPr lang="en-GB" sz="1000" b="1" dirty="0"/>
                        <a:t>5.</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How many </a:t>
                      </a:r>
                      <a:r>
                        <a:rPr lang="en-GB" sz="1000" dirty="0">
                          <a:solidFill>
                            <a:schemeClr val="tx1"/>
                          </a:solidFill>
                        </a:rPr>
                        <a:t>cm</a:t>
                      </a:r>
                      <a:r>
                        <a:rPr lang="en-GB" sz="1000" baseline="30000" dirty="0">
                          <a:solidFill>
                            <a:schemeClr val="tx1"/>
                          </a:solidFill>
                        </a:rPr>
                        <a:t>3 </a:t>
                      </a:r>
                      <a:r>
                        <a:rPr lang="en-GB" sz="1000" i="0" kern="1200" baseline="0" dirty="0">
                          <a:solidFill>
                            <a:schemeClr val="tx1"/>
                          </a:solidFill>
                          <a:latin typeface="+mn-lt"/>
                          <a:ea typeface="+mn-ea"/>
                          <a:cs typeface="+mn-cs"/>
                        </a:rPr>
                        <a:t>are in 1 </a:t>
                      </a:r>
                      <a:r>
                        <a:rPr lang="en-GB" sz="1000" dirty="0">
                          <a:solidFill>
                            <a:schemeClr val="tx1"/>
                          </a:solidFill>
                        </a:rPr>
                        <a:t>dm</a:t>
                      </a:r>
                      <a:r>
                        <a:rPr lang="en-GB" sz="1000" baseline="30000" dirty="0">
                          <a:solidFill>
                            <a:schemeClr val="tx1"/>
                          </a:solidFill>
                        </a:rPr>
                        <a:t>3</a:t>
                      </a:r>
                      <a:r>
                        <a:rPr lang="en-GB" sz="1000" kern="1200" baseline="0" dirty="0">
                          <a:solidFill>
                            <a:schemeClr val="tx1"/>
                          </a:solidFill>
                          <a:latin typeface="+mn-lt"/>
                          <a:ea typeface="+mn-ea"/>
                          <a:cs typeface="+mn-cs"/>
                        </a:rPr>
                        <a:t>?</a:t>
                      </a:r>
                      <a:endParaRPr lang="en-GB" sz="1000" dirty="0">
                        <a:solidFill>
                          <a:schemeClr val="tx1"/>
                        </a:solidFill>
                        <a:latin typeface="Calibri" panose="020F0502020204030204" pitchFamily="34" charset="0"/>
                        <a:ea typeface="Calibri" panose="020F050202020403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2745410948"/>
                  </a:ext>
                </a:extLst>
              </a:tr>
              <a:tr h="228871">
                <a:tc>
                  <a:txBody>
                    <a:bodyPr/>
                    <a:lstStyle/>
                    <a:p>
                      <a:r>
                        <a:rPr lang="en-GB" sz="1000" b="1" dirty="0"/>
                        <a:t>6.</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How would you convert </a:t>
                      </a:r>
                      <a:r>
                        <a:rPr lang="en-GB" sz="1000" dirty="0">
                          <a:solidFill>
                            <a:schemeClr val="tx1"/>
                          </a:solidFill>
                        </a:rPr>
                        <a:t>cm</a:t>
                      </a:r>
                      <a:r>
                        <a:rPr lang="en-GB" sz="1000" baseline="30000" dirty="0">
                          <a:solidFill>
                            <a:schemeClr val="tx1"/>
                          </a:solidFill>
                        </a:rPr>
                        <a:t>3 </a:t>
                      </a:r>
                      <a:r>
                        <a:rPr lang="en-GB" sz="1000" i="0" kern="1200" baseline="0" dirty="0">
                          <a:solidFill>
                            <a:schemeClr val="tx1"/>
                          </a:solidFill>
                          <a:latin typeface="+mn-lt"/>
                          <a:ea typeface="+mn-ea"/>
                          <a:cs typeface="+mn-cs"/>
                        </a:rPr>
                        <a:t> to </a:t>
                      </a:r>
                      <a:r>
                        <a:rPr lang="en-GB" sz="1000" dirty="0">
                          <a:solidFill>
                            <a:schemeClr val="tx1"/>
                          </a:solidFill>
                        </a:rPr>
                        <a:t>dm</a:t>
                      </a:r>
                      <a:r>
                        <a:rPr lang="en-GB" sz="1000" baseline="30000" dirty="0">
                          <a:solidFill>
                            <a:schemeClr val="tx1"/>
                          </a:solidFill>
                        </a:rPr>
                        <a:t>3</a:t>
                      </a:r>
                      <a:r>
                        <a:rPr lang="en-GB" sz="1000" kern="1200" baseline="0" dirty="0">
                          <a:solidFill>
                            <a:schemeClr val="tx1"/>
                          </a:solidFill>
                          <a:latin typeface="+mn-lt"/>
                          <a:ea typeface="+mn-ea"/>
                          <a:cs typeface="+mn-cs"/>
                        </a:rPr>
                        <a:t>?</a:t>
                      </a:r>
                    </a:p>
                  </a:txBody>
                  <a:tcPr>
                    <a:solidFill>
                      <a:schemeClr val="bg1"/>
                    </a:solidFill>
                  </a:tcPr>
                </a:tc>
                <a:extLst>
                  <a:ext uri="{0D108BD9-81ED-4DB2-BD59-A6C34878D82A}">
                    <a16:rowId xmlns:a16="http://schemas.microsoft.com/office/drawing/2014/main" val="3022449412"/>
                  </a:ext>
                </a:extLst>
              </a:tr>
              <a:tr h="2288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t>7.</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What would happen when the limiting reactant in a chemical reaction is used up?</a:t>
                      </a:r>
                    </a:p>
                  </a:txBody>
                  <a:tcPr>
                    <a:solidFill>
                      <a:schemeClr val="bg1"/>
                    </a:solidFill>
                  </a:tcPr>
                </a:tc>
                <a:extLst>
                  <a:ext uri="{0D108BD9-81ED-4DB2-BD59-A6C34878D82A}">
                    <a16:rowId xmlns:a16="http://schemas.microsoft.com/office/drawing/2014/main" val="114188911"/>
                  </a:ext>
                </a:extLst>
              </a:tr>
              <a:tr h="228871">
                <a:tc>
                  <a:txBody>
                    <a:bodyPr/>
                    <a:lstStyle/>
                    <a:p>
                      <a:r>
                        <a:rPr lang="en-GB" sz="1000" b="1" dirty="0"/>
                        <a:t>8. </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What is the mathematical formula for calculating concentration?</a:t>
                      </a:r>
                    </a:p>
                  </a:txBody>
                  <a:tcPr>
                    <a:solidFill>
                      <a:schemeClr val="bg1"/>
                    </a:solidFill>
                  </a:tcPr>
                </a:tc>
                <a:extLst>
                  <a:ext uri="{0D108BD9-81ED-4DB2-BD59-A6C34878D82A}">
                    <a16:rowId xmlns:a16="http://schemas.microsoft.com/office/drawing/2014/main" val="2132510236"/>
                  </a:ext>
                </a:extLst>
              </a:tr>
              <a:tr h="228871">
                <a:tc>
                  <a:txBody>
                    <a:bodyPr/>
                    <a:lstStyle/>
                    <a:p>
                      <a:r>
                        <a:rPr lang="en-GB" sz="1000" b="1" dirty="0"/>
                        <a:t>9.</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baseline="0" dirty="0">
                          <a:solidFill>
                            <a:schemeClr val="tx1"/>
                          </a:solidFill>
                          <a:latin typeface="+mn-lt"/>
                          <a:ea typeface="+mn-ea"/>
                          <a:cs typeface="+mn-cs"/>
                        </a:rPr>
                        <a:t>What are the 2 different units for concentration?</a:t>
                      </a:r>
                    </a:p>
                  </a:txBody>
                  <a:tcPr>
                    <a:solidFill>
                      <a:schemeClr val="bg1"/>
                    </a:solidFill>
                  </a:tcPr>
                </a:tc>
                <a:extLst>
                  <a:ext uri="{0D108BD9-81ED-4DB2-BD59-A6C34878D82A}">
                    <a16:rowId xmlns:a16="http://schemas.microsoft.com/office/drawing/2014/main" val="3048129696"/>
                  </a:ext>
                </a:extLst>
              </a:tr>
              <a:tr h="228871">
                <a:tc>
                  <a:txBody>
                    <a:bodyPr/>
                    <a:lstStyle/>
                    <a:p>
                      <a:r>
                        <a:rPr lang="en-GB" sz="1000" b="1" dirty="0"/>
                        <a:t>10.</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baseline="0" dirty="0">
                          <a:solidFill>
                            <a:schemeClr val="tx1"/>
                          </a:solidFill>
                          <a:latin typeface="+mn-lt"/>
                          <a:ea typeface="+mn-ea"/>
                          <a:cs typeface="+mn-cs"/>
                        </a:rPr>
                        <a:t>What is the concentration of a solution that contains 10 grams of solute in 0.5dm</a:t>
                      </a:r>
                      <a:r>
                        <a:rPr lang="en-GB" sz="1000" kern="1200" baseline="30000" dirty="0">
                          <a:solidFill>
                            <a:schemeClr val="tx1"/>
                          </a:solidFill>
                          <a:latin typeface="+mn-lt"/>
                          <a:ea typeface="+mn-ea"/>
                          <a:cs typeface="+mn-cs"/>
                        </a:rPr>
                        <a:t>3 </a:t>
                      </a:r>
                      <a:r>
                        <a:rPr lang="en-GB" sz="1000" kern="1200" baseline="0" dirty="0">
                          <a:solidFill>
                            <a:schemeClr val="tx1"/>
                          </a:solidFill>
                          <a:latin typeface="+mn-lt"/>
                          <a:ea typeface="+mn-ea"/>
                          <a:cs typeface="+mn-cs"/>
                        </a:rPr>
                        <a:t>of solvent?</a:t>
                      </a:r>
                    </a:p>
                  </a:txBody>
                  <a:tcPr>
                    <a:solidFill>
                      <a:schemeClr val="bg1"/>
                    </a:solidFill>
                  </a:tcPr>
                </a:tc>
                <a:extLst>
                  <a:ext uri="{0D108BD9-81ED-4DB2-BD59-A6C34878D82A}">
                    <a16:rowId xmlns:a16="http://schemas.microsoft.com/office/drawing/2014/main" val="3019344309"/>
                  </a:ext>
                </a:extLst>
              </a:tr>
            </a:tbl>
          </a:graphicData>
        </a:graphic>
      </p:graphicFrame>
    </p:spTree>
    <p:extLst>
      <p:ext uri="{BB962C8B-B14F-4D97-AF65-F5344CB8AC3E}">
        <p14:creationId xmlns:p14="http://schemas.microsoft.com/office/powerpoint/2010/main" val="33271228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78</TotalTime>
  <Words>414</Words>
  <Application>Microsoft Office PowerPoint</Application>
  <PresentationFormat>A4 Paper (210x297 mm)</PresentationFormat>
  <Paragraphs>49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Tahoma</vt:lpstr>
      <vt:lpstr>Office Theme</vt:lpstr>
      <vt:lpstr>PowerPoint Presentation</vt:lpstr>
      <vt:lpstr>PowerPoint Presentation</vt:lpstr>
    </vt:vector>
  </TitlesOfParts>
  <Company>BCHS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Berry R</dc:creator>
  <cp:lastModifiedBy>Rich Berry</cp:lastModifiedBy>
  <cp:revision>23</cp:revision>
  <dcterms:created xsi:type="dcterms:W3CDTF">2019-07-01T11:19:37Z</dcterms:created>
  <dcterms:modified xsi:type="dcterms:W3CDTF">2020-01-08T19:50:03Z</dcterms:modified>
</cp:coreProperties>
</file>