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  <p:sldMasterId id="2147483675" r:id="rId2"/>
    <p:sldMasterId id="2147483705" r:id="rId3"/>
  </p:sldMasterIdLst>
  <p:notesMasterIdLst>
    <p:notesMasterId r:id="rId6"/>
  </p:notesMasterIdLst>
  <p:sldIdLst>
    <p:sldId id="343" r:id="rId4"/>
    <p:sldId id="344" r:id="rId5"/>
  </p:sldIdLst>
  <p:sldSz cx="9906000" cy="6858000" type="A4"/>
  <p:notesSz cx="9990138" cy="14374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12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rk Simpkins" initials="MS" lastIdx="55" clrIdx="0"/>
  <p:cmAuthor id="2" name="Amanda Fleck" initials="AF" lastIdx="1" clrIdx="1"/>
  <p:cmAuthor id="3" name="Amanda Fleck" initials="AF [2]" lastIdx="1" clrIdx="2"/>
  <p:cmAuthor id="4" name="Amanda Fleck" initials="AF [3]" lastIdx="1" clrIdx="3"/>
  <p:cmAuthor id="5" name="Amanda Fleck" initials="AF [4]" lastIdx="1" clrIdx="4"/>
  <p:cmAuthor id="6" name="Amanda Fleck" initials="AF [5]" lastIdx="1" clrIdx="5"/>
  <p:cmAuthor id="7" name="Amanda Fleck" initials="AF [6]" lastIdx="1" clrIdx="6"/>
  <p:cmAuthor id="8" name="Amanda Fleck" initials="AF [7]" lastIdx="1" clrIdx="7"/>
  <p:cmAuthor id="9" name="Amanda Fleck" initials="AF [8]" lastIdx="1" clrIdx="8"/>
  <p:cmAuthor id="10" name="Amanda Fleck" initials="AF [9]" lastIdx="1" clrIdx="9"/>
  <p:cmAuthor id="11" name="Amanda Fleck" initials="AF [10]" lastIdx="1" clrIdx="10"/>
  <p:cmAuthor id="12" name="Amanda Fleck" initials="AF [11]" lastIdx="1" clrIdx="11"/>
  <p:cmAuthor id="13" name="Tracy Barrett" initials="TB" lastIdx="68" clrIdx="1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1CDD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38B1855-1B75-4FBE-930C-398BA8C253C6}" styleName="Themed Style 2 - Accent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7220" autoAdjust="0"/>
    <p:restoredTop sz="95046" autoAdjust="0"/>
  </p:normalViewPr>
  <p:slideViewPr>
    <p:cSldViewPr>
      <p:cViewPr varScale="1">
        <p:scale>
          <a:sx n="114" d="100"/>
          <a:sy n="114" d="100"/>
        </p:scale>
        <p:origin x="810" y="144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-10232"/>
    </p:cViewPr>
  </p:sorterViewPr>
  <p:notesViewPr>
    <p:cSldViewPr>
      <p:cViewPr varScale="1">
        <p:scale>
          <a:sx n="85" d="100"/>
          <a:sy n="85" d="100"/>
        </p:scale>
        <p:origin x="1952" y="16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commentAuthors" Target="commentAuthor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29060" cy="721238"/>
          </a:xfrm>
          <a:prstGeom prst="rect">
            <a:avLst/>
          </a:prstGeom>
        </p:spPr>
        <p:txBody>
          <a:bodyPr vert="horz" lIns="132579" tIns="66289" rIns="132579" bIns="66289" rtlCol="0"/>
          <a:lstStyle>
            <a:lvl1pPr algn="l">
              <a:defRPr sz="17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658766" y="0"/>
            <a:ext cx="4329060" cy="721238"/>
          </a:xfrm>
          <a:prstGeom prst="rect">
            <a:avLst/>
          </a:prstGeom>
        </p:spPr>
        <p:txBody>
          <a:bodyPr vert="horz" lIns="132579" tIns="66289" rIns="132579" bIns="66289" rtlCol="0"/>
          <a:lstStyle>
            <a:lvl1pPr algn="r">
              <a:defRPr sz="1700"/>
            </a:lvl1pPr>
          </a:lstStyle>
          <a:p>
            <a:fld id="{E42D2026-0859-4913-9377-3DA08F595AD2}" type="datetimeFigureOut">
              <a:rPr lang="en-US" smtClean="0"/>
              <a:t>11/30/2021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490663" y="1797050"/>
            <a:ext cx="7008812" cy="48529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132579" tIns="66289" rIns="132579" bIns="662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99014" y="6917879"/>
            <a:ext cx="7992110" cy="5660083"/>
          </a:xfrm>
          <a:prstGeom prst="rect">
            <a:avLst/>
          </a:prstGeom>
        </p:spPr>
        <p:txBody>
          <a:bodyPr vert="horz" lIns="132579" tIns="66289" rIns="132579" bIns="66289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13653579"/>
            <a:ext cx="4329060" cy="721236"/>
          </a:xfrm>
          <a:prstGeom prst="rect">
            <a:avLst/>
          </a:prstGeom>
        </p:spPr>
        <p:txBody>
          <a:bodyPr vert="horz" lIns="132579" tIns="66289" rIns="132579" bIns="66289" rtlCol="0" anchor="b"/>
          <a:lstStyle>
            <a:lvl1pPr algn="l">
              <a:defRPr sz="17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658766" y="13653579"/>
            <a:ext cx="4329060" cy="721236"/>
          </a:xfrm>
          <a:prstGeom prst="rect">
            <a:avLst/>
          </a:prstGeom>
        </p:spPr>
        <p:txBody>
          <a:bodyPr vert="horz" lIns="132579" tIns="66289" rIns="132579" bIns="66289" rtlCol="0" anchor="b"/>
          <a:lstStyle>
            <a:lvl1pPr algn="r">
              <a:defRPr sz="1700"/>
            </a:lvl1pPr>
          </a:lstStyle>
          <a:p>
            <a:fld id="{2C9D32D9-63A9-423F-8B77-368638260D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47041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38250" y="1122363"/>
            <a:ext cx="74295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9870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99715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39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4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76910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7" y="1825625"/>
            <a:ext cx="4189413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5550" y="1825625"/>
            <a:ext cx="4189413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08679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758" y="365126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758" y="1681163"/>
            <a:ext cx="419113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758" y="2505075"/>
            <a:ext cx="4191132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77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77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43645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65854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46411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758" y="457200"/>
            <a:ext cx="319537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770" y="987426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758" y="2057400"/>
            <a:ext cx="319537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76885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758" y="457200"/>
            <a:ext cx="319537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211770" y="987426"/>
            <a:ext cx="5014913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758" y="2057400"/>
            <a:ext cx="319537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86064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66821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42844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40739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38250" y="1122363"/>
            <a:ext cx="74295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Drag picture to placeholder or click icon to add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5233" y="1257300"/>
            <a:ext cx="9163050" cy="749300"/>
          </a:xfrm>
        </p:spPr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33" y="2133600"/>
            <a:ext cx="9163050" cy="4165600"/>
          </a:xfrm>
        </p:spPr>
        <p:txBody>
          <a:bodyPr/>
          <a:lstStyle>
            <a:lvl1pPr>
              <a:defRPr>
                <a:latin typeface="News Gothic MT"/>
                <a:cs typeface="News Gothic MT"/>
              </a:defRPr>
            </a:lvl1pPr>
            <a:lvl2pPr>
              <a:defRPr>
                <a:latin typeface="News Gothic MT"/>
                <a:cs typeface="News Gothic MT"/>
              </a:defRPr>
            </a:lvl2pPr>
            <a:lvl3pPr>
              <a:defRPr>
                <a:latin typeface="News Gothic MT"/>
                <a:cs typeface="News Gothic MT"/>
              </a:defRPr>
            </a:lvl3pPr>
            <a:lvl4pPr>
              <a:defRPr>
                <a:latin typeface="News Gothic MT"/>
                <a:cs typeface="News Gothic MT"/>
              </a:defRPr>
            </a:lvl4pPr>
            <a:lvl5pPr>
              <a:defRPr>
                <a:latin typeface="News Gothic MT"/>
                <a:cs typeface="News Gothic M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95300" y="6356355"/>
            <a:ext cx="2311400" cy="365125"/>
          </a:xfrm>
          <a:prstGeom prst="rect">
            <a:avLst/>
          </a:prstGeom>
        </p:spPr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384550" y="6356355"/>
            <a:ext cx="31369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099300" y="6356355"/>
            <a:ext cx="2311400" cy="365125"/>
          </a:xfrm>
          <a:prstGeom prst="rect">
            <a:avLst/>
          </a:prstGeom>
        </p:spPr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>
            <a:spLocks noGrp="1"/>
          </p:cNvSpPr>
          <p:nvPr>
            <p:ph type="title"/>
          </p:nvPr>
        </p:nvSpPr>
        <p:spPr>
          <a:xfrm>
            <a:off x="495300" y="92080"/>
            <a:ext cx="8915400" cy="150812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>
              <a:defRPr sz="4425">
                <a:latin typeface="Gill Sans"/>
                <a:ea typeface="Gill Sans"/>
                <a:cs typeface="Gill Sans"/>
                <a:sym typeface="Gill Sans"/>
              </a:defRPr>
            </a:lvl1pPr>
          </a:lstStyle>
          <a:p>
            <a:pPr lvl="0">
              <a:defRPr sz="1800"/>
            </a:pPr>
            <a:r>
              <a:rPr lang="en-US" sz="4425"/>
              <a:t>Click to edit Master title style</a:t>
            </a:r>
            <a:endParaRPr sz="4425"/>
          </a:p>
        </p:txBody>
      </p:sp>
      <p:sp>
        <p:nvSpPr>
          <p:cNvPr id="7" name="Shape 7"/>
          <p:cNvSpPr>
            <a:spLocks noGrp="1"/>
          </p:cNvSpPr>
          <p:nvPr>
            <p:ph type="body" idx="1"/>
          </p:nvPr>
        </p:nvSpPr>
        <p:spPr>
          <a:xfrm>
            <a:off x="495300" y="1600200"/>
            <a:ext cx="8915400" cy="52578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1pPr>
            <a:lvl2pPr marL="0" indent="240506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2pPr>
            <a:lvl3pPr marL="0" indent="481013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3pPr>
            <a:lvl4pPr marL="0" indent="722709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4pPr>
            <a:lvl5pPr marL="0" indent="963215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5pPr>
          </a:lstStyle>
          <a:p>
            <a:pPr lvl="0">
              <a:defRPr sz="1800"/>
            </a:pPr>
            <a:r>
              <a:rPr lang="en-US" sz="2250"/>
              <a:t>Click to edit Master text styles</a:t>
            </a:r>
          </a:p>
          <a:p>
            <a:pPr lvl="1">
              <a:defRPr sz="1800"/>
            </a:pPr>
            <a:r>
              <a:rPr lang="en-US" sz="2250"/>
              <a:t>Second level</a:t>
            </a:r>
          </a:p>
          <a:p>
            <a:pPr lvl="2">
              <a:defRPr sz="1800"/>
            </a:pPr>
            <a:r>
              <a:rPr lang="en-US" sz="2250"/>
              <a:t>Third level</a:t>
            </a:r>
          </a:p>
          <a:p>
            <a:pPr lvl="3">
              <a:defRPr sz="1800"/>
            </a:pPr>
            <a:r>
              <a:rPr lang="en-US" sz="2250"/>
              <a:t>Fourth level</a:t>
            </a:r>
          </a:p>
          <a:p>
            <a:pPr lvl="4">
              <a:defRPr sz="1800"/>
            </a:pPr>
            <a:r>
              <a:rPr lang="en-US" sz="2250"/>
              <a:t>Fifth level</a:t>
            </a:r>
            <a:endParaRPr sz="2250"/>
          </a:p>
        </p:txBody>
      </p:sp>
    </p:spTree>
  </p:cSld>
  <p:clrMapOvr>
    <a:masterClrMapping/>
  </p:clrMapOvr>
  <p:transition spd="med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2683" y="2130428"/>
            <a:ext cx="9286875" cy="14700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2683" y="3886200"/>
            <a:ext cx="9286875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News Gothic MT"/>
                <a:cs typeface="News Gothic MT"/>
              </a:defRPr>
            </a:lvl1pPr>
            <a:lvl2pPr marL="457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81038" y="6356354"/>
            <a:ext cx="2228850" cy="365125"/>
          </a:xfrm>
          <a:prstGeom prst="rect">
            <a:avLst/>
          </a:prstGeom>
        </p:spPr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281363" y="6356354"/>
            <a:ext cx="3343275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996113" y="6356354"/>
            <a:ext cx="2228850" cy="365125"/>
          </a:xfrm>
          <a:prstGeom prst="rect">
            <a:avLst/>
          </a:prstGeom>
        </p:spPr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153692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671651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196126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578691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397183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653012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4654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802558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1216043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4711802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0315138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0356" y="2420888"/>
            <a:ext cx="9711529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News Gothic MT"/>
                <a:cs typeface="News Gothic MT"/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D89A918-85DA-49CA-9E4A-C7D80BF9FE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179732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19" Type="http://schemas.openxmlformats.org/officeDocument/2006/relationships/image" Target="../media/image2.jpeg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5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30.xml"/><Relationship Id="rId7" Type="http://schemas.openxmlformats.org/officeDocument/2006/relationships/slideLayout" Target="../slideLayouts/slideLayout34.xml"/><Relationship Id="rId12" Type="http://schemas.openxmlformats.org/officeDocument/2006/relationships/slideLayout" Target="../slideLayouts/slideLayout39.xml"/><Relationship Id="rId2" Type="http://schemas.openxmlformats.org/officeDocument/2006/relationships/slideLayout" Target="../slideLayouts/slideLayout29.xml"/><Relationship Id="rId1" Type="http://schemas.openxmlformats.org/officeDocument/2006/relationships/slideLayout" Target="../slideLayouts/slideLayout28.xml"/><Relationship Id="rId6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8.xml"/><Relationship Id="rId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37.xml"/><Relationship Id="rId4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6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1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1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1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9005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5373" y="16872"/>
            <a:ext cx="1115574" cy="102064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54" y="16872"/>
            <a:ext cx="2740956" cy="8315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0" y="6561059"/>
            <a:ext cx="9906000" cy="22640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better hope – brighter</a:t>
            </a:r>
            <a:r>
              <a:rPr lang="en-GB" sz="900" baseline="0" dirty="0">
                <a:latin typeface="Arial" panose="020B0604020202020204" pitchFamily="34" charset="0"/>
                <a:cs typeface="Arial" panose="020B0604020202020204" pitchFamily="34" charset="0"/>
              </a:rPr>
              <a:t> future</a:t>
            </a:r>
            <a:endParaRPr lang="en-GB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7457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  <p:sldLayoutId id="2147483687" r:id="rId12"/>
    <p:sldLayoutId id="2147483688" r:id="rId13"/>
    <p:sldLayoutId id="2147483689" r:id="rId14"/>
    <p:sldLayoutId id="2147483690" r:id="rId15"/>
    <p:sldLayoutId id="2147483691" r:id="rId16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4244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  <p:sldLayoutId id="2147483709" r:id="rId4"/>
    <p:sldLayoutId id="2147483710" r:id="rId5"/>
    <p:sldLayoutId id="2147483711" r:id="rId6"/>
    <p:sldLayoutId id="2147483712" r:id="rId7"/>
    <p:sldLayoutId id="2147483713" r:id="rId8"/>
    <p:sldLayoutId id="2147483714" r:id="rId9"/>
    <p:sldLayoutId id="2147483715" r:id="rId10"/>
    <p:sldLayoutId id="2147483716" r:id="rId11"/>
    <p:sldLayoutId id="2147483661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4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hysicsandmathstutor.com/chemistry-revision/gcse-aqa/organic-chemistry/" TargetMode="External"/><Relationship Id="rId2" Type="http://schemas.openxmlformats.org/officeDocument/2006/relationships/hyperlink" Target="https://www.youtube.com/watch?v=XwXV4Hu2_1U" TargetMode="External"/><Relationship Id="rId1" Type="http://schemas.openxmlformats.org/officeDocument/2006/relationships/slideLayout" Target="../slideLayouts/slideLayout34.xml"/><Relationship Id="rId4" Type="http://schemas.openxmlformats.org/officeDocument/2006/relationships/hyperlink" Target="https://www.physicsandmathstutor.com/chemistry-revision/gcse-aqa/atomic-structure-and-periodic-tabl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D0173E5C-1054-475C-A9F0-95BE6D3B59CD}"/>
              </a:ext>
            </a:extLst>
          </p:cNvPr>
          <p:cNvSpPr/>
          <p:nvPr/>
        </p:nvSpPr>
        <p:spPr>
          <a:xfrm>
            <a:off x="209519" y="965227"/>
            <a:ext cx="2089388" cy="50783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900" dirty="0">
                <a:solidFill>
                  <a:schemeClr val="tx1"/>
                </a:solidFill>
                <a:cs typeface="Arial" pitchFamily="34" charset="0"/>
              </a:rPr>
              <a:t>Crude Oil is made from the remains of living </a:t>
            </a:r>
            <a:r>
              <a:rPr lang="en-GB" sz="900" b="1" dirty="0">
                <a:solidFill>
                  <a:schemeClr val="tx1"/>
                </a:solidFill>
                <a:cs typeface="Arial" pitchFamily="34" charset="0"/>
              </a:rPr>
              <a:t>sea creatures </a:t>
            </a:r>
            <a:r>
              <a:rPr lang="en-GB" sz="900" dirty="0">
                <a:solidFill>
                  <a:schemeClr val="tx1"/>
                </a:solidFill>
                <a:cs typeface="Arial" pitchFamily="34" charset="0"/>
              </a:rPr>
              <a:t>decayed in mud millions of years ago</a:t>
            </a:r>
            <a:endParaRPr lang="en-GB" sz="900" b="1" dirty="0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2F7E272-CC55-4DB4-84FE-3F1EBB000385}"/>
              </a:ext>
            </a:extLst>
          </p:cNvPr>
          <p:cNvSpPr/>
          <p:nvPr/>
        </p:nvSpPr>
        <p:spPr>
          <a:xfrm>
            <a:off x="389401" y="3294030"/>
            <a:ext cx="1596689" cy="36933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900" dirty="0">
                <a:cs typeface="Arial" pitchFamily="34" charset="0"/>
                <a:sym typeface="Wingdings" panose="05000000000000000000" pitchFamily="2" charset="2"/>
              </a:rPr>
              <a:t>The main hydrocarbons in Crude Oil are </a:t>
            </a:r>
            <a:r>
              <a:rPr lang="en-GB" sz="900" b="1" dirty="0">
                <a:cs typeface="Arial" pitchFamily="34" charset="0"/>
                <a:sym typeface="Wingdings" panose="05000000000000000000" pitchFamily="2" charset="2"/>
              </a:rPr>
              <a:t>alkanes</a:t>
            </a:r>
            <a:endParaRPr lang="en-GB" sz="900" b="1" dirty="0">
              <a:cs typeface="Arial" pitchFamily="34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9B25FA74-160C-44D8-91EF-D6274CF7EE94}"/>
              </a:ext>
            </a:extLst>
          </p:cNvPr>
          <p:cNvSpPr/>
          <p:nvPr/>
        </p:nvSpPr>
        <p:spPr>
          <a:xfrm>
            <a:off x="5076472" y="649297"/>
            <a:ext cx="2042002" cy="363355"/>
          </a:xfrm>
          <a:prstGeom prst="rect">
            <a:avLst/>
          </a:prstGeom>
          <a:solidFill>
            <a:srgbClr val="D1CDDF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Combustion (burning) </a:t>
            </a:r>
            <a:r>
              <a:rPr lang="en-GB" sz="1200" dirty="0">
                <a:solidFill>
                  <a:schemeClr val="tx1"/>
                </a:solidFill>
              </a:rPr>
              <a:t>is a reaction with </a:t>
            </a:r>
            <a:r>
              <a:rPr lang="en-GB" sz="1200" b="1" dirty="0">
                <a:solidFill>
                  <a:schemeClr val="tx1"/>
                </a:solidFill>
              </a:rPr>
              <a:t>oxygen</a:t>
            </a:r>
            <a:endParaRPr lang="en-GB" sz="1050" dirty="0">
              <a:solidFill>
                <a:schemeClr val="tx1"/>
              </a:solidFill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AE5D3B47-E15A-404E-B56C-1E9AB7F11A7E}"/>
              </a:ext>
            </a:extLst>
          </p:cNvPr>
          <p:cNvSpPr/>
          <p:nvPr/>
        </p:nvSpPr>
        <p:spPr>
          <a:xfrm>
            <a:off x="5385048" y="299222"/>
            <a:ext cx="1325701" cy="229391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1.3 Combustion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13D0BBDB-7BD2-49F4-A671-0BF7A739FB9F}"/>
              </a:ext>
            </a:extLst>
          </p:cNvPr>
          <p:cNvSpPr/>
          <p:nvPr/>
        </p:nvSpPr>
        <p:spPr>
          <a:xfrm>
            <a:off x="2705466" y="313626"/>
            <a:ext cx="1866534" cy="270121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 1.2 Fractional Distillation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7D3140B4-A7E6-4447-9815-81A31BBDC4BA}"/>
              </a:ext>
            </a:extLst>
          </p:cNvPr>
          <p:cNvSpPr/>
          <p:nvPr/>
        </p:nvSpPr>
        <p:spPr>
          <a:xfrm>
            <a:off x="589130" y="680074"/>
            <a:ext cx="1323440" cy="24347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</a:rPr>
              <a:t>1.1 Hydrocarbons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7F4F2618-4276-42B5-932C-A14C5AA94112}"/>
              </a:ext>
            </a:extLst>
          </p:cNvPr>
          <p:cNvSpPr/>
          <p:nvPr/>
        </p:nvSpPr>
        <p:spPr>
          <a:xfrm>
            <a:off x="7648372" y="585480"/>
            <a:ext cx="1867610" cy="286171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</a:rPr>
              <a:t>1.4 Cracking</a:t>
            </a:r>
          </a:p>
        </p:txBody>
      </p:sp>
      <p:sp>
        <p:nvSpPr>
          <p:cNvPr id="45" name="Rectangle: Rounded Corners 44">
            <a:extLst>
              <a:ext uri="{FF2B5EF4-FFF2-40B4-BE49-F238E27FC236}">
                <a16:creationId xmlns:a16="http://schemas.microsoft.com/office/drawing/2014/main" id="{21617CE3-B5DB-4C6F-82E8-9E39F4EE16AC}"/>
              </a:ext>
            </a:extLst>
          </p:cNvPr>
          <p:cNvSpPr/>
          <p:nvPr/>
        </p:nvSpPr>
        <p:spPr>
          <a:xfrm>
            <a:off x="151449" y="89143"/>
            <a:ext cx="2292180" cy="496250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C7 part 1 – Organic Chemistry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0F548781-8715-4E63-AFAB-0F1109A65203}"/>
              </a:ext>
            </a:extLst>
          </p:cNvPr>
          <p:cNvSpPr/>
          <p:nvPr/>
        </p:nvSpPr>
        <p:spPr>
          <a:xfrm>
            <a:off x="272481" y="2349142"/>
            <a:ext cx="1910545" cy="23083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900" dirty="0">
                <a:solidFill>
                  <a:schemeClr val="tx1"/>
                </a:solidFill>
                <a:cs typeface="Arial" pitchFamily="34" charset="0"/>
                <a:sym typeface="Wingdings" panose="05000000000000000000" pitchFamily="2" charset="2"/>
              </a:rPr>
              <a:t>It is a </a:t>
            </a:r>
            <a:r>
              <a:rPr lang="en-GB" sz="900" b="1" dirty="0">
                <a:solidFill>
                  <a:schemeClr val="tx1"/>
                </a:solidFill>
                <a:cs typeface="Arial" pitchFamily="34" charset="0"/>
                <a:sym typeface="Wingdings" panose="05000000000000000000" pitchFamily="2" charset="2"/>
              </a:rPr>
              <a:t>FINITE </a:t>
            </a:r>
            <a:r>
              <a:rPr lang="en-GB" sz="900" dirty="0">
                <a:solidFill>
                  <a:schemeClr val="tx1"/>
                </a:solidFill>
                <a:cs typeface="Arial" pitchFamily="34" charset="0"/>
                <a:sym typeface="Wingdings" panose="05000000000000000000" pitchFamily="2" charset="2"/>
              </a:rPr>
              <a:t>resource</a:t>
            </a:r>
            <a:endParaRPr lang="en-GB" sz="900" b="1" dirty="0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09DCB411-B35C-4377-B894-631D36FBC889}"/>
              </a:ext>
            </a:extLst>
          </p:cNvPr>
          <p:cNvSpPr/>
          <p:nvPr/>
        </p:nvSpPr>
        <p:spPr>
          <a:xfrm>
            <a:off x="192025" y="2621692"/>
            <a:ext cx="2089388" cy="64633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900" dirty="0">
                <a:solidFill>
                  <a:schemeClr val="tx1"/>
                </a:solidFill>
                <a:cs typeface="Arial" pitchFamily="34" charset="0"/>
              </a:rPr>
              <a:t>It is made of a mixture of Hydrocarbons.</a:t>
            </a:r>
          </a:p>
          <a:p>
            <a:endParaRPr lang="en-GB" sz="900" b="1" dirty="0">
              <a:solidFill>
                <a:schemeClr val="tx1"/>
              </a:solidFill>
              <a:cs typeface="Arial" pitchFamily="34" charset="0"/>
            </a:endParaRPr>
          </a:p>
          <a:p>
            <a:r>
              <a:rPr lang="en-GB" sz="900" dirty="0">
                <a:solidFill>
                  <a:schemeClr val="tx1"/>
                </a:solidFill>
                <a:cs typeface="Arial" pitchFamily="34" charset="0"/>
              </a:rPr>
              <a:t>Hydrocarbons are made of </a:t>
            </a:r>
            <a:r>
              <a:rPr lang="en-GB" sz="900" b="1" dirty="0">
                <a:solidFill>
                  <a:schemeClr val="tx1"/>
                </a:solidFill>
                <a:cs typeface="Arial" pitchFamily="34" charset="0"/>
              </a:rPr>
              <a:t>Hydrogen and Carbon only.</a:t>
            </a:r>
          </a:p>
        </p:txBody>
      </p:sp>
      <p:sp>
        <p:nvSpPr>
          <p:cNvPr id="70" name="Rectangle 69">
            <a:extLst>
              <a:ext uri="{FF2B5EF4-FFF2-40B4-BE49-F238E27FC236}">
                <a16:creationId xmlns:a16="http://schemas.microsoft.com/office/drawing/2014/main" id="{DED07864-4C5D-4646-89F6-128BDEEF3128}"/>
              </a:ext>
            </a:extLst>
          </p:cNvPr>
          <p:cNvSpPr/>
          <p:nvPr/>
        </p:nvSpPr>
        <p:spPr>
          <a:xfrm>
            <a:off x="7497479" y="974391"/>
            <a:ext cx="2200772" cy="80243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00" b="1" dirty="0">
                <a:solidFill>
                  <a:schemeClr val="tx1"/>
                </a:solidFill>
              </a:rPr>
              <a:t>The larger molecules from fractional distillation are less useful.  We can break them down into smaller, more useful molecules.</a:t>
            </a:r>
            <a:endParaRPr lang="en-GB" sz="800" dirty="0">
              <a:solidFill>
                <a:schemeClr val="tx1"/>
              </a:solidFill>
            </a:endParaRPr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F1B41DC0-3728-45A5-871B-8E067FC30FD8}"/>
              </a:ext>
            </a:extLst>
          </p:cNvPr>
          <p:cNvSpPr/>
          <p:nvPr/>
        </p:nvSpPr>
        <p:spPr>
          <a:xfrm>
            <a:off x="7601110" y="1894781"/>
            <a:ext cx="1901700" cy="39248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00" dirty="0">
                <a:solidFill>
                  <a:schemeClr val="tx1"/>
                </a:solidFill>
              </a:rPr>
              <a:t>Cracking produces a mixture of </a:t>
            </a:r>
            <a:r>
              <a:rPr lang="en-GB" sz="1000" b="1" dirty="0">
                <a:solidFill>
                  <a:schemeClr val="tx1"/>
                </a:solidFill>
              </a:rPr>
              <a:t>alkanes and alkenes</a:t>
            </a:r>
            <a:r>
              <a:rPr lang="en-GB" sz="1000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4C1958DA-DFFA-4B06-9D1A-6399AFBAD630}"/>
              </a:ext>
            </a:extLst>
          </p:cNvPr>
          <p:cNvSpPr/>
          <p:nvPr/>
        </p:nvSpPr>
        <p:spPr>
          <a:xfrm>
            <a:off x="5134460" y="1502051"/>
            <a:ext cx="1902648" cy="408883"/>
          </a:xfrm>
          <a:prstGeom prst="rect">
            <a:avLst/>
          </a:prstGeom>
          <a:solidFill>
            <a:srgbClr val="D1CDDF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50" dirty="0">
                <a:solidFill>
                  <a:schemeClr val="tx1"/>
                </a:solidFill>
              </a:rPr>
              <a:t>When hydrocarbons burn a lot of </a:t>
            </a:r>
            <a:r>
              <a:rPr lang="en-GB" sz="1050" b="1" dirty="0">
                <a:solidFill>
                  <a:schemeClr val="tx1"/>
                </a:solidFill>
              </a:rPr>
              <a:t>energy</a:t>
            </a:r>
            <a:r>
              <a:rPr lang="en-GB" sz="1050" dirty="0">
                <a:solidFill>
                  <a:schemeClr val="tx1"/>
                </a:solidFill>
              </a:rPr>
              <a:t> is released.</a:t>
            </a:r>
            <a:endParaRPr lang="en-GB" sz="900" dirty="0">
              <a:solidFill>
                <a:schemeClr val="tx1"/>
              </a:solidFill>
            </a:endParaRPr>
          </a:p>
        </p:txBody>
      </p:sp>
      <p:cxnSp>
        <p:nvCxnSpPr>
          <p:cNvPr id="77" name="Straight Arrow Connector 76">
            <a:extLst>
              <a:ext uri="{FF2B5EF4-FFF2-40B4-BE49-F238E27FC236}">
                <a16:creationId xmlns:a16="http://schemas.microsoft.com/office/drawing/2014/main" id="{2EA1BB4C-DFC1-432B-A8C2-17F8C54FC4FC}"/>
              </a:ext>
            </a:extLst>
          </p:cNvPr>
          <p:cNvCxnSpPr>
            <a:cxnSpLocks/>
          </p:cNvCxnSpPr>
          <p:nvPr/>
        </p:nvCxnSpPr>
        <p:spPr>
          <a:xfrm>
            <a:off x="1424608" y="3715376"/>
            <a:ext cx="0" cy="397851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2" name="Picture 11">
            <a:extLst>
              <a:ext uri="{FF2B5EF4-FFF2-40B4-BE49-F238E27FC236}">
                <a16:creationId xmlns:a16="http://schemas.microsoft.com/office/drawing/2014/main" id="{BEAAC167-B91E-4085-8336-70E667C28F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4463" y="3715376"/>
            <a:ext cx="1786567" cy="222147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00731182-2829-493D-A19A-CC3DDCFA89F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3160" y="6354626"/>
            <a:ext cx="990367" cy="435758"/>
          </a:xfrm>
          <a:prstGeom prst="rect">
            <a:avLst/>
          </a:prstGeom>
        </p:spPr>
      </p:pic>
      <p:sp>
        <p:nvSpPr>
          <p:cNvPr id="48" name="Rectangle 47">
            <a:extLst>
              <a:ext uri="{FF2B5EF4-FFF2-40B4-BE49-F238E27FC236}">
                <a16:creationId xmlns:a16="http://schemas.microsoft.com/office/drawing/2014/main" id="{663C4A48-A92A-4B42-83E6-3794856C9E56}"/>
              </a:ext>
            </a:extLst>
          </p:cNvPr>
          <p:cNvSpPr/>
          <p:nvPr/>
        </p:nvSpPr>
        <p:spPr>
          <a:xfrm>
            <a:off x="363373" y="5962874"/>
            <a:ext cx="1596689" cy="36933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900" dirty="0">
                <a:cs typeface="Arial" pitchFamily="34" charset="0"/>
                <a:sym typeface="Wingdings" panose="05000000000000000000" pitchFamily="2" charset="2"/>
              </a:rPr>
              <a:t>The general formula for an alkane is - </a:t>
            </a:r>
            <a:endParaRPr lang="en-GB" sz="900" dirty="0">
              <a:cs typeface="Arial" pitchFamily="34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37D05AC3-DDED-431F-ABB6-65B622C2420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3687" y="1503026"/>
            <a:ext cx="1580097" cy="796706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2287A184-A42B-4D10-8D60-8FE2A88A397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42873" y="2464558"/>
            <a:ext cx="2322705" cy="2632377"/>
          </a:xfrm>
          <a:prstGeom prst="rect">
            <a:avLst/>
          </a:prstGeom>
        </p:spPr>
      </p:pic>
      <p:sp>
        <p:nvSpPr>
          <p:cNvPr id="49" name="Rectangle 48">
            <a:extLst>
              <a:ext uri="{FF2B5EF4-FFF2-40B4-BE49-F238E27FC236}">
                <a16:creationId xmlns:a16="http://schemas.microsoft.com/office/drawing/2014/main" id="{BF9338A4-6DFE-42AD-8624-8D3BE8F429C4}"/>
              </a:ext>
            </a:extLst>
          </p:cNvPr>
          <p:cNvSpPr/>
          <p:nvPr/>
        </p:nvSpPr>
        <p:spPr>
          <a:xfrm>
            <a:off x="2673316" y="1449992"/>
            <a:ext cx="1776703" cy="3948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50" dirty="0">
                <a:solidFill>
                  <a:schemeClr val="tx1"/>
                </a:solidFill>
              </a:rPr>
              <a:t>Works by </a:t>
            </a:r>
            <a:r>
              <a:rPr lang="en-GB" sz="1050" b="1" dirty="0">
                <a:solidFill>
                  <a:schemeClr val="tx1"/>
                </a:solidFill>
              </a:rPr>
              <a:t>evaporation </a:t>
            </a:r>
            <a:r>
              <a:rPr lang="en-GB" sz="1050" dirty="0">
                <a:solidFill>
                  <a:schemeClr val="tx1"/>
                </a:solidFill>
              </a:rPr>
              <a:t>and then </a:t>
            </a:r>
            <a:r>
              <a:rPr lang="en-GB" sz="1050" b="1" dirty="0">
                <a:solidFill>
                  <a:schemeClr val="tx1"/>
                </a:solidFill>
              </a:rPr>
              <a:t>condensation.</a:t>
            </a:r>
            <a:endParaRPr lang="en-GB" sz="1050" dirty="0">
              <a:solidFill>
                <a:schemeClr val="tx1"/>
              </a:solidFill>
            </a:endParaRP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6B1CCDE2-105B-4CEF-8789-C3C5D26A6220}"/>
              </a:ext>
            </a:extLst>
          </p:cNvPr>
          <p:cNvSpPr/>
          <p:nvPr/>
        </p:nvSpPr>
        <p:spPr>
          <a:xfrm>
            <a:off x="2673316" y="801813"/>
            <a:ext cx="1776703" cy="54511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50" dirty="0">
                <a:solidFill>
                  <a:schemeClr val="tx1"/>
                </a:solidFill>
              </a:rPr>
              <a:t>How do we separate the mixture of hydrocarbons to use them?</a:t>
            </a: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5A7D3E20-21A7-44AF-A761-A40E97B0F24F}"/>
              </a:ext>
            </a:extLst>
          </p:cNvPr>
          <p:cNvSpPr/>
          <p:nvPr/>
        </p:nvSpPr>
        <p:spPr>
          <a:xfrm>
            <a:off x="2542873" y="5246407"/>
            <a:ext cx="2329002" cy="106262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indent="-228600" algn="ctr">
              <a:buAutoNum type="arabicPeriod"/>
            </a:pPr>
            <a:r>
              <a:rPr lang="en-GB" sz="1050" b="1" dirty="0">
                <a:solidFill>
                  <a:schemeClr val="tx1"/>
                </a:solidFill>
              </a:rPr>
              <a:t>Heat </a:t>
            </a:r>
            <a:r>
              <a:rPr lang="en-GB" sz="1050" dirty="0">
                <a:solidFill>
                  <a:schemeClr val="tx1"/>
                </a:solidFill>
              </a:rPr>
              <a:t>the crude oil to </a:t>
            </a:r>
            <a:r>
              <a:rPr lang="en-GB" sz="1050" b="1" dirty="0">
                <a:solidFill>
                  <a:schemeClr val="tx1"/>
                </a:solidFill>
              </a:rPr>
              <a:t>evaporate</a:t>
            </a:r>
            <a:r>
              <a:rPr lang="en-GB" sz="1050" dirty="0">
                <a:solidFill>
                  <a:schemeClr val="tx1"/>
                </a:solidFill>
              </a:rPr>
              <a:t> it.</a:t>
            </a:r>
          </a:p>
          <a:p>
            <a:pPr marL="228600" indent="-228600" algn="ctr">
              <a:buAutoNum type="arabicPeriod"/>
            </a:pPr>
            <a:r>
              <a:rPr lang="en-GB" sz="1050" dirty="0">
                <a:solidFill>
                  <a:schemeClr val="tx1"/>
                </a:solidFill>
              </a:rPr>
              <a:t>The gases </a:t>
            </a:r>
            <a:r>
              <a:rPr lang="en-GB" sz="1050" b="1" dirty="0">
                <a:solidFill>
                  <a:schemeClr val="tx1"/>
                </a:solidFill>
              </a:rPr>
              <a:t>rise</a:t>
            </a:r>
            <a:r>
              <a:rPr lang="en-GB" sz="1050" dirty="0">
                <a:solidFill>
                  <a:schemeClr val="tx1"/>
                </a:solidFill>
              </a:rPr>
              <a:t> up the column.</a:t>
            </a:r>
          </a:p>
          <a:p>
            <a:pPr marL="228600" indent="-228600" algn="ctr">
              <a:buAutoNum type="arabicPeriod"/>
            </a:pPr>
            <a:r>
              <a:rPr lang="en-GB" sz="1050" dirty="0">
                <a:solidFill>
                  <a:schemeClr val="tx1"/>
                </a:solidFill>
              </a:rPr>
              <a:t>The different fractions </a:t>
            </a:r>
            <a:r>
              <a:rPr lang="en-GB" sz="1050" b="1" dirty="0">
                <a:solidFill>
                  <a:schemeClr val="tx1"/>
                </a:solidFill>
              </a:rPr>
              <a:t>condense</a:t>
            </a:r>
            <a:r>
              <a:rPr lang="en-GB" sz="1050" dirty="0">
                <a:solidFill>
                  <a:schemeClr val="tx1"/>
                </a:solidFill>
              </a:rPr>
              <a:t> at </a:t>
            </a:r>
            <a:r>
              <a:rPr lang="en-GB" sz="1050" b="1" dirty="0">
                <a:solidFill>
                  <a:schemeClr val="tx1"/>
                </a:solidFill>
              </a:rPr>
              <a:t>different temperatures</a:t>
            </a:r>
            <a:r>
              <a:rPr lang="en-GB" sz="1050" dirty="0">
                <a:solidFill>
                  <a:schemeClr val="tx1"/>
                </a:solidFill>
              </a:rPr>
              <a:t>. </a:t>
            </a:r>
          </a:p>
          <a:p>
            <a:pPr marL="228600" indent="-228600" algn="ctr">
              <a:buAutoNum type="arabicPeriod"/>
            </a:pPr>
            <a:r>
              <a:rPr lang="en-GB" sz="1050" dirty="0">
                <a:solidFill>
                  <a:schemeClr val="tx1"/>
                </a:solidFill>
              </a:rPr>
              <a:t>Lower Boiling points (smaller chains) are at the top</a:t>
            </a: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58B89B4E-1980-47E1-8BFE-EE877359CD56}"/>
              </a:ext>
            </a:extLst>
          </p:cNvPr>
          <p:cNvSpPr/>
          <p:nvPr/>
        </p:nvSpPr>
        <p:spPr>
          <a:xfrm>
            <a:off x="3781344" y="2217577"/>
            <a:ext cx="1049881" cy="28262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dirty="0">
                <a:solidFill>
                  <a:schemeClr val="tx1"/>
                </a:solidFill>
              </a:rPr>
              <a:t>Smaller molecules burn most easily</a:t>
            </a: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921D0321-A62C-4F9D-8A97-9A8C37A19E67}"/>
              </a:ext>
            </a:extLst>
          </p:cNvPr>
          <p:cNvSpPr/>
          <p:nvPr/>
        </p:nvSpPr>
        <p:spPr>
          <a:xfrm>
            <a:off x="5145192" y="2077721"/>
            <a:ext cx="1917714" cy="543971"/>
          </a:xfrm>
          <a:prstGeom prst="rect">
            <a:avLst/>
          </a:prstGeom>
          <a:solidFill>
            <a:srgbClr val="D1CDDF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50" b="1" dirty="0">
                <a:solidFill>
                  <a:schemeClr val="tx1"/>
                </a:solidFill>
              </a:rPr>
              <a:t>Complete combustion </a:t>
            </a:r>
            <a:r>
              <a:rPr lang="en-GB" sz="1050" dirty="0">
                <a:solidFill>
                  <a:schemeClr val="tx1"/>
                </a:solidFill>
              </a:rPr>
              <a:t>of hydrocarbons the only products are </a:t>
            </a:r>
            <a:r>
              <a:rPr lang="en-GB" sz="1050" b="1" dirty="0">
                <a:solidFill>
                  <a:schemeClr val="tx1"/>
                </a:solidFill>
              </a:rPr>
              <a:t>carbon dioxide and water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67B4DDE5-2AAB-47BE-9B9E-889DBB81697E}"/>
              </a:ext>
            </a:extLst>
          </p:cNvPr>
          <p:cNvSpPr txBox="1"/>
          <p:nvPr/>
        </p:nvSpPr>
        <p:spPr>
          <a:xfrm>
            <a:off x="5111914" y="2693450"/>
            <a:ext cx="20706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Complete combustion only happens if there is </a:t>
            </a:r>
            <a:r>
              <a:rPr lang="en-GB" sz="1000" b="1" u="sng" dirty="0"/>
              <a:t>plenty of oxygen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8280997D-37CA-4957-81A6-00FAA14D84D4}"/>
              </a:ext>
            </a:extLst>
          </p:cNvPr>
          <p:cNvSpPr txBox="1"/>
          <p:nvPr/>
        </p:nvSpPr>
        <p:spPr>
          <a:xfrm>
            <a:off x="5076472" y="1098866"/>
            <a:ext cx="20365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" dirty="0"/>
              <a:t>A reaction with oxygen is called ‘</a:t>
            </a:r>
            <a:r>
              <a:rPr lang="en-GB" sz="1000" b="1" dirty="0"/>
              <a:t>oxidation</a:t>
            </a:r>
            <a:r>
              <a:rPr lang="en-GB" sz="1000" dirty="0"/>
              <a:t>’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24CAEF28-C0F0-452B-AC4A-8F5D405AD30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29398" y="3502066"/>
            <a:ext cx="2271788" cy="297330"/>
          </a:xfrm>
          <a:prstGeom prst="rect">
            <a:avLst/>
          </a:prstGeom>
        </p:spPr>
      </p:pic>
      <p:sp>
        <p:nvSpPr>
          <p:cNvPr id="58" name="Rectangle 57">
            <a:extLst>
              <a:ext uri="{FF2B5EF4-FFF2-40B4-BE49-F238E27FC236}">
                <a16:creationId xmlns:a16="http://schemas.microsoft.com/office/drawing/2014/main" id="{9B3186F8-5743-4AD7-8B46-47B7423BF866}"/>
              </a:ext>
            </a:extLst>
          </p:cNvPr>
          <p:cNvSpPr/>
          <p:nvPr/>
        </p:nvSpPr>
        <p:spPr>
          <a:xfrm>
            <a:off x="5484039" y="3191418"/>
            <a:ext cx="1298404" cy="212790"/>
          </a:xfrm>
          <a:prstGeom prst="rect">
            <a:avLst/>
          </a:prstGeom>
          <a:solidFill>
            <a:srgbClr val="D1CDDF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50" dirty="0">
                <a:solidFill>
                  <a:schemeClr val="tx1"/>
                </a:solidFill>
              </a:rPr>
              <a:t>General equation</a:t>
            </a:r>
            <a:endParaRPr lang="en-GB" sz="900" dirty="0">
              <a:solidFill>
                <a:schemeClr val="tx1"/>
              </a:solidFill>
            </a:endParaRPr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C645EC14-0AA9-4A96-BFC2-D6868B873EB3}"/>
              </a:ext>
            </a:extLst>
          </p:cNvPr>
          <p:cNvSpPr/>
          <p:nvPr/>
        </p:nvSpPr>
        <p:spPr>
          <a:xfrm>
            <a:off x="5259604" y="3829698"/>
            <a:ext cx="1922931" cy="200981"/>
          </a:xfrm>
          <a:prstGeom prst="rect">
            <a:avLst/>
          </a:prstGeom>
          <a:solidFill>
            <a:srgbClr val="D1CDDF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00" dirty="0">
                <a:solidFill>
                  <a:schemeClr val="tx1"/>
                </a:solidFill>
              </a:rPr>
              <a:t>Complete combustion of propane</a:t>
            </a:r>
            <a:endParaRPr lang="en-GB" sz="800" dirty="0">
              <a:solidFill>
                <a:schemeClr val="tx1"/>
              </a:solidFill>
            </a:endParaRP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500DD32B-A37C-4B3D-BAE4-C9FF425BD22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104758" y="4173865"/>
            <a:ext cx="2084933" cy="463885"/>
          </a:xfrm>
          <a:prstGeom prst="rect">
            <a:avLst/>
          </a:prstGeom>
        </p:spPr>
      </p:pic>
      <p:sp>
        <p:nvSpPr>
          <p:cNvPr id="72" name="Rectangle 71">
            <a:extLst>
              <a:ext uri="{FF2B5EF4-FFF2-40B4-BE49-F238E27FC236}">
                <a16:creationId xmlns:a16="http://schemas.microsoft.com/office/drawing/2014/main" id="{6A2B17A2-5A1C-4280-9436-8B6705413CE2}"/>
              </a:ext>
            </a:extLst>
          </p:cNvPr>
          <p:cNvSpPr/>
          <p:nvPr/>
        </p:nvSpPr>
        <p:spPr>
          <a:xfrm>
            <a:off x="7649697" y="2405221"/>
            <a:ext cx="1871343" cy="26088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50" b="1" dirty="0">
                <a:solidFill>
                  <a:schemeClr val="tx1"/>
                </a:solidFill>
              </a:rPr>
              <a:t>Alkenes</a:t>
            </a:r>
            <a:r>
              <a:rPr lang="en-GB" sz="1050" dirty="0">
                <a:solidFill>
                  <a:schemeClr val="tx1"/>
                </a:solidFill>
              </a:rPr>
              <a:t> have </a:t>
            </a:r>
            <a:r>
              <a:rPr lang="en-GB" sz="1050" b="1" dirty="0">
                <a:solidFill>
                  <a:schemeClr val="tx1"/>
                </a:solidFill>
              </a:rPr>
              <a:t>some double bonds</a:t>
            </a:r>
            <a:r>
              <a:rPr lang="en-GB" sz="1050" dirty="0">
                <a:solidFill>
                  <a:schemeClr val="tx1"/>
                </a:solidFill>
              </a:rPr>
              <a:t>.</a:t>
            </a:r>
          </a:p>
          <a:p>
            <a:endParaRPr lang="en-GB" sz="1050" dirty="0">
              <a:solidFill>
                <a:schemeClr val="tx1"/>
              </a:solidFill>
            </a:endParaRPr>
          </a:p>
          <a:p>
            <a:endParaRPr lang="en-GB" sz="1050" dirty="0">
              <a:solidFill>
                <a:schemeClr val="tx1"/>
              </a:solidFill>
            </a:endParaRPr>
          </a:p>
          <a:p>
            <a:endParaRPr lang="en-GB" sz="1050" dirty="0">
              <a:solidFill>
                <a:schemeClr val="tx1"/>
              </a:solidFill>
            </a:endParaRPr>
          </a:p>
          <a:p>
            <a:r>
              <a:rPr lang="en-GB" sz="1050" dirty="0">
                <a:solidFill>
                  <a:schemeClr val="tx1"/>
                </a:solidFill>
              </a:rPr>
              <a:t>They turn </a:t>
            </a:r>
            <a:r>
              <a:rPr lang="en-GB" sz="1050" b="1" dirty="0">
                <a:solidFill>
                  <a:schemeClr val="tx1"/>
                </a:solidFill>
              </a:rPr>
              <a:t>bromine water colourless</a:t>
            </a:r>
            <a:r>
              <a:rPr lang="en-GB" sz="1050" dirty="0">
                <a:solidFill>
                  <a:schemeClr val="tx1"/>
                </a:solidFill>
              </a:rPr>
              <a:t>.</a:t>
            </a:r>
          </a:p>
          <a:p>
            <a:endParaRPr lang="en-GB" sz="1050" dirty="0">
              <a:solidFill>
                <a:schemeClr val="tx1"/>
              </a:solidFill>
            </a:endParaRPr>
          </a:p>
          <a:p>
            <a:endParaRPr lang="en-GB" sz="1050" dirty="0">
              <a:solidFill>
                <a:schemeClr val="tx1"/>
              </a:solidFill>
            </a:endParaRPr>
          </a:p>
          <a:p>
            <a:endParaRPr lang="en-GB" sz="1050" dirty="0">
              <a:solidFill>
                <a:schemeClr val="tx1"/>
              </a:solidFill>
            </a:endParaRPr>
          </a:p>
          <a:p>
            <a:endParaRPr lang="en-GB" sz="1050" dirty="0">
              <a:solidFill>
                <a:schemeClr val="tx1"/>
              </a:solidFill>
            </a:endParaRPr>
          </a:p>
          <a:p>
            <a:endParaRPr lang="en-GB" sz="1050" dirty="0">
              <a:solidFill>
                <a:schemeClr val="tx1"/>
              </a:solidFill>
            </a:endParaRPr>
          </a:p>
          <a:p>
            <a:endParaRPr lang="en-GB" sz="1050" dirty="0">
              <a:solidFill>
                <a:schemeClr val="tx1"/>
              </a:solidFill>
            </a:endParaRPr>
          </a:p>
          <a:p>
            <a:r>
              <a:rPr lang="en-GB" sz="1050" dirty="0">
                <a:solidFill>
                  <a:schemeClr val="tx1"/>
                </a:solidFill>
              </a:rPr>
              <a:t>They are used to make </a:t>
            </a:r>
            <a:r>
              <a:rPr lang="en-GB" sz="1050" b="1" dirty="0">
                <a:solidFill>
                  <a:schemeClr val="tx1"/>
                </a:solidFill>
              </a:rPr>
              <a:t>polymers.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38196BCE-0732-4D4B-9A29-93860B6576A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265368" y="2675825"/>
            <a:ext cx="936336" cy="578325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F7C069C8-3CBB-4FD1-BB24-6018CE81721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977336" y="3715826"/>
            <a:ext cx="1465693" cy="825259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F7D31D92-D6E9-4AB3-BC8A-47186E78EC03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259604" y="5571526"/>
            <a:ext cx="1992121" cy="1064552"/>
          </a:xfrm>
          <a:prstGeom prst="rect">
            <a:avLst/>
          </a:prstGeom>
        </p:spPr>
      </p:pic>
      <p:sp>
        <p:nvSpPr>
          <p:cNvPr id="74" name="Rectangle 73">
            <a:extLst>
              <a:ext uri="{FF2B5EF4-FFF2-40B4-BE49-F238E27FC236}">
                <a16:creationId xmlns:a16="http://schemas.microsoft.com/office/drawing/2014/main" id="{95E8E919-F854-4891-8058-BC570A8A0AFD}"/>
              </a:ext>
            </a:extLst>
          </p:cNvPr>
          <p:cNvSpPr/>
          <p:nvPr/>
        </p:nvSpPr>
        <p:spPr>
          <a:xfrm>
            <a:off x="5374150" y="5160033"/>
            <a:ext cx="1855869" cy="34490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50" dirty="0">
                <a:solidFill>
                  <a:schemeClr val="tx1"/>
                </a:solidFill>
              </a:rPr>
              <a:t>The apparatus for cracking</a:t>
            </a:r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4CA61D2F-F4BB-4B2B-997F-4622123C2726}"/>
              </a:ext>
            </a:extLst>
          </p:cNvPr>
          <p:cNvSpPr/>
          <p:nvPr/>
        </p:nvSpPr>
        <p:spPr>
          <a:xfrm>
            <a:off x="7419522" y="5303275"/>
            <a:ext cx="1867995" cy="34490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50" dirty="0">
                <a:solidFill>
                  <a:schemeClr val="tx1"/>
                </a:solidFill>
              </a:rPr>
              <a:t>Catalytic cracking – catalyst and 500</a:t>
            </a:r>
            <a:r>
              <a:rPr lang="en-GB" sz="1050" baseline="30000" dirty="0">
                <a:solidFill>
                  <a:schemeClr val="tx1"/>
                </a:solidFill>
              </a:rPr>
              <a:t>o</a:t>
            </a:r>
            <a:r>
              <a:rPr lang="en-GB" sz="1050" dirty="0">
                <a:solidFill>
                  <a:schemeClr val="tx1"/>
                </a:solidFill>
              </a:rPr>
              <a:t>C </a:t>
            </a:r>
          </a:p>
        </p:txBody>
      </p:sp>
      <p:sp>
        <p:nvSpPr>
          <p:cNvPr id="76" name="Rectangle 75">
            <a:extLst>
              <a:ext uri="{FF2B5EF4-FFF2-40B4-BE49-F238E27FC236}">
                <a16:creationId xmlns:a16="http://schemas.microsoft.com/office/drawing/2014/main" id="{B6F10D77-D253-45B7-B858-DCF66729DA24}"/>
              </a:ext>
            </a:extLst>
          </p:cNvPr>
          <p:cNvSpPr/>
          <p:nvPr/>
        </p:nvSpPr>
        <p:spPr>
          <a:xfrm>
            <a:off x="7431648" y="6024962"/>
            <a:ext cx="1855869" cy="34490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50" dirty="0">
                <a:solidFill>
                  <a:schemeClr val="tx1"/>
                </a:solidFill>
              </a:rPr>
              <a:t>Steam cracking – steam and 850</a:t>
            </a:r>
            <a:r>
              <a:rPr lang="en-GB" sz="1050" baseline="30000" dirty="0">
                <a:solidFill>
                  <a:schemeClr val="tx1"/>
                </a:solidFill>
              </a:rPr>
              <a:t>o</a:t>
            </a:r>
            <a:r>
              <a:rPr lang="en-GB" sz="1050" dirty="0">
                <a:solidFill>
                  <a:schemeClr val="tx1"/>
                </a:solidFill>
              </a:rPr>
              <a:t>C</a:t>
            </a:r>
          </a:p>
        </p:txBody>
      </p:sp>
      <p:sp>
        <p:nvSpPr>
          <p:cNvPr id="3" name="L-Shape 2"/>
          <p:cNvSpPr/>
          <p:nvPr/>
        </p:nvSpPr>
        <p:spPr>
          <a:xfrm flipH="1">
            <a:off x="5029397" y="528612"/>
            <a:ext cx="4801777" cy="6261770"/>
          </a:xfrm>
          <a:prstGeom prst="corner">
            <a:avLst>
              <a:gd name="adj1" fmla="val 35277"/>
              <a:gd name="adj2" fmla="val 51291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Rectangle 59"/>
          <p:cNvSpPr/>
          <p:nvPr/>
        </p:nvSpPr>
        <p:spPr>
          <a:xfrm>
            <a:off x="72720" y="637406"/>
            <a:ext cx="2305876" cy="6152977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Rectangle 60"/>
          <p:cNvSpPr/>
          <p:nvPr/>
        </p:nvSpPr>
        <p:spPr>
          <a:xfrm>
            <a:off x="2501752" y="207457"/>
            <a:ext cx="2425540" cy="6582925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Rectangle 61"/>
          <p:cNvSpPr/>
          <p:nvPr/>
        </p:nvSpPr>
        <p:spPr>
          <a:xfrm>
            <a:off x="5036809" y="207457"/>
            <a:ext cx="2262497" cy="4806595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3" name="Picture 62">
            <a:extLst>
              <a:ext uri="{FF2B5EF4-FFF2-40B4-BE49-F238E27FC236}">
                <a16:creationId xmlns:a16="http://schemas.microsoft.com/office/drawing/2014/main" id="{05D1B2B1-0F72-4519-A9EF-0B85846BDC91}"/>
              </a:ext>
            </a:extLst>
          </p:cNvPr>
          <p:cNvPicPr/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2293" y="77802"/>
            <a:ext cx="688881" cy="70819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259594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9908739"/>
              </p:ext>
            </p:extLst>
          </p:nvPr>
        </p:nvGraphicFramePr>
        <p:xfrm>
          <a:off x="128464" y="116632"/>
          <a:ext cx="4680520" cy="2514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9204">
                  <a:extLst>
                    <a:ext uri="{9D8B030D-6E8A-4147-A177-3AD203B41FA5}">
                      <a16:colId xmlns:a16="http://schemas.microsoft.com/office/drawing/2014/main" val="2960486357"/>
                    </a:ext>
                  </a:extLst>
                </a:gridCol>
                <a:gridCol w="4311316">
                  <a:extLst>
                    <a:ext uri="{9D8B030D-6E8A-4147-A177-3AD203B41FA5}">
                      <a16:colId xmlns:a16="http://schemas.microsoft.com/office/drawing/2014/main" val="1085467855"/>
                    </a:ext>
                  </a:extLst>
                </a:gridCol>
              </a:tblGrid>
              <a:tr h="189839">
                <a:tc>
                  <a:txBody>
                    <a:bodyPr/>
                    <a:lstStyle/>
                    <a:p>
                      <a:r>
                        <a:rPr lang="en-GB" sz="900" b="1" dirty="0"/>
                        <a:t>1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What is crude oil?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33170516"/>
                  </a:ext>
                </a:extLst>
              </a:tr>
              <a:tr h="189839">
                <a:tc>
                  <a:txBody>
                    <a:bodyPr/>
                    <a:lstStyle/>
                    <a:p>
                      <a:r>
                        <a:rPr lang="en-GB" sz="900" b="1" dirty="0"/>
                        <a:t>2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What is a hydrocarbon?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00776550"/>
                  </a:ext>
                </a:extLst>
              </a:tr>
              <a:tr h="189839">
                <a:tc>
                  <a:txBody>
                    <a:bodyPr/>
                    <a:lstStyle/>
                    <a:p>
                      <a:r>
                        <a:rPr lang="en-GB" sz="900" b="1" dirty="0"/>
                        <a:t>3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State the general formula for an alkane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62747754"/>
                  </a:ext>
                </a:extLst>
              </a:tr>
              <a:tr h="189839">
                <a:tc>
                  <a:txBody>
                    <a:bodyPr/>
                    <a:lstStyle/>
                    <a:p>
                      <a:r>
                        <a:rPr lang="en-GB" sz="900" b="1" dirty="0"/>
                        <a:t>4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Draw the structure of the first 4 alkanes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7782503"/>
                  </a:ext>
                </a:extLst>
              </a:tr>
              <a:tr h="189839">
                <a:tc>
                  <a:txBody>
                    <a:bodyPr/>
                    <a:lstStyle/>
                    <a:p>
                      <a:r>
                        <a:rPr lang="en-GB" sz="900" b="1" dirty="0"/>
                        <a:t>5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How is crude oil separated into its different fractions?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25927446"/>
                  </a:ext>
                </a:extLst>
              </a:tr>
              <a:tr h="189839">
                <a:tc>
                  <a:txBody>
                    <a:bodyPr/>
                    <a:lstStyle/>
                    <a:p>
                      <a:r>
                        <a:rPr lang="en-GB" sz="900" b="1" dirty="0"/>
                        <a:t>6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How does chain length affect the properties of hydrocarbons?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22449412"/>
                  </a:ext>
                </a:extLst>
              </a:tr>
              <a:tr h="18983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1" dirty="0"/>
                        <a:t>7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Write a word equation to represent combustion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188911"/>
                  </a:ext>
                </a:extLst>
              </a:tr>
              <a:tr h="189839">
                <a:tc>
                  <a:txBody>
                    <a:bodyPr/>
                    <a:lstStyle/>
                    <a:p>
                      <a:r>
                        <a:rPr lang="en-GB" sz="900" b="1" dirty="0"/>
                        <a:t>8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What is cracking?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11947932"/>
                  </a:ext>
                </a:extLst>
              </a:tr>
              <a:tr h="189839">
                <a:tc>
                  <a:txBody>
                    <a:bodyPr/>
                    <a:lstStyle/>
                    <a:p>
                      <a:r>
                        <a:rPr lang="en-GB" sz="900" b="1" dirty="0"/>
                        <a:t>9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What are the products of cracking?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51442712"/>
                  </a:ext>
                </a:extLst>
              </a:tr>
              <a:tr h="189839">
                <a:tc>
                  <a:txBody>
                    <a:bodyPr/>
                    <a:lstStyle/>
                    <a:p>
                      <a:r>
                        <a:rPr lang="en-GB" sz="900" b="1" dirty="0"/>
                        <a:t>10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What are alkenes used for?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97225577"/>
                  </a:ext>
                </a:extLst>
              </a:tr>
              <a:tr h="189839">
                <a:tc>
                  <a:txBody>
                    <a:bodyPr/>
                    <a:lstStyle/>
                    <a:p>
                      <a:r>
                        <a:rPr lang="en-GB" sz="900" b="1" dirty="0"/>
                        <a:t>11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What is the test for alkenes?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57003551"/>
                  </a:ext>
                </a:extLst>
              </a:tr>
            </a:tbl>
          </a:graphicData>
        </a:graphic>
      </p:graphicFrame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4884443"/>
              </p:ext>
            </p:extLst>
          </p:nvPr>
        </p:nvGraphicFramePr>
        <p:xfrm>
          <a:off x="128464" y="2708920"/>
          <a:ext cx="4680520" cy="3941194"/>
        </p:xfrm>
        <a:graphic>
          <a:graphicData uri="http://schemas.openxmlformats.org/drawingml/2006/table">
            <a:tbl>
              <a:tblPr firstRow="1" firstCol="1" bandRow="1">
                <a:tableStyleId>{69CF1AB2-1976-4502-BF36-3FF5EA218861}</a:tableStyleId>
              </a:tblPr>
              <a:tblGrid>
                <a:gridCol w="981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991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2064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Hydrocarbon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b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 molecule made of hydrogen and carbon atoms only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768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Crude oil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 mixture of a very large number of compounds.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33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Mixture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Two or more elements or compounds that are not chemically joined together.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473211442"/>
                  </a:ext>
                </a:extLst>
              </a:tr>
              <a:tr h="17540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Alkanes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 group of saturated hydrocarbons with the general formula C</a:t>
                      </a:r>
                      <a:r>
                        <a:rPr lang="en-GB" sz="900" baseline="-25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</a:t>
                      </a: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</a:t>
                      </a:r>
                      <a:r>
                        <a:rPr lang="en-GB" sz="900" baseline="-25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2n+2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303977472"/>
                  </a:ext>
                </a:extLst>
              </a:tr>
              <a:tr h="2633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General formula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This shows the number of atoms of each element in a substance which has  ‘n’ carbon atoms.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47289434"/>
                  </a:ext>
                </a:extLst>
              </a:tr>
              <a:tr h="19883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Saturated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Molecule containing no double bonds.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2768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Unsaturated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Molecule containing double bond(s).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633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Fractional distillation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 method of separating the different hydrocarbons in crude oil by using the fact that they have different boiling points.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6334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Boiling point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R="5334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977900" algn="l"/>
                        </a:tabLs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The temperature at which the liquid boils and evaporates or the gas condenses.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2768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Volatility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The tendency of a liquid to turn into a gas.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2768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Viscosity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How easily a liquid flows.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645875220"/>
                  </a:ext>
                </a:extLst>
              </a:tr>
              <a:tr h="17236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Flammability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How easily a fuel burns.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7236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Complete Combustion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When a hydrocarbon fuel is oxidised and energy is released. The carbon and hydrogen are oxidised, producing carbon dioxide and water.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62419754"/>
                  </a:ext>
                </a:extLst>
              </a:tr>
              <a:tr h="17236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Cracking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The process of using heat to turn large hydrocarbons into smaller, more useful molecules.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05732153"/>
                  </a:ext>
                </a:extLst>
              </a:tr>
              <a:tr h="17236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Alkenes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 group of unsaturated hydrocarbons, with the general formula C</a:t>
                      </a:r>
                      <a:r>
                        <a:rPr lang="en-GB" sz="900" baseline="-2500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</a:t>
                      </a:r>
                      <a:r>
                        <a:rPr lang="en-GB" sz="90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</a:t>
                      </a:r>
                      <a:r>
                        <a:rPr lang="en-GB" sz="900" baseline="-2500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2n</a:t>
                      </a:r>
                      <a:endParaRPr lang="en-GB" sz="9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82158288"/>
                  </a:ext>
                </a:extLst>
              </a:tr>
              <a:tr h="17236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Unsaturated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When hydrocarbons like alkenes have a double bond and so have the potential to bond with extra hydrogen atoms.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784075248"/>
                  </a:ext>
                </a:extLst>
              </a:tr>
              <a:tr h="17236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Bromine water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Used to test for alkenes – turns from orange to colourless.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588704257"/>
                  </a:ext>
                </a:extLst>
              </a:tr>
              <a:tr h="17236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Polymers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 long molecule made of lots of monomers joined together.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28657590"/>
                  </a:ext>
                </a:extLst>
              </a:tr>
            </a:tbl>
          </a:graphicData>
        </a:graphic>
      </p:graphicFrame>
      <p:sp>
        <p:nvSpPr>
          <p:cNvPr id="6" name="TextBox 1">
            <a:extLst>
              <a:ext uri="{FF2B5EF4-FFF2-40B4-BE49-F238E27FC236}">
                <a16:creationId xmlns:a16="http://schemas.microsoft.com/office/drawing/2014/main" id="{782B6AC3-11FA-4D20-99C8-150C3BD33D57}"/>
              </a:ext>
            </a:extLst>
          </p:cNvPr>
          <p:cNvSpPr txBox="1"/>
          <p:nvPr/>
        </p:nvSpPr>
        <p:spPr>
          <a:xfrm>
            <a:off x="5111771" y="533717"/>
            <a:ext cx="453650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Watch the video at </a:t>
            </a:r>
            <a:r>
              <a:rPr lang="en-GB" dirty="0">
                <a:hlinkClick r:id="rId2"/>
              </a:rPr>
              <a:t>https://www.youtube.com/watch?v=XwXV4Hu2_1U</a:t>
            </a:r>
            <a:r>
              <a:rPr lang="en-GB" dirty="0"/>
              <a:t> . Write a balanced symbol equation for the complete combustion of octane.</a:t>
            </a:r>
          </a:p>
          <a:p>
            <a:endParaRPr lang="en-GB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8739A40-7DCE-4D4B-A54E-77F6ED3FF87F}"/>
              </a:ext>
            </a:extLst>
          </p:cNvPr>
          <p:cNvSpPr/>
          <p:nvPr/>
        </p:nvSpPr>
        <p:spPr>
          <a:xfrm>
            <a:off x="5111771" y="629222"/>
            <a:ext cx="4536504" cy="1104823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23A8A52-327F-439D-BC02-5E0BA534FF11}"/>
              </a:ext>
            </a:extLst>
          </p:cNvPr>
          <p:cNvSpPr/>
          <p:nvPr/>
        </p:nvSpPr>
        <p:spPr>
          <a:xfrm>
            <a:off x="5106186" y="1800723"/>
            <a:ext cx="4536504" cy="1447855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46245081-6E5C-412A-81EE-F04749C85D68}"/>
              </a:ext>
            </a:extLst>
          </p:cNvPr>
          <p:cNvSpPr/>
          <p:nvPr/>
        </p:nvSpPr>
        <p:spPr>
          <a:xfrm>
            <a:off x="5106186" y="1771250"/>
            <a:ext cx="4248472" cy="1477328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Follow this link to more notes and questions</a:t>
            </a:r>
          </a:p>
          <a:p>
            <a:r>
              <a:rPr lang="en-GB" dirty="0">
                <a:hlinkClick r:id="rId3"/>
              </a:rPr>
              <a:t>AQA GCSE Chemistry Topic 7: Organic Chemistry Revision - PMT (physicsandmathstutor.com)</a:t>
            </a:r>
            <a:endParaRPr lang="en-GB" dirty="0">
              <a:hlinkClick r:id="rId4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683B5DD-C340-4E9A-8080-B28E019A2468}"/>
              </a:ext>
            </a:extLst>
          </p:cNvPr>
          <p:cNvSpPr/>
          <p:nvPr/>
        </p:nvSpPr>
        <p:spPr>
          <a:xfrm>
            <a:off x="6191042" y="116632"/>
            <a:ext cx="2233945" cy="369332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u="sng" dirty="0"/>
              <a:t>Stretch and Challenge</a:t>
            </a:r>
          </a:p>
        </p:txBody>
      </p:sp>
    </p:spTree>
    <p:extLst>
      <p:ext uri="{BB962C8B-B14F-4D97-AF65-F5344CB8AC3E}">
        <p14:creationId xmlns:p14="http://schemas.microsoft.com/office/powerpoint/2010/main" val="2123791718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PIXL Sci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FF99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IXL Sci" id="{2CFE4A30-D880-BA4E-B779-8E17F61ECAC9}" vid="{3D4DF9ED-AD7F-6943-859C-106C4E33968D}"/>
    </a:ext>
  </a:extLst>
</a:theme>
</file>

<file path=ppt/theme/theme3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28514</TotalTime>
  <Words>650</Words>
  <Application>Microsoft Office PowerPoint</Application>
  <PresentationFormat>A4 Paper (210x297 mm)</PresentationFormat>
  <Paragraphs>105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</vt:i4>
      </vt:variant>
    </vt:vector>
  </HeadingPairs>
  <TitlesOfParts>
    <vt:vector size="12" baseType="lpstr">
      <vt:lpstr>Arial</vt:lpstr>
      <vt:lpstr>Calibri</vt:lpstr>
      <vt:lpstr>Calibri Light</vt:lpstr>
      <vt:lpstr>Gill Sans</vt:lpstr>
      <vt:lpstr>News Gothic MT</vt:lpstr>
      <vt:lpstr>Times New Roman</vt:lpstr>
      <vt:lpstr>Wingdings</vt:lpstr>
      <vt:lpstr>Custom Design</vt:lpstr>
      <vt:lpstr>PIXL Sci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zarina shaffi</dc:creator>
  <cp:lastModifiedBy>Dr R Berry (St Ambrose College)</cp:lastModifiedBy>
  <cp:revision>306</cp:revision>
  <cp:lastPrinted>2017-10-27T15:58:48Z</cp:lastPrinted>
  <dcterms:created xsi:type="dcterms:W3CDTF">2016-03-05T09:38:04Z</dcterms:created>
  <dcterms:modified xsi:type="dcterms:W3CDTF">2021-11-30T15:37:59Z</dcterms:modified>
</cp:coreProperties>
</file>