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9993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7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89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21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5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760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134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0798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945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71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409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71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emf"/><Relationship Id="rId10" Type="http://schemas.openxmlformats.org/officeDocument/2006/relationships/image" Target="../media/image11.png"/><Relationship Id="rId4" Type="http://schemas.openxmlformats.org/officeDocument/2006/relationships/image" Target="../media/image5.emf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/>
          <p:cNvSpPr/>
          <p:nvPr/>
        </p:nvSpPr>
        <p:spPr>
          <a:xfrm>
            <a:off x="7465280" y="2267108"/>
            <a:ext cx="2168240" cy="1552218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5394939" y="2214667"/>
            <a:ext cx="1934211" cy="162106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7460452" y="619103"/>
            <a:ext cx="2173067" cy="159556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394939" y="609793"/>
            <a:ext cx="1934211" cy="15433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" name="Picture 101" descr="http://4.bp.blogspot.com/-SDf4QH7M3h8/VqNBd8RvF4I/AAAAAAAAADs/u_1jlOhTd0A/s1600/Cl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6" t="19701" r="13087" b="14003"/>
          <a:stretch/>
        </p:blipFill>
        <p:spPr bwMode="auto">
          <a:xfrm>
            <a:off x="8595013" y="2906239"/>
            <a:ext cx="988665" cy="548691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Rectangle 100"/>
          <p:cNvSpPr/>
          <p:nvPr/>
        </p:nvSpPr>
        <p:spPr>
          <a:xfrm>
            <a:off x="5354544" y="99490"/>
            <a:ext cx="4323687" cy="3774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Image result for chromatography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785" y="4138222"/>
            <a:ext cx="3162300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506879" y="265142"/>
            <a:ext cx="1584176" cy="23283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to 2.4 Gas tests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573111" y="3499231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Chromatography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06113" y="799248"/>
            <a:ext cx="3105842" cy="2048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&amp; 1.2 Pure substances and mixtures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28463" y="99490"/>
            <a:ext cx="2042122" cy="5103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C8 part 1 Chemical </a:t>
            </a:r>
            <a:r>
              <a:rPr lang="en-GB" dirty="0">
                <a:solidFill>
                  <a:schemeClr val="tx1"/>
                </a:solidFill>
              </a:rPr>
              <a:t>Analysis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166120" y="3762001"/>
            <a:ext cx="4464476" cy="207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A technique that can be used to </a:t>
            </a:r>
            <a:r>
              <a:rPr lang="en-US" sz="900" b="1" u="sng" dirty="0">
                <a:solidFill>
                  <a:srgbClr val="000000"/>
                </a:solidFill>
                <a:latin typeface="Tahoma"/>
              </a:rPr>
              <a:t>separate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 mixtures and the identify substances.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431150" y="677365"/>
            <a:ext cx="1796119" cy="21470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Oxygen – relights a glowing splint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821376"/>
              </p:ext>
            </p:extLst>
          </p:nvPr>
        </p:nvGraphicFramePr>
        <p:xfrm>
          <a:off x="128464" y="1124744"/>
          <a:ext cx="5069155" cy="934010"/>
        </p:xfrm>
        <a:graphic>
          <a:graphicData uri="http://schemas.openxmlformats.org/drawingml/2006/table">
            <a:tbl>
              <a:tblPr firstRow="1" firstCol="1" bandRow="1"/>
              <a:tblGrid>
                <a:gridCol w="957245">
                  <a:extLst>
                    <a:ext uri="{9D8B030D-6E8A-4147-A177-3AD203B41FA5}">
                      <a16:colId xmlns:a16="http://schemas.microsoft.com/office/drawing/2014/main" val="1452678789"/>
                    </a:ext>
                  </a:extLst>
                </a:gridCol>
                <a:gridCol w="4111910">
                  <a:extLst>
                    <a:ext uri="{9D8B030D-6E8A-4147-A177-3AD203B41FA5}">
                      <a16:colId xmlns:a16="http://schemas.microsoft.com/office/drawing/2014/main" val="2572608597"/>
                    </a:ext>
                  </a:extLst>
                </a:gridCol>
              </a:tblGrid>
              <a:tr h="239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Pure substance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single element or compound not mixed with any other substance.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420324"/>
                  </a:ext>
                </a:extLst>
              </a:tr>
              <a:tr h="239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Mixture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 that one substance, mixed but not chemically bonded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together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482934"/>
                  </a:ext>
                </a:extLst>
              </a:tr>
              <a:tr h="3595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Formulation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that has been designed as a useful product. Many formulations are complex mixtures in which each chemical has a particular purpose.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8817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4505" y="2142425"/>
            <a:ext cx="1844049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dirty="0"/>
              <a:t>Pure substances melt and boil at </a:t>
            </a:r>
            <a:r>
              <a:rPr lang="en-GB" sz="1000" b="1" dirty="0"/>
              <a:t>specific</a:t>
            </a:r>
            <a:r>
              <a:rPr lang="en-GB" sz="1000" dirty="0"/>
              <a:t> temperatures. Heating graphs can be used to distinguish pure substances from impure.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2507" y="2153134"/>
            <a:ext cx="885268" cy="8708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136" y="2145238"/>
            <a:ext cx="1007405" cy="88651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098401" y="2153133"/>
            <a:ext cx="360040" cy="317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166121" y="3079103"/>
            <a:ext cx="4445835" cy="2462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/>
              <a:t>Examples of Formulations</a:t>
            </a:r>
            <a:r>
              <a:rPr lang="en-GB" sz="1000" dirty="0"/>
              <a:t>: Fuels, cleaning agents, paints, medicines and fertilisers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467" y="4632327"/>
            <a:ext cx="1797544" cy="1145934"/>
          </a:xfrm>
          <a:prstGeom prst="rect">
            <a:avLst/>
          </a:prstGeom>
        </p:spPr>
      </p:pic>
      <p:sp>
        <p:nvSpPr>
          <p:cNvPr id="72" name="Text Box 3"/>
          <p:cNvSpPr txBox="1"/>
          <p:nvPr/>
        </p:nvSpPr>
        <p:spPr>
          <a:xfrm>
            <a:off x="181136" y="4098961"/>
            <a:ext cx="2514600" cy="41438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dirty="0" err="1"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100" baseline="-25000" dirty="0" err="1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GB" sz="1100" baseline="-25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GB" sz="1100" u="sng" dirty="0">
                <a:ea typeface="Calibri" panose="020F0502020204030204" pitchFamily="34" charset="0"/>
                <a:cs typeface="Times New Roman" panose="02020603050405020304" pitchFamily="18" charset="0"/>
              </a:rPr>
              <a:t>Distance moved by the substance</a:t>
            </a:r>
          </a:p>
          <a:p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        Distance moved by the solvent</a:t>
            </a:r>
          </a:p>
        </p:txBody>
      </p:sp>
      <p:pic>
        <p:nvPicPr>
          <p:cNvPr id="73" name="Picture 72" descr="http://www.gcsescience.com/Chromatography.gif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101" y="4608044"/>
            <a:ext cx="1731486" cy="106756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273734" y="6301457"/>
            <a:ext cx="1791926" cy="3213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Mixture – more than one spot above origin</a:t>
            </a:r>
          </a:p>
        </p:txBody>
      </p:sp>
      <p:sp>
        <p:nvSpPr>
          <p:cNvPr id="15" name="Right Arrow 14"/>
          <p:cNvSpPr/>
          <p:nvPr/>
        </p:nvSpPr>
        <p:spPr>
          <a:xfrm rot="17235294" flipV="1">
            <a:off x="-82404" y="5658309"/>
            <a:ext cx="1550484" cy="772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323019" y="6302740"/>
            <a:ext cx="1791926" cy="3213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Pure substance  - only one spot above origin</a:t>
            </a:r>
          </a:p>
        </p:txBody>
      </p:sp>
      <p:sp>
        <p:nvSpPr>
          <p:cNvPr id="83" name="Right Arrow 82"/>
          <p:cNvSpPr/>
          <p:nvPr/>
        </p:nvSpPr>
        <p:spPr>
          <a:xfrm rot="15615337" flipV="1">
            <a:off x="2426584" y="5744707"/>
            <a:ext cx="1116758" cy="701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6380333" y="3976921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Required Practical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5734" y="5654225"/>
            <a:ext cx="895963" cy="52664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Doesn’t “run”</a:t>
            </a:r>
          </a:p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NOT drawn in pen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314729" y="4054157"/>
            <a:ext cx="796668" cy="52664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Stops the </a:t>
            </a:r>
            <a:r>
              <a:rPr lang="en-US" sz="900" b="1" dirty="0">
                <a:solidFill>
                  <a:srgbClr val="000000"/>
                </a:solidFill>
                <a:latin typeface="Tahoma"/>
              </a:rPr>
              <a:t>solvent 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evaporating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703643" y="6080765"/>
            <a:ext cx="984391" cy="55820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The mobile Phase – moves </a:t>
            </a:r>
            <a:r>
              <a:rPr lang="en-US" sz="900" b="1" dirty="0">
                <a:solidFill>
                  <a:srgbClr val="000000"/>
                </a:solidFill>
                <a:latin typeface="Tahoma"/>
              </a:rPr>
              <a:t>up 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the paper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711449" y="4721981"/>
            <a:ext cx="905740" cy="75568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The stationary Phase – solvent and dyes move up 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6956396" y="49287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388444" y="4746824"/>
            <a:ext cx="792088" cy="1819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9" name="Rectangle 8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168023" y="4317478"/>
            <a:ext cx="939550" cy="62847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Draw a pencil line to show where the solvent gets to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551818" y="5570943"/>
            <a:ext cx="870646" cy="46975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b="1" dirty="0">
                <a:solidFill>
                  <a:srgbClr val="000000"/>
                </a:solidFill>
                <a:latin typeface="Tahoma"/>
              </a:rPr>
              <a:t>MUST be below pencil line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9436" y="1852159"/>
            <a:ext cx="1813028" cy="290266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Hydrogen –a lighted splint causes a squeaky pop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719261" y="3451996"/>
            <a:ext cx="1682798" cy="327539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Chlorine – Damp blue litmus paper goes red then white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453242" y="2267504"/>
            <a:ext cx="1854177" cy="29282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Carbon dioxide – bubble it through limewater which then goes cloudy</a:t>
            </a:r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3080" y="1012823"/>
            <a:ext cx="984540" cy="1053229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9147" y="702665"/>
            <a:ext cx="1671500" cy="97949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17189" y="2639151"/>
            <a:ext cx="1417007" cy="1093929"/>
          </a:xfrm>
          <a:prstGeom prst="rect">
            <a:avLst/>
          </a:prstGeom>
        </p:spPr>
      </p:pic>
      <p:sp>
        <p:nvSpPr>
          <p:cNvPr id="98" name="Rectangle 97"/>
          <p:cNvSpPr/>
          <p:nvPr/>
        </p:nvSpPr>
        <p:spPr>
          <a:xfrm>
            <a:off x="72718" y="674496"/>
            <a:ext cx="5213119" cy="27300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72719" y="3473286"/>
            <a:ext cx="4594679" cy="326808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85968" y="3909688"/>
            <a:ext cx="4992264" cy="2831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11"/>
          <a:srcRect r="4702"/>
          <a:stretch/>
        </p:blipFill>
        <p:spPr>
          <a:xfrm>
            <a:off x="7529669" y="2294085"/>
            <a:ext cx="1304293" cy="73766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299" y="46163"/>
            <a:ext cx="533238" cy="6116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430901"/>
              </p:ext>
            </p:extLst>
          </p:nvPr>
        </p:nvGraphicFramePr>
        <p:xfrm>
          <a:off x="272480" y="332656"/>
          <a:ext cx="4536504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43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6907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Define a pure substance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a method to find out if water is pure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formulation?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used in chromatography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equation for the </a:t>
                      </a:r>
                      <a:r>
                        <a:rPr lang="en-GB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Rf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value in chromatography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should the start line in chromatography be drawn in pencil?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hydrogen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oxygen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carbon dioxide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chlorine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216713"/>
              </p:ext>
            </p:extLst>
          </p:nvPr>
        </p:nvGraphicFramePr>
        <p:xfrm>
          <a:off x="272480" y="3212976"/>
          <a:ext cx="4536504" cy="2772156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08473">
                  <a:extLst>
                    <a:ext uri="{9D8B030D-6E8A-4147-A177-3AD203B41FA5}">
                      <a16:colId xmlns:a16="http://schemas.microsoft.com/office/drawing/2014/main" val="276633844"/>
                    </a:ext>
                  </a:extLst>
                </a:gridCol>
                <a:gridCol w="3428031">
                  <a:extLst>
                    <a:ext uri="{9D8B030D-6E8A-4147-A177-3AD203B41FA5}">
                      <a16:colId xmlns:a16="http://schemas.microsoft.com/office/drawing/2014/main" val="32666592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Pure substance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A single element or compound not mixed with any other substance.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470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Formulation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 mixture that has been designed as a useful product. Many formulations are complex mixtures in which each chemical has a particular purpose.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35295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Pure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substance that has nothing added to it.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1724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Chromatography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technique used to separate mixtures.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96927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Stationary phase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The material the sample travels on but which doesn’t move itself e.g. paper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27170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Mobile phase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solvent which moves the sample. The more soluble the sample is in the solvent, the further it moves.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08607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Solvent front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maximum point on the chromatography paper that the mobile phase reaches – usually marked on afterwards using a pencil.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4420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Retention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Factor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ratio of how far a substance moves compared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the distance to the solvent front. For the same substance this number will always be the same.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9375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19010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28530</TotalTime>
  <Words>464</Words>
  <Application>Microsoft Office PowerPoint</Application>
  <PresentationFormat>A4 Paper (210x297 mm)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311</cp:revision>
  <cp:lastPrinted>2017-10-27T15:58:48Z</cp:lastPrinted>
  <dcterms:created xsi:type="dcterms:W3CDTF">2016-03-05T09:38:04Z</dcterms:created>
  <dcterms:modified xsi:type="dcterms:W3CDTF">2020-01-08T19:56:26Z</dcterms:modified>
</cp:coreProperties>
</file>