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91" d="100"/>
          <a:sy n="91" d="100"/>
        </p:scale>
        <p:origin x="252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11/25/2020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6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7165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961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869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971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5301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465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02558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21604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11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15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42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437381" y="67565"/>
            <a:ext cx="2292180" cy="49625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C7 part 2 – Organic Chemistry (Triple)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23447" y="580945"/>
            <a:ext cx="2629552" cy="6152977"/>
            <a:chOff x="72720" y="637406"/>
            <a:chExt cx="2305876" cy="6152977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209519" y="965227"/>
              <a:ext cx="2089388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/>
                <a:t>Hydrocarbons with a functional group of a </a:t>
              </a:r>
              <a:r>
                <a:rPr lang="en-GB" sz="900" b="1" u="sng" dirty="0"/>
                <a:t>double bond, C=C.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589130" y="680074"/>
              <a:ext cx="1323440" cy="24347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2.1 &amp; 2.2 Alkenes 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72720" y="637406"/>
              <a:ext cx="2305876" cy="6152977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209519" y="1546964"/>
              <a:ext cx="783041" cy="2308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b="1" u="sng" dirty="0"/>
                <a:t>Unsaturated </a:t>
              </a:r>
            </a:p>
          </p:txBody>
        </p:sp>
        <p:sp>
          <p:nvSpPr>
            <p:cNvPr id="2" name="Down Arrow 1"/>
            <p:cNvSpPr/>
            <p:nvPr/>
          </p:nvSpPr>
          <p:spPr>
            <a:xfrm>
              <a:off x="488504" y="1334559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364052" y="1546799"/>
              <a:ext cx="783041" cy="2308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GB" sz="900" b="1" u="sng" dirty="0"/>
                <a:t>C</a:t>
              </a:r>
              <a:r>
                <a:rPr lang="en-GB" sz="900" b="1" u="sng" baseline="-25000" dirty="0"/>
                <a:t>n</a:t>
              </a:r>
              <a:r>
                <a:rPr lang="en-GB" sz="900" b="1" u="sng" dirty="0"/>
                <a:t>H</a:t>
              </a:r>
              <a:r>
                <a:rPr lang="en-GB" sz="900" b="1" u="sng" baseline="-25000" dirty="0"/>
                <a:t>2n</a:t>
              </a:r>
              <a:endParaRPr lang="en-GB" sz="900" b="1" u="sng" dirty="0"/>
            </a:p>
          </p:txBody>
        </p:sp>
        <p:sp>
          <p:nvSpPr>
            <p:cNvPr id="21" name="Down Arrow 20"/>
            <p:cNvSpPr/>
            <p:nvPr/>
          </p:nvSpPr>
          <p:spPr>
            <a:xfrm>
              <a:off x="1666856" y="1324566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" descr="http://www.ochempal.org/wp-content/images/A/alkene1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0483" y="1910813"/>
              <a:ext cx="841111" cy="740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297539" y="2009020"/>
              <a:ext cx="983613" cy="6463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 err="1"/>
                <a:t>Ethene</a:t>
              </a:r>
              <a:r>
                <a:rPr lang="en-GB" sz="900" dirty="0"/>
                <a:t> 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endParaRPr lang="en-GB" sz="900" dirty="0"/>
            </a:p>
            <a:p>
              <a:r>
                <a:rPr lang="en-GB" sz="900" dirty="0"/>
                <a:t>Propene C</a:t>
              </a:r>
              <a:r>
                <a:rPr lang="en-GB" sz="900" baseline="-25000" dirty="0"/>
                <a:t>3</a:t>
              </a:r>
              <a:r>
                <a:rPr lang="en-GB" sz="900" dirty="0"/>
                <a:t>H</a:t>
              </a:r>
              <a:r>
                <a:rPr lang="en-GB" sz="900" baseline="-25000" dirty="0"/>
                <a:t>6</a:t>
              </a:r>
              <a:endParaRPr lang="en-GB" sz="900" dirty="0"/>
            </a:p>
            <a:p>
              <a:r>
                <a:rPr lang="en-GB" sz="900" dirty="0" err="1"/>
                <a:t>Butene</a:t>
              </a:r>
              <a:r>
                <a:rPr lang="en-GB" sz="900" dirty="0"/>
                <a:t> C</a:t>
              </a:r>
              <a:r>
                <a:rPr lang="en-GB" sz="900" baseline="-25000" dirty="0"/>
                <a:t>4</a:t>
              </a:r>
              <a:r>
                <a:rPr lang="en-GB" sz="900" dirty="0"/>
                <a:t>H</a:t>
              </a:r>
              <a:r>
                <a:rPr lang="en-GB" sz="900" baseline="-25000" dirty="0"/>
                <a:t>8</a:t>
              </a:r>
              <a:endParaRPr lang="en-GB" sz="900" dirty="0"/>
            </a:p>
            <a:p>
              <a:r>
                <a:rPr lang="en-GB" sz="900" dirty="0"/>
                <a:t>Pentene C</a:t>
              </a:r>
              <a:r>
                <a:rPr lang="en-GB" sz="900" baseline="-25000" dirty="0"/>
                <a:t>5</a:t>
              </a:r>
              <a:r>
                <a:rPr lang="en-GB" sz="900" dirty="0"/>
                <a:t>H</a:t>
              </a:r>
              <a:r>
                <a:rPr lang="en-GB" sz="900" baseline="-25000" dirty="0"/>
                <a:t>10</a:t>
              </a:r>
              <a:endParaRPr lang="en-GB" sz="900" dirty="0"/>
            </a:p>
          </p:txBody>
        </p:sp>
        <p:sp>
          <p:nvSpPr>
            <p:cNvPr id="24" name="Down Arrow 23"/>
            <p:cNvSpPr/>
            <p:nvPr/>
          </p:nvSpPr>
          <p:spPr>
            <a:xfrm>
              <a:off x="1684014" y="1786787"/>
              <a:ext cx="100626" cy="222233"/>
            </a:xfrm>
            <a:prstGeom prst="downArrow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80964" y="2991088"/>
              <a:ext cx="2089388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b="1" u="sng" dirty="0"/>
                <a:t>Combustion - </a:t>
              </a:r>
              <a:r>
                <a:rPr lang="en-GB" sz="900" dirty="0"/>
                <a:t> same as alkanes, but smokier flames due to more incomplete combustion.</a:t>
              </a:r>
              <a:endParaRPr lang="en-GB" sz="900" b="1" u="sng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289440" y="2755845"/>
              <a:ext cx="1478041" cy="169099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tx1"/>
                  </a:solidFill>
                </a:rPr>
                <a:t>Chemical Reactions: 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91764" y="3528402"/>
              <a:ext cx="2089388" cy="6463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/>
                <a:t>React with </a:t>
              </a:r>
              <a:r>
                <a:rPr lang="en-GB" sz="900" b="1" u="sng" dirty="0"/>
                <a:t>hydrogen, water and the halogens</a:t>
              </a:r>
              <a:r>
                <a:rPr lang="en-GB" sz="900" dirty="0"/>
                <a:t>, by the addition of atoms </a:t>
              </a:r>
              <a:r>
                <a:rPr lang="en-GB" sz="900" i="1" dirty="0"/>
                <a:t>across the double carbon-carbon bond </a:t>
              </a:r>
              <a:r>
                <a:rPr lang="en-GB" sz="900" dirty="0"/>
                <a:t>to give a carbon-carbon single bond.</a:t>
              </a:r>
            </a:p>
          </p:txBody>
        </p:sp>
        <p:pic>
          <p:nvPicPr>
            <p:cNvPr id="30" name="Picture 4" descr="https://cornellbiochem.wikispaces.com/file/view/Chlorine_and_etene_addition.png/177901789/Chlorine_and_etene_additi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226" y="4226746"/>
              <a:ext cx="2064926" cy="4512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180964" y="4737473"/>
              <a:ext cx="2089388" cy="156966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H</a:t>
              </a:r>
              <a:r>
                <a:rPr lang="en-GB" sz="900" baseline="-25000" dirty="0"/>
                <a:t>2 </a:t>
              </a:r>
              <a:r>
                <a:rPr lang="en-GB" sz="900" dirty="0"/>
                <a:t>   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6</a:t>
              </a:r>
              <a:endParaRPr lang="en-GB" sz="900" dirty="0"/>
            </a:p>
            <a:p>
              <a:endParaRPr lang="en-GB" sz="900" baseline="-25000" dirty="0"/>
            </a:p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Br</a:t>
              </a:r>
              <a:r>
                <a:rPr lang="en-GB" sz="900" baseline="-25000" dirty="0"/>
                <a:t>2</a:t>
              </a:r>
              <a:r>
                <a:rPr lang="en-GB" sz="900" dirty="0"/>
                <a:t>  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</a:t>
              </a:r>
              <a:r>
                <a:rPr lang="en-GB" sz="900" dirty="0" smtClean="0"/>
                <a:t>CH</a:t>
              </a:r>
              <a:r>
                <a:rPr lang="en-GB" sz="900" baseline="-25000" dirty="0" smtClean="0"/>
                <a:t>2</a:t>
              </a:r>
              <a:r>
                <a:rPr lang="en-GB" sz="900" dirty="0" smtClean="0"/>
                <a:t>BrCH</a:t>
              </a:r>
              <a:r>
                <a:rPr lang="en-GB" sz="900" baseline="-25000" dirty="0" smtClean="0"/>
                <a:t>2</a:t>
              </a:r>
              <a:r>
                <a:rPr lang="en-GB" sz="900" dirty="0" smtClean="0"/>
                <a:t>Br  </a:t>
              </a:r>
              <a:endParaRPr lang="en-GB" sz="900" dirty="0"/>
            </a:p>
            <a:p>
              <a:r>
                <a:rPr lang="en-GB" sz="900" dirty="0"/>
                <a:t>  (orange)	(colourless)</a:t>
              </a:r>
            </a:p>
            <a:p>
              <a:endParaRPr lang="en-GB" sz="900" dirty="0"/>
            </a:p>
            <a:p>
              <a:endParaRPr lang="en-GB" sz="900" dirty="0"/>
            </a:p>
            <a:p>
              <a:r>
                <a:rPr lang="en-GB" sz="900" dirty="0"/>
                <a:t>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4</a:t>
              </a:r>
              <a:r>
                <a:rPr lang="en-GB" sz="900" dirty="0"/>
                <a:t> + H</a:t>
              </a:r>
              <a:r>
                <a:rPr lang="en-GB" sz="900" baseline="-25000" dirty="0"/>
                <a:t>2</a:t>
              </a:r>
              <a:r>
                <a:rPr lang="en-GB" sz="900" dirty="0"/>
                <a:t>O      </a:t>
              </a:r>
              <a:r>
                <a:rPr lang="en-GB" sz="900" dirty="0">
                  <a:sym typeface="Wingdings" panose="05000000000000000000" pitchFamily="2" charset="2"/>
                </a:rPr>
                <a:t></a:t>
              </a:r>
              <a:r>
                <a:rPr lang="en-GB" sz="900" dirty="0"/>
                <a:t>	C</a:t>
              </a:r>
              <a:r>
                <a:rPr lang="en-GB" sz="900" baseline="-25000" dirty="0"/>
                <a:t>2</a:t>
              </a:r>
              <a:r>
                <a:rPr lang="en-GB" sz="900" dirty="0"/>
                <a:t>H</a:t>
              </a:r>
              <a:r>
                <a:rPr lang="en-GB" sz="900" baseline="-25000" dirty="0"/>
                <a:t>5</a:t>
              </a:r>
              <a:r>
                <a:rPr lang="en-GB" sz="900" dirty="0"/>
                <a:t>OH</a:t>
              </a:r>
            </a:p>
            <a:p>
              <a:r>
                <a:rPr lang="en-GB" sz="900" dirty="0"/>
                <a:t>     (steam)</a:t>
              </a:r>
            </a:p>
            <a:p>
              <a:endParaRPr lang="en-GB" sz="9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42292" y="4729965"/>
              <a:ext cx="70053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Ni, 150 </a:t>
              </a:r>
              <a:r>
                <a:rPr lang="en-GB" sz="1000" baseline="30000" dirty="0" err="1"/>
                <a:t>o</a:t>
              </a:r>
              <a:r>
                <a:rPr lang="en-GB" sz="1000" dirty="0" err="1"/>
                <a:t>C</a:t>
              </a:r>
              <a:endParaRPr lang="en-GB" sz="10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1038" y="5094700"/>
              <a:ext cx="96758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Room temp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38817" y="5657440"/>
              <a:ext cx="10298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Catalyst  H</a:t>
              </a:r>
              <a:r>
                <a:rPr lang="en-GB" sz="1000" baseline="-25000" dirty="0"/>
                <a:t>3</a:t>
              </a:r>
              <a:r>
                <a:rPr lang="en-GB" sz="1000" dirty="0"/>
                <a:t>PO</a:t>
              </a:r>
              <a:r>
                <a:rPr lang="en-GB" sz="1000" baseline="-25000" dirty="0"/>
                <a:t>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3065" y="5881112"/>
              <a:ext cx="121950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300 </a:t>
              </a:r>
              <a:r>
                <a:rPr lang="en-GB" sz="1000" baseline="30000" dirty="0" err="1"/>
                <a:t>o</a:t>
              </a:r>
              <a:r>
                <a:rPr lang="en-GB" sz="1000" dirty="0" err="1"/>
                <a:t>C</a:t>
              </a:r>
              <a:r>
                <a:rPr lang="en-GB" sz="1000" dirty="0"/>
                <a:t>, 60-70 </a:t>
              </a:r>
              <a:r>
                <a:rPr lang="en-GB" sz="1000" dirty="0" err="1"/>
                <a:t>atm</a:t>
              </a:r>
              <a:endParaRPr lang="en-GB" sz="10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224818" y="150997"/>
            <a:ext cx="2898161" cy="6582925"/>
            <a:chOff x="2501752" y="207457"/>
            <a:chExt cx="2425540" cy="6582925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673315" y="315272"/>
              <a:ext cx="1998739" cy="213341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2.3 Reactions of Alcohols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643805" y="616695"/>
              <a:ext cx="2072969" cy="23313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Functional group of </a:t>
              </a:r>
              <a:r>
                <a:rPr lang="en-GB" sz="1050" b="1" dirty="0">
                  <a:solidFill>
                    <a:schemeClr val="tx1"/>
                  </a:solidFill>
                </a:rPr>
                <a:t>-OH</a:t>
              </a: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501752" y="207457"/>
              <a:ext cx="2425540" cy="6582925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6" descr="http://chubbyriceball.files.wordpress.com/2011/08/529px-ethanol-structure-svg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0527" y="1070087"/>
              <a:ext cx="1183828" cy="67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835933" y="1083044"/>
              <a:ext cx="995980" cy="7200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methanol CH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ethanol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2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5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propanol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7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butanol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4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9</a:t>
              </a:r>
              <a:r>
                <a:rPr lang="en-GB" sz="900" dirty="0">
                  <a:solidFill>
                    <a:schemeClr val="tx1"/>
                  </a:solidFill>
                </a:rPr>
                <a:t>OH</a:t>
              </a: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80726" y="1865977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Reaction with: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2248232"/>
              <a:ext cx="1573789" cy="1779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Fizz – give off Hydrogen gas 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7" y="2070294"/>
              <a:ext cx="788098" cy="14263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Sodium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2639460"/>
              <a:ext cx="1573789" cy="1779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Dissolve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6" y="2452140"/>
              <a:ext cx="788098" cy="14263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3037656"/>
              <a:ext cx="1573789" cy="25790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>
                  <a:solidFill>
                    <a:schemeClr val="tx1"/>
                  </a:solidFill>
                </a:rPr>
                <a:t>Combustion to make carbon dioxide and water</a:t>
              </a:r>
              <a:endParaRPr lang="en-GB" sz="900" dirty="0">
                <a:solidFill>
                  <a:schemeClr val="tx1"/>
                </a:solidFill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80726" y="2848469"/>
              <a:ext cx="860106" cy="14113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Oxygen (air)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2559606" y="3280526"/>
              <a:ext cx="2334273" cy="29249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 C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H</a:t>
              </a:r>
              <a:r>
                <a:rPr lang="en-GB" sz="1050" baseline="-25000" dirty="0">
                  <a:solidFill>
                    <a:schemeClr val="tx1"/>
                  </a:solidFill>
                </a:rPr>
                <a:t>5</a:t>
              </a:r>
              <a:r>
                <a:rPr lang="en-GB" sz="1050" dirty="0">
                  <a:solidFill>
                    <a:schemeClr val="tx1"/>
                  </a:solidFill>
                </a:rPr>
                <a:t>OH +  3O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     </a:t>
              </a:r>
              <a:r>
                <a:rPr lang="en-GB" sz="1050" dirty="0">
                  <a:solidFill>
                    <a:schemeClr val="tx1"/>
                  </a:solidFill>
                  <a:sym typeface="Wingdings" panose="05000000000000000000" pitchFamily="2" charset="2"/>
                </a:rPr>
                <a:t></a:t>
              </a:r>
              <a:r>
                <a:rPr lang="en-GB" sz="1050" dirty="0">
                  <a:solidFill>
                    <a:schemeClr val="tx1"/>
                  </a:solidFill>
                </a:rPr>
                <a:t>     2CO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 +  3H</a:t>
              </a:r>
              <a:r>
                <a:rPr lang="en-GB" sz="1050" baseline="-25000" dirty="0">
                  <a:solidFill>
                    <a:schemeClr val="tx1"/>
                  </a:solidFill>
                </a:rPr>
                <a:t>2</a:t>
              </a:r>
              <a:r>
                <a:rPr lang="en-GB" sz="1050" dirty="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04648" y="3936175"/>
              <a:ext cx="1654266" cy="43408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dirty="0">
                  <a:solidFill>
                    <a:schemeClr val="tx1"/>
                  </a:solidFill>
                </a:rPr>
                <a:t>Form Carboxylic acids. Also made slowly if alcohols left in air (sour wine!)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76661" y="3558501"/>
              <a:ext cx="1564305" cy="34994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Oxidising agents</a:t>
              </a:r>
            </a:p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(potassium dichromate)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90527" y="4416857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Used as: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459937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Solvents (</a:t>
              </a:r>
              <a:r>
                <a:rPr lang="en-GB" sz="1050" dirty="0" err="1">
                  <a:solidFill>
                    <a:schemeClr val="tx1"/>
                  </a:solidFill>
                </a:rPr>
                <a:t>eg</a:t>
              </a:r>
              <a:r>
                <a:rPr lang="en-GB" sz="1050" dirty="0">
                  <a:solidFill>
                    <a:schemeClr val="tx1"/>
                  </a:solidFill>
                </a:rPr>
                <a:t> perfumes)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484250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Fuels</a:t>
              </a: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5095443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Mouthwash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3261160" y="5336787"/>
              <a:ext cx="1564305" cy="18916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Alcoholic drinks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2550674" y="5585918"/>
              <a:ext cx="1193629" cy="14304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Made by:</a:t>
              </a: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50674" y="5768448"/>
              <a:ext cx="2291828" cy="2704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Fermentations of sugar – using yeast at 35</a:t>
              </a:r>
              <a:r>
                <a:rPr lang="en-GB" sz="1050" baseline="30000" dirty="0">
                  <a:solidFill>
                    <a:schemeClr val="tx1"/>
                  </a:solidFill>
                </a:rPr>
                <a:t>o</a:t>
              </a:r>
              <a:r>
                <a:rPr lang="en-GB" sz="1050" dirty="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5" name="Rectangle 4"/>
            <p:cNvSpPr/>
            <p:nvPr/>
          </p:nvSpPr>
          <p:spPr>
            <a:xfrm>
              <a:off x="2649509" y="6030269"/>
              <a:ext cx="2022545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 </a:t>
              </a:r>
              <a:r>
                <a:rPr lang="en-GB" sz="1050" dirty="0" smtClean="0"/>
                <a:t>C</a:t>
              </a:r>
              <a:r>
                <a:rPr lang="en-GB" sz="1050" baseline="-25000" dirty="0" smtClean="0"/>
                <a:t>6</a:t>
              </a:r>
              <a:r>
                <a:rPr lang="en-GB" sz="1050" dirty="0" smtClean="0"/>
                <a:t>H</a:t>
              </a:r>
              <a:r>
                <a:rPr lang="en-GB" sz="1050" baseline="-25000" dirty="0" smtClean="0"/>
                <a:t>12</a:t>
              </a:r>
              <a:r>
                <a:rPr lang="en-GB" sz="1050" dirty="0" smtClean="0"/>
                <a:t>O</a:t>
              </a:r>
              <a:r>
                <a:rPr lang="en-GB" sz="1050" baseline="-25000" dirty="0" smtClean="0"/>
                <a:t>6</a:t>
              </a:r>
              <a:r>
                <a:rPr lang="en-GB" sz="1050" dirty="0" smtClean="0"/>
                <a:t>   </a:t>
              </a:r>
              <a:r>
                <a:rPr lang="en-GB" sz="1050" dirty="0">
                  <a:sym typeface="Wingdings" panose="05000000000000000000" pitchFamily="2" charset="2"/>
                </a:rPr>
                <a:t>      </a:t>
              </a:r>
              <a:r>
                <a:rPr lang="en-GB" sz="1050" dirty="0"/>
                <a:t> 2 C</a:t>
              </a:r>
              <a:r>
                <a:rPr lang="en-GB" sz="1050" baseline="-25000" dirty="0"/>
                <a:t>2</a:t>
              </a:r>
              <a:r>
                <a:rPr lang="en-GB" sz="1050" dirty="0"/>
                <a:t>H</a:t>
              </a:r>
              <a:r>
                <a:rPr lang="en-GB" sz="1050" baseline="-25000" dirty="0"/>
                <a:t>5</a:t>
              </a:r>
              <a:r>
                <a:rPr lang="en-GB" sz="1050" dirty="0"/>
                <a:t>OH   +  2CO</a:t>
              </a:r>
              <a:r>
                <a:rPr lang="en-GB" sz="1050" baseline="-25000" dirty="0"/>
                <a:t>2</a:t>
              </a:r>
              <a:endParaRPr lang="en-GB" sz="1050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2567086" y="6343688"/>
              <a:ext cx="2291828" cy="27042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Or from alkenes</a:t>
              </a:r>
            </a:p>
          </p:txBody>
        </p:sp>
      </p:grpSp>
      <p:sp>
        <p:nvSpPr>
          <p:cNvPr id="6" name="Right Arrow 5"/>
          <p:cNvSpPr/>
          <p:nvPr/>
        </p:nvSpPr>
        <p:spPr>
          <a:xfrm rot="11761684">
            <a:off x="2037595" y="6075048"/>
            <a:ext cx="1453031" cy="30722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6476487" y="816787"/>
            <a:ext cx="2941009" cy="5490346"/>
            <a:chOff x="4953706" y="207457"/>
            <a:chExt cx="2627251" cy="531849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08451" y="603721"/>
              <a:ext cx="2180784" cy="246108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Functional group </a:t>
              </a:r>
              <a:r>
                <a:rPr lang="en-GB" sz="1050" b="1" dirty="0">
                  <a:solidFill>
                    <a:schemeClr val="tx1"/>
                  </a:solidFill>
                </a:rPr>
                <a:t>-COOH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E5D3B47-E15A-404E-B56C-1E9AB7F11A7E}"/>
                </a:ext>
              </a:extLst>
            </p:cNvPr>
            <p:cNvSpPr/>
            <p:nvPr/>
          </p:nvSpPr>
          <p:spPr>
            <a:xfrm>
              <a:off x="5317027" y="299221"/>
              <a:ext cx="1584176" cy="229391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2.4 Carboxylic Acids</a:t>
              </a: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68788" y="207457"/>
              <a:ext cx="2372013" cy="5318498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8" name="Picture 10" descr="http://www.macroevolution.net/images/ethanoic-acid.svg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15" y="1265896"/>
              <a:ext cx="865513" cy="553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B1CCDE2-105B-4CEF-8789-C3C5D26A6220}"/>
                </a:ext>
              </a:extLst>
            </p:cNvPr>
            <p:cNvSpPr/>
            <p:nvPr/>
          </p:nvSpPr>
          <p:spPr>
            <a:xfrm>
              <a:off x="5762381" y="902155"/>
              <a:ext cx="1421022" cy="727482"/>
            </a:xfrm>
            <a:prstGeom prst="rect">
              <a:avLst/>
            </a:prstGeom>
            <a:solidFill>
              <a:srgbClr val="D1CDDF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sz="900" dirty="0" err="1">
                  <a:solidFill>
                    <a:schemeClr val="tx1"/>
                  </a:solidFill>
                </a:rPr>
                <a:t>methanoic</a:t>
              </a:r>
              <a:r>
                <a:rPr lang="en-GB" sz="900" dirty="0">
                  <a:solidFill>
                    <a:schemeClr val="tx1"/>
                  </a:solidFill>
                </a:rPr>
                <a:t> acid, HCOOH</a:t>
              </a:r>
            </a:p>
            <a:p>
              <a:r>
                <a:rPr lang="en-GB" sz="900" dirty="0">
                  <a:solidFill>
                    <a:schemeClr val="tx1"/>
                  </a:solidFill>
                </a:rPr>
                <a:t>ethanoic acid, CH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r>
                <a:rPr lang="en-GB" sz="900" dirty="0" err="1">
                  <a:solidFill>
                    <a:schemeClr val="tx1"/>
                  </a:solidFill>
                </a:rPr>
                <a:t>propanoic</a:t>
              </a:r>
              <a:r>
                <a:rPr lang="en-GB" sz="900" dirty="0">
                  <a:solidFill>
                    <a:schemeClr val="tx1"/>
                  </a:solidFill>
                </a:rPr>
                <a:t> acid,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2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5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r>
                <a:rPr lang="en-GB" sz="900" dirty="0" err="1">
                  <a:solidFill>
                    <a:schemeClr val="tx1"/>
                  </a:solidFill>
                </a:rPr>
                <a:t>butanoic</a:t>
              </a:r>
              <a:r>
                <a:rPr lang="en-GB" sz="900" dirty="0">
                  <a:solidFill>
                    <a:schemeClr val="tx1"/>
                  </a:solidFill>
                </a:rPr>
                <a:t> acid, C</a:t>
              </a:r>
              <a:r>
                <a:rPr lang="en-GB" sz="900" baseline="-25000" dirty="0">
                  <a:solidFill>
                    <a:schemeClr val="tx1"/>
                  </a:solidFill>
                </a:rPr>
                <a:t>3</a:t>
              </a:r>
              <a:r>
                <a:rPr lang="en-GB" sz="900" dirty="0">
                  <a:solidFill>
                    <a:schemeClr val="tx1"/>
                  </a:solidFill>
                </a:rPr>
                <a:t>H</a:t>
              </a:r>
              <a:r>
                <a:rPr lang="en-GB" sz="900" baseline="-25000" dirty="0">
                  <a:solidFill>
                    <a:schemeClr val="tx1"/>
                  </a:solidFill>
                </a:rPr>
                <a:t>7</a:t>
              </a:r>
              <a:r>
                <a:rPr lang="en-GB" sz="900" dirty="0">
                  <a:solidFill>
                    <a:schemeClr val="tx1"/>
                  </a:solidFill>
                </a:rPr>
                <a:t>COOH</a:t>
              </a:r>
            </a:p>
            <a:p>
              <a:endParaRPr lang="en-GB" sz="900" dirty="0">
                <a:solidFill>
                  <a:schemeClr val="tx1"/>
                </a:solidFill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6084927" y="1681963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b="1" u="sng" dirty="0">
                  <a:solidFill>
                    <a:schemeClr val="tx1"/>
                  </a:solidFill>
                </a:rPr>
                <a:t>WEAK</a:t>
              </a:r>
              <a:r>
                <a:rPr lang="en-GB" sz="1050" dirty="0">
                  <a:solidFill>
                    <a:schemeClr val="tx1"/>
                  </a:solidFill>
                </a:rPr>
                <a:t> ACIDS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2375" y="1939929"/>
              <a:ext cx="1028656" cy="187260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u="sng" dirty="0">
                  <a:solidFill>
                    <a:schemeClr val="bg1"/>
                  </a:solidFill>
                </a:rPr>
                <a:t>Reactions</a:t>
              </a:r>
              <a:endParaRPr lang="en-GB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5640" y="2179179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As all ACIDS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584515" y="2407428"/>
              <a:ext cx="1711762" cy="582173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e.g. react with carbonates to form a salt, carbon dioxide and 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53706" y="3061959"/>
              <a:ext cx="26272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2CH</a:t>
              </a:r>
              <a:r>
                <a:rPr lang="en-GB" sz="1000" baseline="-25000" dirty="0"/>
                <a:t>3</a:t>
              </a:r>
              <a:r>
                <a:rPr lang="en-GB" sz="1000" dirty="0"/>
                <a:t>COOH + Na</a:t>
              </a:r>
              <a:r>
                <a:rPr lang="en-GB" sz="1000" baseline="-25000" dirty="0"/>
                <a:t>2</a:t>
              </a:r>
              <a:r>
                <a:rPr lang="en-GB" sz="1000" dirty="0"/>
                <a:t>CO</a:t>
              </a:r>
              <a:r>
                <a:rPr lang="en-GB" sz="1000" baseline="-25000" dirty="0"/>
                <a:t>3</a:t>
              </a:r>
              <a:r>
                <a:rPr lang="en-GB" sz="1000" dirty="0"/>
                <a:t>   </a:t>
              </a:r>
              <a:r>
                <a:rPr lang="en-GB" sz="1000" dirty="0">
                  <a:sym typeface="Wingdings" panose="05000000000000000000" pitchFamily="2" charset="2"/>
                </a:rPr>
                <a:t></a:t>
              </a:r>
              <a:r>
                <a:rPr lang="en-GB" sz="1000" dirty="0"/>
                <a:t>  </a:t>
              </a:r>
            </a:p>
            <a:p>
              <a:r>
                <a:rPr lang="en-GB" sz="1000" dirty="0"/>
                <a:t>	  2CH</a:t>
              </a:r>
              <a:r>
                <a:rPr lang="en-GB" sz="1000" baseline="-25000" dirty="0"/>
                <a:t>3</a:t>
              </a:r>
              <a:r>
                <a:rPr lang="en-GB" sz="1000" dirty="0"/>
                <a:t>COONa + CO</a:t>
              </a:r>
              <a:r>
                <a:rPr lang="en-GB" sz="1000" baseline="-25000" dirty="0"/>
                <a:t>2</a:t>
              </a:r>
              <a:r>
                <a:rPr lang="en-GB" sz="1000" dirty="0"/>
                <a:t> + H</a:t>
              </a:r>
              <a:r>
                <a:rPr lang="en-GB" sz="1000" baseline="-25000" dirty="0"/>
                <a:t>2</a:t>
              </a:r>
              <a:r>
                <a:rPr lang="en-GB" sz="1000" dirty="0"/>
                <a:t>O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25378" y="3434176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Water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649507" y="3655887"/>
              <a:ext cx="1646770" cy="337768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Dissolve to form acids with pH around 4.0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040515" y="4059584"/>
              <a:ext cx="1028656" cy="187260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 err="1">
                  <a:solidFill>
                    <a:schemeClr val="tx1"/>
                  </a:solidFill>
                </a:rPr>
                <a:t>Acohols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B25FA74-160C-44D8-91EF-D6274CF7EE94}"/>
                </a:ext>
              </a:extLst>
            </p:cNvPr>
            <p:cNvSpPr/>
            <p:nvPr/>
          </p:nvSpPr>
          <p:spPr>
            <a:xfrm>
              <a:off x="5660102" y="4297079"/>
              <a:ext cx="1646770" cy="250121"/>
            </a:xfrm>
            <a:prstGeom prst="rect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50" dirty="0">
                  <a:solidFill>
                    <a:schemeClr val="tx1"/>
                  </a:solidFill>
                </a:rPr>
                <a:t>React to make esters</a:t>
              </a:r>
              <a:endParaRPr lang="en-GB" sz="105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996034" y="4989518"/>
              <a:ext cx="2287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CH</a:t>
              </a:r>
              <a:r>
                <a:rPr lang="en-GB" sz="1000" baseline="-25000" dirty="0"/>
                <a:t>3</a:t>
              </a:r>
              <a:r>
                <a:rPr lang="en-GB" sz="1000" dirty="0"/>
                <a:t>COOH   +  C</a:t>
              </a:r>
              <a:r>
                <a:rPr lang="en-GB" sz="1000" baseline="-25000" dirty="0"/>
                <a:t>2</a:t>
              </a:r>
              <a:r>
                <a:rPr lang="en-GB" sz="1000" dirty="0"/>
                <a:t>H</a:t>
              </a:r>
              <a:r>
                <a:rPr lang="en-GB" sz="1000" baseline="-25000" dirty="0"/>
                <a:t>5</a:t>
              </a:r>
              <a:r>
                <a:rPr lang="en-GB" sz="1000" dirty="0"/>
                <a:t>OH             		</a:t>
              </a:r>
              <a:r>
                <a:rPr lang="en-GB" sz="1000" dirty="0">
                  <a:sym typeface="Wingdings" panose="05000000000000000000" pitchFamily="2" charset="2"/>
                </a:rPr>
                <a:t> </a:t>
              </a:r>
              <a:r>
                <a:rPr lang="en-GB" sz="1000" dirty="0"/>
                <a:t>CH</a:t>
              </a:r>
              <a:r>
                <a:rPr lang="en-GB" sz="1000" baseline="-25000" dirty="0"/>
                <a:t>3</a:t>
              </a:r>
              <a:r>
                <a:rPr lang="en-GB" sz="1000" dirty="0"/>
                <a:t>COOC</a:t>
              </a:r>
              <a:r>
                <a:rPr lang="en-GB" sz="1000" baseline="-25000" dirty="0"/>
                <a:t>2</a:t>
              </a:r>
              <a:r>
                <a:rPr lang="en-GB" sz="1000" dirty="0"/>
                <a:t>H</a:t>
              </a:r>
              <a:r>
                <a:rPr lang="en-GB" sz="1000" baseline="-25000" dirty="0"/>
                <a:t>5</a:t>
              </a:r>
              <a:r>
                <a:rPr lang="en-GB" sz="1000" dirty="0"/>
                <a:t>  + H</a:t>
              </a:r>
              <a:r>
                <a:rPr lang="en-GB" sz="1000" baseline="-25000" dirty="0"/>
                <a:t>2</a:t>
              </a:r>
              <a:r>
                <a:rPr lang="en-GB" sz="1000" dirty="0"/>
                <a:t>O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4975821" y="4547200"/>
              <a:ext cx="225968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dirty="0"/>
                <a:t>Ethanoic acid + ethanol             </a:t>
              </a:r>
            </a:p>
            <a:p>
              <a:r>
                <a:rPr lang="en-GB" sz="1000" dirty="0">
                  <a:sym typeface="Wingdings" panose="05000000000000000000" pitchFamily="2" charset="2"/>
                </a:rPr>
                <a:t>                       </a:t>
              </a:r>
              <a:r>
                <a:rPr lang="en-GB" sz="1000" dirty="0"/>
                <a:t> ethyl ethanoate + water</a:t>
              </a:r>
            </a:p>
          </p:txBody>
        </p:sp>
      </p:grpSp>
      <p:pic>
        <p:nvPicPr>
          <p:cNvPr id="71" name="Picture 70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50" y="76534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390857"/>
              </p:ext>
            </p:extLst>
          </p:nvPr>
        </p:nvGraphicFramePr>
        <p:xfrm>
          <a:off x="128464" y="764704"/>
          <a:ext cx="468052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Explain how alkenes differ from alkanes?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and give the formulae of the first 4 alkenes?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product of reacting </a:t>
                      </a:r>
                      <a:r>
                        <a:rPr lang="en-GB" sz="9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Ethene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with phosphoric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functional group of an alcohol?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the first four alcohols?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Give three uses of alcohols?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reagents and conditions for producing ethanol by fermentation?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functional group of a carboxylic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products of reacting a carboxylic acid with a metal carbonate?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esters made?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258268"/>
              </p:ext>
            </p:extLst>
          </p:nvPr>
        </p:nvGraphicFramePr>
        <p:xfrm>
          <a:off x="128464" y="3429000"/>
          <a:ext cx="4680520" cy="2904413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Hydrocarbon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molecule made of hydrogen and carbon atoms only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Homologous Series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/>
                        <a:t>a group of organic chemicals with  similar chemical properties and the same general formula.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Alcohols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with the functional group –OH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2633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General formula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This shows the number of atoms of each element in a substance which has  ‘n’ carbon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no double bonds.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Molecule containing double bond(s).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Cracking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process of using heat to turn large hydrocarbons into smaller, more useful molecules.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732153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Alkenes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group of unsaturated hydrocarbons, with the general formula C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GB" sz="900" baseline="-250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2n</a:t>
                      </a:r>
                      <a:endParaRPr lang="en-GB" sz="9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215828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Unsaturated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 hydrocarbons like alkenes have a double bond and so have the potential to bond with extra hydrogen atoms.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4075248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Bromine water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Used to test for alkenes – turns from orange to colourless.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8704257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Polymers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long molecule made of lots of monomers joined together.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865759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Carboxylic Acid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containing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functional group – COOH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6155620"/>
                  </a:ext>
                </a:extLst>
              </a:tr>
              <a:tr h="1723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Esters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homologous series containing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functional group –COO- </a:t>
                      </a: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made by</a:t>
                      </a:r>
                      <a:r>
                        <a:rPr lang="en-GB" sz="9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reacting an alcohol and a carboxylic acid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1314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23208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30851</TotalTime>
  <Words>591</Words>
  <Application>Microsoft Office PowerPoint</Application>
  <PresentationFormat>A4 Paper (210x297 mm)</PresentationFormat>
  <Paragraphs>117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316</cp:revision>
  <cp:lastPrinted>2017-10-27T15:58:48Z</cp:lastPrinted>
  <dcterms:created xsi:type="dcterms:W3CDTF">2016-03-05T09:38:04Z</dcterms:created>
  <dcterms:modified xsi:type="dcterms:W3CDTF">2020-11-25T12:11:13Z</dcterms:modified>
</cp:coreProperties>
</file>