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0" r:id="rId3"/>
    <p:sldId id="280" r:id="rId4"/>
    <p:sldId id="282" r:id="rId5"/>
    <p:sldId id="283" r:id="rId6"/>
    <p:sldId id="284" r:id="rId7"/>
    <p:sldId id="285" r:id="rId8"/>
    <p:sldId id="286" r:id="rId9"/>
    <p:sldId id="281" r:id="rId10"/>
    <p:sldId id="287" r:id="rId11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28"/>
    <p:restoredTop sz="94513"/>
  </p:normalViewPr>
  <p:slideViewPr>
    <p:cSldViewPr snapToGrid="0" snapToObjects="1">
      <p:cViewPr varScale="1">
        <p:scale>
          <a:sx n="82" d="100"/>
          <a:sy n="82" d="100"/>
        </p:scale>
        <p:origin x="11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559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404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906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185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243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6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459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02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1" y="306061"/>
            <a:ext cx="90285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INDEPENDENT</a:t>
            </a:r>
          </a:p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45064">
            <a:off x="309618" y="4447475"/>
            <a:ext cx="1667246" cy="19173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381890"/>
              </p:ext>
            </p:extLst>
          </p:nvPr>
        </p:nvGraphicFramePr>
        <p:xfrm>
          <a:off x="6172200" y="1077687"/>
          <a:ext cx="5659916" cy="531209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5659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2918">
                <a:tc>
                  <a:txBody>
                    <a:bodyPr/>
                    <a:lstStyle/>
                    <a:p>
                      <a:r>
                        <a:rPr lang="en-GB" sz="24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Section A </a:t>
                      </a:r>
                      <a:r>
                        <a:rPr lang="en-GB" sz="20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Assessment Criteria</a:t>
                      </a:r>
                      <a:endParaRPr lang="en-GB" sz="240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836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Design possibilities identified 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and thoroughly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explored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directly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linked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to a contextual challenge demonstrating excellent understanding of the problems/opportunities.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45337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user/client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has been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clearly identified 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and is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entirely relevant 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 all aspects to the contextual challenge and student has undertaken a comprehensive investigation of their needs and wants, with a clear explanation and justification of all aspects of these.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08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Comprehensive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investigation into the work of others 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that clearly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informs ideas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608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Excellent design focus and full </a:t>
                      </a:r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understanding of the impact on society </a:t>
                      </a:r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including; economic and social effects.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5836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Extensive evidence that investigation of design possibilities has taken place throughout the project with excellent justification and understanding of possibilities identified.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0999" y="954353"/>
            <a:ext cx="5715001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A </a:t>
            </a:r>
            <a:r>
              <a:rPr lang="en-GB" sz="28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Identifying and investigating design possibilities</a:t>
            </a:r>
            <a:endParaRPr lang="en-GB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There will be assessment criteria for each section of your NEA.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A carries a total of 10 marks</a:t>
            </a:r>
            <a:r>
              <a:rPr lang="en-GB" sz="2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order to achieve full marks for this section, your work will need to fulfil the criteria shown in the table.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286482" y="4516916"/>
            <a:ext cx="3651609" cy="1872868"/>
          </a:xfrm>
          <a:prstGeom prst="wedgeRoundRectCallout">
            <a:avLst>
              <a:gd name="adj1" fmla="val -69111"/>
              <a:gd name="adj2" fmla="val 3254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11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6310" y="954353"/>
            <a:ext cx="3900056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Research</a:t>
            </a:r>
            <a:endParaRPr lang="en-GB" sz="2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Within your research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 MUST ENSURE 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that:</a:t>
            </a:r>
          </a:p>
          <a:p>
            <a:pPr marL="176213" indent="-1762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user/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client has been clearly identified </a:t>
            </a: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and is entirely relevant.</a:t>
            </a:r>
          </a:p>
          <a:p>
            <a:pPr marL="176213" indent="-1762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 have undertaken a comprehensive 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investigation of the clients needs </a:t>
            </a: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and wants.</a:t>
            </a:r>
          </a:p>
          <a:p>
            <a:pPr marL="176213" indent="-1762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 have a comprehensive 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investigation into the work of others</a:t>
            </a: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that clearly informs ideas.</a:t>
            </a:r>
          </a:p>
          <a:p>
            <a:pPr marL="176213" indent="-1762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 demonstrate a full understanding of the 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impact on society </a:t>
            </a: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including; economic and social effects.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9182BF2-1F08-0B4E-AD1E-45EA7960C8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133510"/>
              </p:ext>
            </p:extLst>
          </p:nvPr>
        </p:nvGraphicFramePr>
        <p:xfrm>
          <a:off x="4281056" y="954353"/>
          <a:ext cx="7786254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621">
                  <a:extLst>
                    <a:ext uri="{9D8B030D-6E8A-4147-A177-3AD203B41FA5}">
                      <a16:colId xmlns:a16="http://schemas.microsoft.com/office/drawing/2014/main" val="602464749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309651320"/>
                    </a:ext>
                  </a:extLst>
                </a:gridCol>
                <a:gridCol w="302668">
                  <a:extLst>
                    <a:ext uri="{9D8B030D-6E8A-4147-A177-3AD203B41FA5}">
                      <a16:colId xmlns:a16="http://schemas.microsoft.com/office/drawing/2014/main" val="3709299950"/>
                    </a:ext>
                  </a:extLst>
                </a:gridCol>
                <a:gridCol w="4461165">
                  <a:extLst>
                    <a:ext uri="{9D8B030D-6E8A-4147-A177-3AD203B41FA5}">
                      <a16:colId xmlns:a16="http://schemas.microsoft.com/office/drawing/2014/main" val="3754328565"/>
                    </a:ext>
                  </a:extLst>
                </a:gridCol>
              </a:tblGrid>
              <a:tr h="231742">
                <a:tc gridSpan="3">
                  <a:txBody>
                    <a:bodyPr/>
                    <a:lstStyle/>
                    <a:p>
                      <a:r>
                        <a:rPr lang="en-US" sz="1600" dirty="0"/>
                        <a:t>AREA OF INVESTIGATION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613713"/>
                  </a:ext>
                </a:extLst>
              </a:tr>
              <a:tr h="505619">
                <a:tc>
                  <a:txBody>
                    <a:bodyPr/>
                    <a:lstStyle/>
                    <a:p>
                      <a:r>
                        <a:rPr lang="en-US" sz="1400" dirty="0"/>
                        <a:t>Client investigation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/>
                        <a:t>Client profile, interview, photo’s that highlight situation/problem.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/>
                        <a:t>Design brief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/>
                        <a:t>Research plan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67704"/>
                  </a:ext>
                </a:extLst>
              </a:tr>
              <a:tr h="316012">
                <a:tc rowSpan="5">
                  <a:txBody>
                    <a:bodyPr/>
                    <a:lstStyle/>
                    <a:p>
                      <a:r>
                        <a:rPr lang="en-US" sz="1400" dirty="0"/>
                        <a:t>Primary 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Existing product analysis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Take photo’s of products that have any similar features to the one you want to make. You can use ACCESSFMM to </a:t>
                      </a:r>
                      <a:r>
                        <a:rPr lang="en-GB" sz="1200" noProof="0" dirty="0"/>
                        <a:t>analyse</a:t>
                      </a:r>
                      <a:r>
                        <a:rPr lang="en-US" sz="1200" dirty="0"/>
                        <a:t>.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Take photo’s of products that have any similar features to the one you want to make. You can use ACCESSFMM to </a:t>
                      </a:r>
                      <a:r>
                        <a:rPr lang="en-GB" sz="1200" noProof="0"/>
                        <a:t>analyse</a:t>
                      </a:r>
                      <a:r>
                        <a:rPr lang="en-US" sz="120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8077852"/>
                  </a:ext>
                </a:extLst>
              </a:tr>
              <a:tr h="18960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Visits/trips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Take photo’s, record key points, highlight important aspects of the trip.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Take photo’s, record key points, highlight important aspects of the trip.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269732"/>
                  </a:ext>
                </a:extLst>
              </a:tr>
              <a:tr h="3160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Product disassembly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Disassemble any items that have aspects you may want to take inspiration from. Take photo’s, produce sketches to show how mechanisms work.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Disassemble any items that have aspects you may want to take inspiration from. Take photo’s, produce sketches to show how mechanisms 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894552"/>
                  </a:ext>
                </a:extLst>
              </a:tr>
              <a:tr h="5688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Materials testing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Consider the properties you would want from the materials used in your product. Then test a variety of materials to see if they have the desired properties (strength to weight, waterproof, aesthetics, etc.) you could also test adding surface finishes to enhance material properties. 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Consider the properties you would want from the materials used in your product. Then test a variety of materials to see if they have the desired properties (strength to weight, waterproof, aesthetics, etc.) you could also test adding surface finishes to enhance material properties.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3962152"/>
                  </a:ext>
                </a:extLst>
              </a:tr>
              <a:tr h="4424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Ergonomics investigation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/>
                        <a:t>Investigate ways you could make your product easy, comfortable and intuitive to use. Remember, ergonomics is all about the relationship between a product and it’s user. 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Investigate ways you could make your product easy, comfortable and intuitive to use. Remember, ergonomics is all about the relationship between a product and it’s user.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551347"/>
                  </a:ext>
                </a:extLst>
              </a:tr>
              <a:tr h="442417">
                <a:tc rowSpan="4">
                  <a:txBody>
                    <a:bodyPr/>
                    <a:lstStyle/>
                    <a:p>
                      <a:r>
                        <a:rPr lang="en-US" sz="1400" dirty="0"/>
                        <a:t>Secondary 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Anthropometric data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(Human measurements) Can be found online or in textbooks. This can also be classed as primary research if you take measurements from your own sample group.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(Human measurements) Can be found online or in textbooks. This can also be classed as primary research if you take measurements from your own sample group.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245243"/>
                  </a:ext>
                </a:extLst>
              </a:tr>
              <a:tr h="2420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Existing product analysis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/>
                        <a:t>As above but using products found online or in books.</a:t>
                      </a:r>
                      <a:endParaRPr lang="en-US" sz="1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/>
                        <a:t>As above but using products found online or in books.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2530817"/>
                  </a:ext>
                </a:extLst>
              </a:tr>
              <a:tr h="3160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Market research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Research that has been conducted by someone else but will be useful in your own project.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sz="1200" dirty="0"/>
                        <a:t>Research that has been conducted by someone else but will be useful in your own project.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365113"/>
                  </a:ext>
                </a:extLst>
              </a:tr>
              <a:tr h="316012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The work of others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Research different designers, design companies, artists, architects that could influence and inspire your own design work.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9488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7943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756B4FD-482E-4BE4-BFC0-20801B90C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22" y="1083055"/>
            <a:ext cx="7920000" cy="55593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4CA5D1-EF26-4F79-A600-0A07003E7088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383734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AB7575-B894-447F-84AB-B0151A246B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54" y="1124476"/>
            <a:ext cx="7920000" cy="561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C2CF9F-C95F-4872-9EBA-C854D50C184B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2994271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200445F-4029-4CA1-8B10-537C77D77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231" y="1144091"/>
            <a:ext cx="7920000" cy="55869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385184-503E-4551-AAAE-425392EFC802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2109234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881B02-88BA-4749-9232-B9F6DD9CC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76" y="1143364"/>
            <a:ext cx="7920000" cy="55869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8A363A-051B-4307-A549-2B5FDE2B120E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2432581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FC67D2-5CD6-4A8C-857E-308AAD36D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231" y="1166115"/>
            <a:ext cx="7920000" cy="55784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0BE35B-3282-4A1E-BF3D-CA4C714683D8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536481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0BE35B-3282-4A1E-BF3D-CA4C714683D8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4988C8-9444-4BF5-BB0F-20EC1EAD9B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74" y="1137138"/>
            <a:ext cx="7920000" cy="560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79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0BE35B-3282-4A1E-BF3D-CA4C714683D8}"/>
              </a:ext>
            </a:extLst>
          </p:cNvPr>
          <p:cNvSpPr txBox="1"/>
          <p:nvPr/>
        </p:nvSpPr>
        <p:spPr>
          <a:xfrm>
            <a:off x="256310" y="215567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B1D4F1-980B-449E-96F1-EBD6F7435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561" y="1137138"/>
            <a:ext cx="7920000" cy="559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43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724</Words>
  <Application>Microsoft Office PowerPoint</Application>
  <PresentationFormat>Widescreen</PresentationFormat>
  <Paragraphs>84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12</cp:revision>
  <cp:lastPrinted>2015-11-20T11:48:11Z</cp:lastPrinted>
  <dcterms:created xsi:type="dcterms:W3CDTF">2015-09-04T19:01:29Z</dcterms:created>
  <dcterms:modified xsi:type="dcterms:W3CDTF">2022-10-04T11:17:47Z</dcterms:modified>
</cp:coreProperties>
</file>