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45"/>
  </p:normalViewPr>
  <p:slideViewPr>
    <p:cSldViewPr snapToGrid="0">
      <p:cViewPr varScale="1">
        <p:scale>
          <a:sx n="50" d="100"/>
          <a:sy n="50" d="100"/>
        </p:scale>
        <p:origin x="24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77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1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6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38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7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14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11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5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6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3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2400" b="1" u="sng" dirty="0"/>
              <a:t>Macroeconomics Unit 4.2 – Fiscal Policy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9AD1E0-0493-7008-4F51-0B952743C243}"/>
              </a:ext>
            </a:extLst>
          </p:cNvPr>
          <p:cNvSpPr/>
          <p:nvPr/>
        </p:nvSpPr>
        <p:spPr>
          <a:xfrm>
            <a:off x="253998" y="728134"/>
            <a:ext cx="2760132" cy="193039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Sub-Topics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Taxation and Aggregate Demand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Government Spending and Aggregate Demand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Types of Fiscal Policy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Evaluation of Monetary Policy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775E19D-1503-17C6-A1CE-42EFDA5C2A4C}"/>
              </a:ext>
            </a:extLst>
          </p:cNvPr>
          <p:cNvSpPr/>
          <p:nvPr/>
        </p:nvSpPr>
        <p:spPr>
          <a:xfrm>
            <a:off x="241822" y="2789228"/>
            <a:ext cx="4189956" cy="700829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Concepts</a:t>
            </a:r>
          </a:p>
          <a:p>
            <a:pPr algn="ctr"/>
            <a:endParaRPr lang="en-GB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Taxation can be direct or indirect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Direct taxes are taxes which cannot be shifted onto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Indirect taxes can be shifted onto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Taxation can also be progressive or regressive.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 progressive tax is a system where the rate of tax increases as the income of the taxpayer increases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 regressive tax system is where the proportion of income paid in tax falls as income increases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Taxation can be used to affect the C, I and M components of the AD equation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Governments spend can be used to influence the G component of the AD equation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budget refers to the level of government revenue subtract the level of government expenditure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 budget can be in surplus or in deficit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If there is a budget deficit it is either structural or cyclical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Expansionary fiscal policy involves lowering levels of taxation and/or increasing government spending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Expansionary fiscal policy is usually used to boost growth in times of recession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Contractionary fiscal policy involves increasing levels of taxation and/or decreasing government spending by boosting 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Contractionary fiscal policy is usually used to decrease soaring inflation by reducing 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success of expansionary fiscal policy depends on: on the initial level of economic activity, whether firms are ‘crowded in’ or ‘crowded out’, business and consumer confidence and the state of government finances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4931FF-4E2E-18F3-803C-82F509C7C000}"/>
              </a:ext>
            </a:extLst>
          </p:cNvPr>
          <p:cNvSpPr/>
          <p:nvPr/>
        </p:nvSpPr>
        <p:spPr>
          <a:xfrm>
            <a:off x="4607983" y="4436533"/>
            <a:ext cx="2008196" cy="536098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Real-World Application</a:t>
            </a: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personal allowance of income tax is currently up to £12,570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Corporation Tax is 25% paid on profits over £250,000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government has recently introduced excise duties on sugary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government spends the most on Social Protection (341bn)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government spends £245bn on healthcare and  £131bn on 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current national debt is £2.59tr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current budget deficit is £85bn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A19134E-1F76-E065-3632-076FE706D0DE}"/>
              </a:ext>
            </a:extLst>
          </p:cNvPr>
          <p:cNvSpPr/>
          <p:nvPr/>
        </p:nvSpPr>
        <p:spPr>
          <a:xfrm>
            <a:off x="4555067" y="2789228"/>
            <a:ext cx="2082802" cy="152877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Diagrams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AD/AS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Keynesian LRAS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Phillips Curve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Crowding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Spare Capacity LRAS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Laffer Curve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8E6856A-7FFB-EF25-2C9F-1CC140FBCD50}"/>
              </a:ext>
            </a:extLst>
          </p:cNvPr>
          <p:cNvSpPr/>
          <p:nvPr/>
        </p:nvSpPr>
        <p:spPr>
          <a:xfrm>
            <a:off x="3137419" y="703788"/>
            <a:ext cx="3500450" cy="193039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Questions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does the level of government spending and taxation affect the level of AD in the economy?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What economic scenarios would trigger a use of contractionary or expansionary fiscal policy?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effective are contractionary and expansionary fiscal policy likely to be?</a:t>
            </a: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FFA5A-9EBA-587F-BB69-DD4F7F22F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CF92-DB1B-01D2-2F52-CF4B6127C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Key Terms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2FC892D-10FC-0E8E-0553-BBF09CCCDC8E}"/>
              </a:ext>
            </a:extLst>
          </p:cNvPr>
          <p:cNvSpPr/>
          <p:nvPr/>
        </p:nvSpPr>
        <p:spPr>
          <a:xfrm>
            <a:off x="451908" y="8161923"/>
            <a:ext cx="5954184" cy="157474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Further Reading/Extension Tasks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Chapter 10  in Jack Meaning and </a:t>
            </a:r>
            <a:r>
              <a:rPr lang="en-GB" sz="1400" dirty="0" err="1">
                <a:solidFill>
                  <a:schemeClr val="tx1"/>
                </a:solidFill>
              </a:rPr>
              <a:t>Rupal</a:t>
            </a:r>
            <a:r>
              <a:rPr lang="en-GB" sz="1400" dirty="0">
                <a:solidFill>
                  <a:schemeClr val="tx1"/>
                </a:solidFill>
              </a:rPr>
              <a:t> Patel, </a:t>
            </a:r>
            <a:r>
              <a:rPr lang="en-GB" sz="1400" i="1" dirty="0">
                <a:solidFill>
                  <a:schemeClr val="tx1"/>
                </a:solidFill>
              </a:rPr>
              <a:t>Can’t We Just Print More Money? </a:t>
            </a:r>
            <a:r>
              <a:rPr lang="en-GB" sz="1400" dirty="0">
                <a:solidFill>
                  <a:schemeClr val="tx1"/>
                </a:solidFill>
              </a:rPr>
              <a:t>(Oxford: Cornerstone Press, 2022)</a:t>
            </a:r>
            <a:endParaRPr lang="en-GB" sz="1400" b="1" u="sng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6B93F6-F1CC-E8A5-1194-CDC1D621F6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192287"/>
              </p:ext>
            </p:extLst>
          </p:nvPr>
        </p:nvGraphicFramePr>
        <p:xfrm>
          <a:off x="514350" y="667338"/>
          <a:ext cx="5829300" cy="7375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7784">
                  <a:extLst>
                    <a:ext uri="{9D8B030D-6E8A-4147-A177-3AD203B41FA5}">
                      <a16:colId xmlns:a16="http://schemas.microsoft.com/office/drawing/2014/main" val="1736836681"/>
                    </a:ext>
                  </a:extLst>
                </a:gridCol>
                <a:gridCol w="4091516">
                  <a:extLst>
                    <a:ext uri="{9D8B030D-6E8A-4147-A177-3AD203B41FA5}">
                      <a16:colId xmlns:a16="http://schemas.microsoft.com/office/drawing/2014/main" val="2930458772"/>
                    </a:ext>
                  </a:extLst>
                </a:gridCol>
              </a:tblGrid>
              <a:tr h="51687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6967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Budget Surplus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the government receives more in tax revenue than it spends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428948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Budget Deficit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the government spends more than it receives in revenue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721770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Structural Budget Deficit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deficit not related to the state of the economy and will not correct itself when the economy does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299882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Cyclical Budget Deficit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Caused by the booms and bust of the business 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575383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Tax threshold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level above which tax has to be paid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052804"/>
                  </a:ext>
                </a:extLst>
              </a:tr>
              <a:tr h="100931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Direct Tax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tax on income and wealth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703626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Indirect Tax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tax on expenditure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735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3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508</Words>
  <Application>Microsoft Office PowerPoint</Application>
  <PresentationFormat>A4 Paper (210x297 mm)</PresentationFormat>
  <Paragraphs>67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Macroeconomics Unit 4.2 – Fiscal Policy</vt:lpstr>
      <vt:lpstr>Key Terms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Unit 4.1 – Monetary Policy</dc:title>
  <dc:creator>Mr M Bancroft (St Ambrose College)</dc:creator>
  <cp:lastModifiedBy>Mrs N Burke (St Ambrose College)</cp:lastModifiedBy>
  <cp:revision>9</cp:revision>
  <dcterms:created xsi:type="dcterms:W3CDTF">2024-01-23T16:37:39Z</dcterms:created>
  <dcterms:modified xsi:type="dcterms:W3CDTF">2024-04-24T13:56:21Z</dcterms:modified>
</cp:coreProperties>
</file>