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</p:sldIdLst>
  <p:sldSz cx="9144000" cy="6858000" type="screen4x3"/>
  <p:notesSz cx="6808788" cy="994092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4" d="100"/>
          <a:sy n="84" d="100"/>
        </p:scale>
        <p:origin x="10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ebora Coxon" userId="10033FFF9F061C73@LIVE.COM" providerId="AD" clId="Web-{FB4F3332-FE5B-4228-A6F1-1D355924BED9}"/>
    <pc:docChg chg="modSld">
      <pc:chgData name="Debora Coxon" userId="10033FFF9F061C73@LIVE.COM" providerId="AD" clId="Web-{FB4F3332-FE5B-4228-A6F1-1D355924BED9}" dt="2018-03-02T15:16:33.021" v="0"/>
      <pc:docMkLst>
        <pc:docMk/>
      </pc:docMkLst>
      <pc:sldChg chg="modSp">
        <pc:chgData name="Debora Coxon" userId="10033FFF9F061C73@LIVE.COM" providerId="AD" clId="Web-{FB4F3332-FE5B-4228-A6F1-1D355924BED9}" dt="2018-03-02T15:16:33.021" v="0"/>
        <pc:sldMkLst>
          <pc:docMk/>
          <pc:sldMk cId="630973993" sldId="256"/>
        </pc:sldMkLst>
        <pc:cxnChg chg="mod">
          <ac:chgData name="Debora Coxon" userId="10033FFF9F061C73@LIVE.COM" providerId="AD" clId="Web-{FB4F3332-FE5B-4228-A6F1-1D355924BED9}" dt="2018-03-02T15:16:33.021" v="0"/>
          <ac:cxnSpMkLst>
            <pc:docMk/>
            <pc:sldMk cId="630973993" sldId="256"/>
            <ac:cxnSpMk id="3" creationId="{00000000-0000-0000-0000-000000000000}"/>
          </ac:cxnSpMkLst>
        </pc:cxn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DB56A-E8D4-4637-8C23-D2B265052A04}" type="datetimeFigureOut">
              <a:rPr lang="en-GB" smtClean="0"/>
              <a:t>11/10/2021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DBEB2-74FB-485D-AE20-75DC54138F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41815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DB56A-E8D4-4637-8C23-D2B265052A04}" type="datetimeFigureOut">
              <a:rPr lang="en-GB" smtClean="0"/>
              <a:t>11/10/2021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DBEB2-74FB-485D-AE20-75DC54138F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39154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DB56A-E8D4-4637-8C23-D2B265052A04}" type="datetimeFigureOut">
              <a:rPr lang="en-GB" smtClean="0"/>
              <a:t>11/10/2021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DBEB2-74FB-485D-AE20-75DC54138F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18313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DB56A-E8D4-4637-8C23-D2B265052A04}" type="datetimeFigureOut">
              <a:rPr lang="en-GB" smtClean="0"/>
              <a:t>11/10/2021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DBEB2-74FB-485D-AE20-75DC54138F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09508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DB56A-E8D4-4637-8C23-D2B265052A04}" type="datetimeFigureOut">
              <a:rPr lang="en-GB" smtClean="0"/>
              <a:t>11/10/2021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DBEB2-74FB-485D-AE20-75DC54138F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3326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DB56A-E8D4-4637-8C23-D2B265052A04}" type="datetimeFigureOut">
              <a:rPr lang="en-GB" smtClean="0"/>
              <a:t>11/10/2021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DBEB2-74FB-485D-AE20-75DC54138F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39051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DB56A-E8D4-4637-8C23-D2B265052A04}" type="datetimeFigureOut">
              <a:rPr lang="en-GB" smtClean="0"/>
              <a:t>11/10/2021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DBEB2-74FB-485D-AE20-75DC54138F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99979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DB56A-E8D4-4637-8C23-D2B265052A04}" type="datetimeFigureOut">
              <a:rPr lang="en-GB" smtClean="0"/>
              <a:t>11/10/2021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DBEB2-74FB-485D-AE20-75DC54138F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07753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DB56A-E8D4-4637-8C23-D2B265052A04}" type="datetimeFigureOut">
              <a:rPr lang="en-GB" smtClean="0"/>
              <a:t>11/10/2021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DBEB2-74FB-485D-AE20-75DC54138F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78070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DB56A-E8D4-4637-8C23-D2B265052A04}" type="datetimeFigureOut">
              <a:rPr lang="en-GB" smtClean="0"/>
              <a:t>11/10/2021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DBEB2-74FB-485D-AE20-75DC54138F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62775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DB56A-E8D4-4637-8C23-D2B265052A04}" type="datetimeFigureOut">
              <a:rPr lang="en-GB" smtClean="0"/>
              <a:t>11/10/2021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DBEB2-74FB-485D-AE20-75DC54138F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35088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ADB56A-E8D4-4637-8C23-D2B265052A04}" type="datetimeFigureOut">
              <a:rPr lang="en-GB" smtClean="0"/>
              <a:t>11/10/2021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8DBEB2-74FB-485D-AE20-75DC54138F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25353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>
            <a:extLst>
              <a:ext uri="{FF2B5EF4-FFF2-40B4-BE49-F238E27FC236}">
                <a16:creationId xmlns:a16="http://schemas.microsoft.com/office/drawing/2014/main" id="{BED20CA3-A776-4695-91E9-F718C99001FA}"/>
              </a:ext>
            </a:extLst>
          </p:cNvPr>
          <p:cNvGrpSpPr/>
          <p:nvPr/>
        </p:nvGrpSpPr>
        <p:grpSpPr>
          <a:xfrm>
            <a:off x="5603377" y="2305115"/>
            <a:ext cx="2002220" cy="2633688"/>
            <a:chOff x="4914900" y="1310331"/>
            <a:chExt cx="4288972" cy="3931140"/>
          </a:xfrm>
        </p:grpSpPr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A35D42AD-9227-4C59-973A-1B87C684018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53079" t="21161" r="15596" b="60792"/>
            <a:stretch/>
          </p:blipFill>
          <p:spPr>
            <a:xfrm>
              <a:off x="4914900" y="1310331"/>
              <a:ext cx="4288972" cy="1647290"/>
            </a:xfrm>
            <a:prstGeom prst="rect">
              <a:avLst/>
            </a:prstGeom>
          </p:spPr>
        </p:pic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94D0DE9C-6977-4CE1-99AA-725225F675BD}"/>
                </a:ext>
              </a:extLst>
            </p:cNvPr>
            <p:cNvSpPr/>
            <p:nvPr/>
          </p:nvSpPr>
          <p:spPr>
            <a:xfrm>
              <a:off x="4942114" y="5105400"/>
              <a:ext cx="2449286" cy="136071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981BE6BD-0FBC-4CB4-87C9-930747D7047B}"/>
              </a:ext>
            </a:extLst>
          </p:cNvPr>
          <p:cNvGrpSpPr/>
          <p:nvPr/>
        </p:nvGrpSpPr>
        <p:grpSpPr>
          <a:xfrm>
            <a:off x="7152892" y="2233131"/>
            <a:ext cx="1991108" cy="1492976"/>
            <a:chOff x="4914900" y="3032310"/>
            <a:chExt cx="4288972" cy="2209161"/>
          </a:xfrm>
        </p:grpSpPr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id="{D6C55BD8-A1D1-4408-AF67-47E4C5C5D35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53079" t="40026" r="15596" b="36129"/>
            <a:stretch/>
          </p:blipFill>
          <p:spPr>
            <a:xfrm>
              <a:off x="4914900" y="3032310"/>
              <a:ext cx="4288972" cy="2176504"/>
            </a:xfrm>
            <a:prstGeom prst="rect">
              <a:avLst/>
            </a:prstGeom>
          </p:spPr>
        </p:pic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45865B54-98FD-4D48-BF30-DB1959A92FAA}"/>
                </a:ext>
              </a:extLst>
            </p:cNvPr>
            <p:cNvSpPr/>
            <p:nvPr/>
          </p:nvSpPr>
          <p:spPr>
            <a:xfrm>
              <a:off x="4942114" y="5105400"/>
              <a:ext cx="2449286" cy="136071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4" name="Rectangle 13"/>
          <p:cNvSpPr/>
          <p:nvPr/>
        </p:nvSpPr>
        <p:spPr>
          <a:xfrm>
            <a:off x="4969541" y="2024010"/>
            <a:ext cx="4066322" cy="226434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sz="900" dirty="0">
                <a:solidFill>
                  <a:schemeClr val="tx1"/>
                </a:solidFill>
              </a:rPr>
              <a:t>Box 4: What are the costs of new or unconventional sources of fossil fuels</a:t>
            </a:r>
          </a:p>
          <a:p>
            <a:r>
              <a:rPr lang="en-GB" sz="900" i="1" dirty="0">
                <a:solidFill>
                  <a:schemeClr val="tx1"/>
                </a:solidFill>
              </a:rPr>
              <a:t>(Social, Economic and Environmental costs)</a:t>
            </a:r>
            <a:endParaRPr lang="en-GB" sz="680" i="1" dirty="0">
              <a:solidFill>
                <a:schemeClr val="tx1"/>
              </a:solidFill>
            </a:endParaRPr>
          </a:p>
          <a:p>
            <a:r>
              <a:rPr lang="en-GB" sz="900" dirty="0">
                <a:solidFill>
                  <a:schemeClr val="tx1"/>
                </a:solidFill>
              </a:rPr>
              <a:t>Source one: </a:t>
            </a:r>
          </a:p>
          <a:p>
            <a:r>
              <a:rPr lang="en-GB" sz="900" dirty="0">
                <a:solidFill>
                  <a:schemeClr val="tx1"/>
                </a:solidFill>
              </a:rPr>
              <a:t>SEE costs: </a:t>
            </a: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r>
              <a:rPr lang="en-GB" sz="900" dirty="0">
                <a:solidFill>
                  <a:schemeClr val="tx1"/>
                </a:solidFill>
              </a:rPr>
              <a:t>Source two: </a:t>
            </a:r>
          </a:p>
          <a:p>
            <a:r>
              <a:rPr lang="en-GB" sz="900" dirty="0">
                <a:solidFill>
                  <a:schemeClr val="tx1"/>
                </a:solidFill>
              </a:rPr>
              <a:t>SEE costs: </a:t>
            </a:r>
          </a:p>
          <a:p>
            <a:endParaRPr lang="en-GB" sz="900" dirty="0">
              <a:solidFill>
                <a:schemeClr val="tx1"/>
              </a:solidFill>
            </a:endParaRPr>
          </a:p>
          <a:p>
            <a:r>
              <a:rPr lang="en-GB" sz="900" dirty="0" smtClean="0">
                <a:solidFill>
                  <a:schemeClr val="tx1"/>
                </a:solidFill>
              </a:rPr>
              <a:t>Overall</a:t>
            </a:r>
            <a:r>
              <a:rPr lang="en-GB" sz="900" dirty="0">
                <a:solidFill>
                  <a:schemeClr val="tx1"/>
                </a:solidFill>
              </a:rPr>
              <a:t>, what do you think about unconventional  sources of fossil fuels and why? </a:t>
            </a: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2C23420F-6837-4C23-98D4-731048F5C2E8}"/>
              </a:ext>
            </a:extLst>
          </p:cNvPr>
          <p:cNvGrpSpPr/>
          <p:nvPr/>
        </p:nvGrpSpPr>
        <p:grpSpPr>
          <a:xfrm>
            <a:off x="6986995" y="241614"/>
            <a:ext cx="2042904" cy="1751292"/>
            <a:chOff x="1905000" y="3121478"/>
            <a:chExt cx="3937907" cy="2909207"/>
          </a:xfrm>
        </p:grpSpPr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5A7ECDF3-F127-4ACB-83A9-E971E5DF9C7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5625" t="32499" r="51726" b="19777"/>
            <a:stretch/>
          </p:blipFill>
          <p:spPr>
            <a:xfrm>
              <a:off x="1943101" y="3121478"/>
              <a:ext cx="3899806" cy="2909207"/>
            </a:xfrm>
            <a:prstGeom prst="rect">
              <a:avLst/>
            </a:prstGeom>
          </p:spPr>
        </p:pic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699F0343-40F2-4C57-9F28-81AEBA68BAD5}"/>
                </a:ext>
              </a:extLst>
            </p:cNvPr>
            <p:cNvSpPr/>
            <p:nvPr/>
          </p:nvSpPr>
          <p:spPr>
            <a:xfrm>
              <a:off x="1905000" y="3121478"/>
              <a:ext cx="1279071" cy="259352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4" name="TextBox 3"/>
          <p:cNvSpPr txBox="1"/>
          <p:nvPr/>
        </p:nvSpPr>
        <p:spPr>
          <a:xfrm>
            <a:off x="63500" y="-25316"/>
            <a:ext cx="3305175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50" b="1" dirty="0"/>
              <a:t>Energy Issues A3 </a:t>
            </a:r>
            <a:r>
              <a:rPr lang="en-GB" sz="1050" b="1" smtClean="0"/>
              <a:t>Knowledge Organiser</a:t>
            </a:r>
            <a:endParaRPr lang="en-GB" sz="1050" b="1" dirty="0"/>
          </a:p>
        </p:txBody>
      </p:sp>
      <p:sp>
        <p:nvSpPr>
          <p:cNvPr id="6" name="Rectangle 5"/>
          <p:cNvSpPr/>
          <p:nvPr/>
        </p:nvSpPr>
        <p:spPr>
          <a:xfrm>
            <a:off x="88900" y="228600"/>
            <a:ext cx="4855241" cy="308254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sz="900" dirty="0">
                <a:solidFill>
                  <a:schemeClr val="tx1"/>
                </a:solidFill>
              </a:rPr>
              <a:t>Box 1: Energy issues in the C21st</a:t>
            </a:r>
          </a:p>
          <a:p>
            <a:r>
              <a:rPr lang="en-GB" sz="900" dirty="0">
                <a:solidFill>
                  <a:schemeClr val="tx1"/>
                </a:solidFill>
              </a:rPr>
              <a:t>Explain 2+ costs and benefits of chosen non-renewable energy sources. </a:t>
            </a:r>
          </a:p>
          <a:p>
            <a:r>
              <a:rPr lang="en-GB" sz="900" b="1" dirty="0" smtClean="0">
                <a:solidFill>
                  <a:schemeClr val="tx1"/>
                </a:solidFill>
              </a:rPr>
              <a:t>Coal. </a:t>
            </a:r>
            <a:r>
              <a:rPr lang="en-GB" sz="900" dirty="0" smtClean="0">
                <a:solidFill>
                  <a:schemeClr val="tx1"/>
                </a:solidFill>
              </a:rPr>
              <a:t>Carbon-based </a:t>
            </a:r>
            <a:r>
              <a:rPr lang="en-GB" sz="900" dirty="0">
                <a:solidFill>
                  <a:schemeClr val="tx1"/>
                </a:solidFill>
              </a:rPr>
              <a:t>liquid formed from fossilised animals. Lakes of oil are found between seams of rock in the earth</a:t>
            </a:r>
            <a:r>
              <a:rPr lang="en-GB" sz="900" dirty="0" smtClean="0">
                <a:solidFill>
                  <a:schemeClr val="tx1"/>
                </a:solidFill>
              </a:rPr>
              <a:t>.</a:t>
            </a:r>
          </a:p>
          <a:p>
            <a:r>
              <a:rPr lang="en-GB" sz="900" dirty="0">
                <a:solidFill>
                  <a:schemeClr val="tx1"/>
                </a:solidFill>
              </a:rPr>
              <a:t>Oil is a ready-made fuel which is cheap to extract and convert into energy. It is used in industry and transport</a:t>
            </a:r>
            <a:r>
              <a:rPr lang="en-GB" sz="900" dirty="0" smtClean="0">
                <a:solidFill>
                  <a:schemeClr val="tx1"/>
                </a:solidFill>
              </a:rPr>
              <a:t>.</a:t>
            </a:r>
          </a:p>
          <a:p>
            <a:r>
              <a:rPr lang="en-GB" sz="900" dirty="0">
                <a:solidFill>
                  <a:schemeClr val="tx1"/>
                </a:solidFill>
              </a:rPr>
              <a:t>When burned, oil gives off atmospheric pollutants, including greenhouse gases. There is a limited supply of oil.</a:t>
            </a:r>
            <a:endParaRPr lang="en-GB" sz="900" dirty="0" smtClean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r>
              <a:rPr lang="en-GB" sz="900" dirty="0">
                <a:solidFill>
                  <a:schemeClr val="tx1"/>
                </a:solidFill>
              </a:rPr>
              <a:t>Explain 2+ costs and benefits of chosen renewable energy sources. </a:t>
            </a:r>
          </a:p>
          <a:p>
            <a:r>
              <a:rPr lang="en-GB" sz="900" b="1" dirty="0">
                <a:solidFill>
                  <a:schemeClr val="tx1"/>
                </a:solidFill>
              </a:rPr>
              <a:t>Wind</a:t>
            </a:r>
            <a:r>
              <a:rPr lang="en-GB" sz="900" dirty="0">
                <a:solidFill>
                  <a:schemeClr val="tx1"/>
                </a:solidFill>
              </a:rPr>
              <a:t> turbines (modern windmills) turn wind energy into electricity</a:t>
            </a:r>
            <a:r>
              <a:rPr lang="en-GB" sz="900" dirty="0" smtClean="0">
                <a:solidFill>
                  <a:schemeClr val="tx1"/>
                </a:solidFill>
              </a:rPr>
              <a:t>.</a:t>
            </a:r>
          </a:p>
          <a:p>
            <a:r>
              <a:rPr lang="en-GB" sz="900" dirty="0">
                <a:solidFill>
                  <a:schemeClr val="tx1"/>
                </a:solidFill>
              </a:rPr>
              <a:t>Can be found singularly, but usually many together in wind farms. Wind is a potentially infinite energy supply</a:t>
            </a:r>
            <a:r>
              <a:rPr lang="en-GB" sz="900" dirty="0" smtClean="0">
                <a:solidFill>
                  <a:schemeClr val="tx1"/>
                </a:solidFill>
              </a:rPr>
              <a:t>.</a:t>
            </a:r>
          </a:p>
          <a:p>
            <a:r>
              <a:rPr lang="en-GB" sz="900" dirty="0">
                <a:solidFill>
                  <a:schemeClr val="tx1"/>
                </a:solidFill>
              </a:rPr>
              <a:t>Manufacture and implementation of wind farms can be costly. Some local people object to on-shore wind farms, arguing that it spoils the countryside.</a:t>
            </a:r>
            <a:endParaRPr lang="en-GB" sz="900" dirty="0">
              <a:solidFill>
                <a:schemeClr val="tx1"/>
              </a:solidFill>
            </a:endParaRPr>
          </a:p>
          <a:p>
            <a:r>
              <a:rPr lang="en-GB" sz="900" dirty="0">
                <a:solidFill>
                  <a:schemeClr val="tx1"/>
                </a:solidFill>
              </a:rPr>
              <a:t>Explain one major energy issue in the C21st. </a:t>
            </a:r>
          </a:p>
          <a:p>
            <a:endParaRPr lang="en-GB" sz="900" dirty="0" smtClean="0">
              <a:solidFill>
                <a:schemeClr val="tx1"/>
              </a:solidFill>
            </a:endParaRPr>
          </a:p>
          <a:p>
            <a:r>
              <a:rPr lang="en-GB" sz="900" dirty="0" smtClean="0">
                <a:solidFill>
                  <a:schemeClr val="tx1"/>
                </a:solidFill>
              </a:rPr>
              <a:t>Energy </a:t>
            </a:r>
            <a:r>
              <a:rPr lang="en-GB" sz="900" dirty="0">
                <a:solidFill>
                  <a:schemeClr val="tx1"/>
                </a:solidFill>
              </a:rPr>
              <a:t>consumption is increasing – more GHG emission – global </a:t>
            </a:r>
            <a:r>
              <a:rPr lang="en-GB" sz="900" dirty="0" smtClean="0">
                <a:solidFill>
                  <a:schemeClr val="tx1"/>
                </a:solidFill>
              </a:rPr>
              <a:t>warming, Finite </a:t>
            </a:r>
            <a:r>
              <a:rPr lang="en-GB" sz="900" dirty="0">
                <a:solidFill>
                  <a:schemeClr val="tx1"/>
                </a:solidFill>
              </a:rPr>
              <a:t>fossil fuels/ </a:t>
            </a:r>
            <a:r>
              <a:rPr lang="en-GB" sz="900" dirty="0" smtClean="0">
                <a:solidFill>
                  <a:schemeClr val="tx1"/>
                </a:solidFill>
              </a:rPr>
              <a:t>non-renewables, Coal </a:t>
            </a:r>
            <a:r>
              <a:rPr lang="en-GB" sz="900" dirty="0">
                <a:solidFill>
                  <a:schemeClr val="tx1"/>
                </a:solidFill>
              </a:rPr>
              <a:t>is cheap and easily accessed. There is a lot in China and India so they keep using </a:t>
            </a:r>
            <a:r>
              <a:rPr lang="en-GB" sz="900" dirty="0" smtClean="0">
                <a:solidFill>
                  <a:schemeClr val="tx1"/>
                </a:solidFill>
              </a:rPr>
              <a:t>it, Renewable </a:t>
            </a:r>
            <a:r>
              <a:rPr lang="en-GB" sz="900" dirty="0">
                <a:solidFill>
                  <a:schemeClr val="tx1"/>
                </a:solidFill>
              </a:rPr>
              <a:t>energy is becoming cheaper, easier to access and more popular. </a:t>
            </a:r>
            <a:r>
              <a:rPr lang="en-GB" sz="900" dirty="0" err="1">
                <a:solidFill>
                  <a:schemeClr val="tx1"/>
                </a:solidFill>
              </a:rPr>
              <a:t>E.g</a:t>
            </a:r>
            <a:r>
              <a:rPr lang="en-GB" sz="900" dirty="0">
                <a:solidFill>
                  <a:schemeClr val="tx1"/>
                </a:solidFill>
              </a:rPr>
              <a:t> </a:t>
            </a:r>
            <a:r>
              <a:rPr lang="en-GB" sz="900" dirty="0" smtClean="0">
                <a:solidFill>
                  <a:schemeClr val="tx1"/>
                </a:solidFill>
              </a:rPr>
              <a:t>wind, HEP. Convenience </a:t>
            </a:r>
            <a:r>
              <a:rPr lang="en-GB" sz="900" dirty="0">
                <a:solidFill>
                  <a:schemeClr val="tx1"/>
                </a:solidFill>
              </a:rPr>
              <a:t>of fossil </a:t>
            </a:r>
            <a:r>
              <a:rPr lang="en-GB" sz="900" dirty="0" smtClean="0">
                <a:solidFill>
                  <a:schemeClr val="tx1"/>
                </a:solidFill>
              </a:rPr>
              <a:t>fuels, Fracking </a:t>
            </a:r>
            <a:r>
              <a:rPr lang="en-GB" sz="900" dirty="0">
                <a:solidFill>
                  <a:schemeClr val="tx1"/>
                </a:solidFill>
              </a:rPr>
              <a:t>causes earthquakes and water </a:t>
            </a:r>
            <a:r>
              <a:rPr lang="en-GB" sz="900" dirty="0" smtClean="0">
                <a:solidFill>
                  <a:schemeClr val="tx1"/>
                </a:solidFill>
              </a:rPr>
              <a:t>pollution, Rise </a:t>
            </a:r>
            <a:r>
              <a:rPr lang="en-GB" sz="900" dirty="0">
                <a:solidFill>
                  <a:schemeClr val="tx1"/>
                </a:solidFill>
              </a:rPr>
              <a:t>of Asia – increasing </a:t>
            </a:r>
            <a:r>
              <a:rPr lang="en-GB" sz="900" dirty="0" smtClean="0">
                <a:solidFill>
                  <a:schemeClr val="tx1"/>
                </a:solidFill>
              </a:rPr>
              <a:t>affluence, Oil </a:t>
            </a:r>
            <a:r>
              <a:rPr lang="en-GB" sz="900" dirty="0">
                <a:solidFill>
                  <a:schemeClr val="tx1"/>
                </a:solidFill>
              </a:rPr>
              <a:t>wars </a:t>
            </a:r>
            <a:r>
              <a:rPr lang="en-GB" sz="900" dirty="0" err="1">
                <a:solidFill>
                  <a:schemeClr val="tx1"/>
                </a:solidFill>
              </a:rPr>
              <a:t>eg</a:t>
            </a:r>
            <a:r>
              <a:rPr lang="en-GB" sz="900" dirty="0">
                <a:solidFill>
                  <a:schemeClr val="tx1"/>
                </a:solidFill>
              </a:rPr>
              <a:t>. Oil Crisis 1970s</a:t>
            </a:r>
            <a:r>
              <a:rPr lang="en-GB" sz="900" dirty="0" smtClean="0">
                <a:solidFill>
                  <a:schemeClr val="tx1"/>
                </a:solidFill>
              </a:rPr>
              <a:t>.</a:t>
            </a:r>
            <a:endParaRPr lang="en-GB" sz="900" dirty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969541" y="96396"/>
            <a:ext cx="4066322" cy="188138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sz="900" dirty="0">
                <a:solidFill>
                  <a:schemeClr val="tx1"/>
                </a:solidFill>
              </a:rPr>
              <a:t>Box 3: How much oil is there? </a:t>
            </a:r>
          </a:p>
          <a:p>
            <a:r>
              <a:rPr lang="en-GB" sz="900" dirty="0">
                <a:solidFill>
                  <a:schemeClr val="tx1"/>
                </a:solidFill>
              </a:rPr>
              <a:t>Explain 2 reasons for changes in supply and demand of oil. </a:t>
            </a: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 smtClean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r>
              <a:rPr lang="en-GB" sz="900" dirty="0" smtClean="0">
                <a:solidFill>
                  <a:schemeClr val="tx1"/>
                </a:solidFill>
              </a:rPr>
              <a:t>What </a:t>
            </a:r>
            <a:r>
              <a:rPr lang="en-GB" sz="900" dirty="0">
                <a:solidFill>
                  <a:schemeClr val="tx1"/>
                </a:solidFill>
              </a:rPr>
              <a:t>is the future for new or unconventional fossil fuels? </a:t>
            </a: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120079" y="6150901"/>
            <a:ext cx="4824062" cy="58678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sz="900" dirty="0">
                <a:solidFill>
                  <a:schemeClr val="tx1"/>
                </a:solidFill>
              </a:rPr>
              <a:t>Energy Key terms: What words or terms are important? (renewable, non-renewable, fossil fuels, sustainable, OPEC, energy mix, unconventional fossil fuels, tar sands, fracking, deep-water drilling…)</a:t>
            </a:r>
          </a:p>
          <a:p>
            <a:r>
              <a:rPr lang="en-GB" sz="900" b="1" dirty="0">
                <a:solidFill>
                  <a:schemeClr val="tx1"/>
                </a:solidFill>
                <a:highlight>
                  <a:srgbClr val="FFFF00"/>
                </a:highlight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Fossil </a:t>
            </a:r>
            <a:r>
              <a:rPr lang="en-GB" sz="900" b="1" dirty="0" smtClean="0">
                <a:solidFill>
                  <a:schemeClr val="tx1"/>
                </a:solidFill>
                <a:highlight>
                  <a:srgbClr val="FFFF00"/>
                </a:highlight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fuel, </a:t>
            </a:r>
            <a:r>
              <a:rPr lang="en-GB" sz="900" b="1" dirty="0" smtClean="0">
                <a:solidFill>
                  <a:schemeClr val="tx1"/>
                </a:solidFill>
                <a:highlight>
                  <a:srgbClr val="FFFF00"/>
                </a:highlight>
                <a:latin typeface="Calibri" panose="020F0502020204030204" pitchFamily="34" charset="0"/>
                <a:cs typeface="Calibri" panose="020F0502020204030204" pitchFamily="34" charset="0"/>
              </a:rPr>
              <a:t>Renewable, Non-renewable, Tidal power, Unconventional </a:t>
            </a:r>
            <a:r>
              <a:rPr lang="en-GB" sz="900" b="1" dirty="0">
                <a:solidFill>
                  <a:schemeClr val="tx1"/>
                </a:solidFill>
                <a:highlight>
                  <a:srgbClr val="FFFF00"/>
                </a:highlight>
                <a:latin typeface="Calibri" panose="020F0502020204030204" pitchFamily="34" charset="0"/>
                <a:cs typeface="Calibri" panose="020F0502020204030204" pitchFamily="34" charset="0"/>
              </a:rPr>
              <a:t>fossil </a:t>
            </a:r>
            <a:r>
              <a:rPr lang="en-GB" sz="900" b="1" dirty="0" smtClean="0">
                <a:solidFill>
                  <a:schemeClr val="tx1"/>
                </a:solidFill>
                <a:highlight>
                  <a:srgbClr val="FFFF00"/>
                </a:highlight>
                <a:latin typeface="Calibri" panose="020F0502020204030204" pitchFamily="34" charset="0"/>
                <a:cs typeface="Calibri" panose="020F0502020204030204" pitchFamily="34" charset="0"/>
              </a:rPr>
              <a:t>fuel, TNC, Raw materials, Exploit, Turning point, Business </a:t>
            </a:r>
            <a:r>
              <a:rPr lang="en-GB" sz="900" b="1" dirty="0">
                <a:solidFill>
                  <a:schemeClr val="tx1"/>
                </a:solidFill>
                <a:highlight>
                  <a:srgbClr val="FFFF00"/>
                </a:highlight>
                <a:latin typeface="Calibri" panose="020F0502020204030204" pitchFamily="34" charset="0"/>
                <a:cs typeface="Calibri" panose="020F0502020204030204" pitchFamily="34" charset="0"/>
              </a:rPr>
              <a:t>as </a:t>
            </a:r>
            <a:r>
              <a:rPr lang="en-GB" sz="900" b="1" dirty="0" smtClean="0">
                <a:solidFill>
                  <a:schemeClr val="tx1"/>
                </a:solidFill>
                <a:highlight>
                  <a:srgbClr val="FFFF00"/>
                </a:highlight>
                <a:latin typeface="Calibri" panose="020F0502020204030204" pitchFamily="34" charset="0"/>
                <a:cs typeface="Calibri" panose="020F0502020204030204" pitchFamily="34" charset="0"/>
              </a:rPr>
              <a:t>usual</a:t>
            </a:r>
            <a:r>
              <a:rPr lang="en-GB" sz="900" b="1" dirty="0">
                <a:solidFill>
                  <a:schemeClr val="tx1"/>
                </a:solidFill>
                <a:highlight>
                  <a:srgbClr val="FFFF00"/>
                </a:highlight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en-GB" sz="900" dirty="0">
              <a:highlight>
                <a:srgbClr val="FFFF00"/>
              </a:highlight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88900" y="3373358"/>
            <a:ext cx="4835139" cy="269464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sz="900" dirty="0">
                <a:solidFill>
                  <a:schemeClr val="tx1"/>
                </a:solidFill>
              </a:rPr>
              <a:t>Box 2: E</a:t>
            </a:r>
            <a:r>
              <a:rPr lang="en-GB" sz="900" dirty="0">
                <a:solidFill>
                  <a:schemeClr val="tx1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nergy resource in the UK. </a:t>
            </a:r>
          </a:p>
          <a:p>
            <a:r>
              <a:rPr lang="en-GB" sz="900" dirty="0">
                <a:solidFill>
                  <a:schemeClr val="tx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State what energy resources are used  currently in the UK (from coal, oil, gas, biomass, solar, wind, wave, nuclear etc).  </a:t>
            </a:r>
            <a:endParaRPr lang="en-GB" sz="900" dirty="0">
              <a:solidFill>
                <a:schemeClr val="tx1"/>
              </a:solidFill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GB" sz="900" i="1" dirty="0">
              <a:solidFill>
                <a:schemeClr val="tx1"/>
              </a:solidFill>
              <a:cs typeface="Times New Roman" panose="02020603050405020304" pitchFamily="18" charset="0"/>
            </a:endParaRPr>
          </a:p>
          <a:p>
            <a:r>
              <a:rPr lang="en-GB" sz="900" dirty="0">
                <a:solidFill>
                  <a:schemeClr val="tx1"/>
                </a:solidFill>
              </a:rPr>
              <a:t>The UK government wants to reduce its carbon dioxide emissions. It also wants to increase the amount of energy which comes from renewable sources.</a:t>
            </a:r>
          </a:p>
          <a:p>
            <a:r>
              <a:rPr lang="en-GB" sz="900" dirty="0">
                <a:solidFill>
                  <a:schemeClr val="tx1"/>
                </a:solidFill>
              </a:rPr>
              <a:t>By 2020 European Union targets state that 20% of energy must come from renewable sources. Each member state of the EU may have a different target, as 20% is an average figure for the EU.</a:t>
            </a:r>
          </a:p>
          <a:p>
            <a:r>
              <a:rPr lang="en-GB" sz="900" dirty="0">
                <a:solidFill>
                  <a:schemeClr val="tx1"/>
                </a:solidFill>
              </a:rPr>
              <a:t>The UK has a target of 15% of its energy consumption being sourced from renewable energy. (In 2009 only 3% of energy came from renewable sources in the UK). Sweden has a target of nearly 50% whereas Malta has a target of 10%.</a:t>
            </a:r>
          </a:p>
          <a:p>
            <a:r>
              <a:rPr lang="en-GB" sz="900" dirty="0">
                <a:solidFill>
                  <a:schemeClr val="tx1"/>
                </a:solidFill>
              </a:rPr>
              <a:t>The EU also aims to reduce </a:t>
            </a:r>
            <a:r>
              <a:rPr lang="en-GB" sz="900" b="1" dirty="0">
                <a:solidFill>
                  <a:schemeClr val="tx1"/>
                </a:solidFill>
              </a:rPr>
              <a:t>greenhouse gas</a:t>
            </a:r>
            <a:r>
              <a:rPr lang="en-GB" sz="900" dirty="0">
                <a:solidFill>
                  <a:schemeClr val="tx1"/>
                </a:solidFill>
              </a:rPr>
              <a:t> emissions by 80-95% below 1990 levels by 2050.</a:t>
            </a:r>
          </a:p>
          <a:p>
            <a:r>
              <a:rPr lang="en-GB" sz="900" dirty="0">
                <a:solidFill>
                  <a:schemeClr val="tx1"/>
                </a:solidFill>
              </a:rPr>
              <a:t>There are two ways the energy use can change in the UK:</a:t>
            </a:r>
          </a:p>
          <a:p>
            <a:r>
              <a:rPr lang="en-GB" sz="900" dirty="0">
                <a:solidFill>
                  <a:schemeClr val="tx1"/>
                </a:solidFill>
              </a:rPr>
              <a:t>Reducing the demand for energy</a:t>
            </a:r>
          </a:p>
          <a:p>
            <a:r>
              <a:rPr lang="en-GB" sz="900" dirty="0">
                <a:solidFill>
                  <a:schemeClr val="tx1"/>
                </a:solidFill>
              </a:rPr>
              <a:t>Increasing the supply of renewable energy</a:t>
            </a:r>
          </a:p>
          <a:p>
            <a:endParaRPr lang="en-GB" sz="900" dirty="0" smtClean="0">
              <a:solidFill>
                <a:schemeClr val="tx1"/>
              </a:solidFill>
            </a:endParaRPr>
          </a:p>
          <a:p>
            <a:r>
              <a:rPr lang="en-GB" sz="900" dirty="0" smtClean="0">
                <a:solidFill>
                  <a:schemeClr val="tx1"/>
                </a:solidFill>
              </a:rPr>
              <a:t>What </a:t>
            </a:r>
            <a:r>
              <a:rPr lang="en-GB" sz="900" dirty="0">
                <a:solidFill>
                  <a:schemeClr val="tx1"/>
                </a:solidFill>
              </a:rPr>
              <a:t>energy mix do you think the UK will move to in the future of the C21st? </a:t>
            </a: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 smtClean="0">
              <a:solidFill>
                <a:schemeClr val="tx1"/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4936205" y="4324889"/>
            <a:ext cx="646049" cy="149092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sz="900" dirty="0">
                <a:solidFill>
                  <a:schemeClr val="tx1"/>
                </a:solidFill>
              </a:rPr>
              <a:t>Box 5: The future for energy. </a:t>
            </a:r>
          </a:p>
          <a:p>
            <a:r>
              <a:rPr lang="en-GB" sz="900" dirty="0">
                <a:solidFill>
                  <a:schemeClr val="tx1"/>
                </a:solidFill>
              </a:rPr>
              <a:t>Which energy scenario do </a:t>
            </a:r>
            <a:endParaRPr lang="en-GB" sz="900" dirty="0" smtClean="0">
              <a:solidFill>
                <a:schemeClr val="tx1"/>
              </a:solidFill>
            </a:endParaRPr>
          </a:p>
          <a:p>
            <a:r>
              <a:rPr lang="en-GB" sz="900" dirty="0" smtClean="0">
                <a:solidFill>
                  <a:schemeClr val="tx1"/>
                </a:solidFill>
              </a:rPr>
              <a:t>think </a:t>
            </a:r>
            <a:r>
              <a:rPr lang="en-GB" sz="900" dirty="0">
                <a:solidFill>
                  <a:schemeClr val="tx1"/>
                </a:solidFill>
              </a:rPr>
              <a:t>is most likely and why</a:t>
            </a:r>
            <a:r>
              <a:rPr lang="en-GB" sz="900" dirty="0" smtClean="0">
                <a:solidFill>
                  <a:schemeClr val="tx1"/>
                </a:solidFill>
              </a:rPr>
              <a:t>?</a:t>
            </a:r>
            <a:endParaRPr lang="en-GB" sz="900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212302" y="6581163"/>
            <a:ext cx="5841242" cy="2180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sz="900" dirty="0">
                <a:solidFill>
                  <a:schemeClr val="tx1"/>
                </a:solidFill>
              </a:rPr>
              <a:t>STAR: Research answers for 2 of your own simple or complex enquiry questions and record on the back of sheet.  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D4A7F9AB-620F-46FD-9046-EC6096726EB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74346" t="18839" r="4642" b="45357"/>
          <a:stretch/>
        </p:blipFill>
        <p:spPr>
          <a:xfrm>
            <a:off x="6624500" y="408605"/>
            <a:ext cx="981097" cy="1114503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02D91FDF-7BC0-4174-988D-66C716BD7016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52182" t="21041" r="5515" b="32176"/>
          <a:stretch/>
        </p:blipFill>
        <p:spPr>
          <a:xfrm>
            <a:off x="5429605" y="3845333"/>
            <a:ext cx="3651761" cy="2692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09739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9529F7DCF7BC447A808961AF02188C3" ma:contentTypeVersion="8" ma:contentTypeDescription="Create a new document." ma:contentTypeScope="" ma:versionID="9462dfac23df9ca823a801e1e267734d">
  <xsd:schema xmlns:xsd="http://www.w3.org/2001/XMLSchema" xmlns:xs="http://www.w3.org/2001/XMLSchema" xmlns:p="http://schemas.microsoft.com/office/2006/metadata/properties" xmlns:ns2="011c272d-8a03-4b7a-811f-b61a10107f43" xmlns:ns3="99667eb0-aa97-447c-a0d9-525e59e5c630" targetNamespace="http://schemas.microsoft.com/office/2006/metadata/properties" ma:root="true" ma:fieldsID="077839d8c326cde5906db7c78cbc6dbf" ns2:_="" ns3:_="">
    <xsd:import namespace="011c272d-8a03-4b7a-811f-b61a10107f43"/>
    <xsd:import namespace="99667eb0-aa97-447c-a0d9-525e59e5c630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EventHashCode" minOccurs="0"/>
                <xsd:element ref="ns3:MediaServiceGenerationTim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1c272d-8a03-4b7a-811f-b61a10107f43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9667eb0-aa97-447c-a0d9-525e59e5c63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834C499C-1EEC-48BB-A845-6CB2A25DF04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11c272d-8a03-4b7a-811f-b61a10107f43"/>
    <ds:schemaRef ds:uri="99667eb0-aa97-447c-a0d9-525e59e5c63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B312613-1704-4D98-A9AF-428AF079630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5E129FE-1B40-438E-A5CE-DA08D859E8E9}">
  <ds:schemaRefs>
    <ds:schemaRef ds:uri="http://schemas.microsoft.com/office/2006/documentManagement/types"/>
    <ds:schemaRef ds:uri="http://purl.org/dc/dcmitype/"/>
    <ds:schemaRef ds:uri="011c272d-8a03-4b7a-811f-b61a10107f43"/>
    <ds:schemaRef ds:uri="http://purl.org/dc/elements/1.1/"/>
    <ds:schemaRef ds:uri="http://schemas.microsoft.com/office/2006/metadata/properties"/>
    <ds:schemaRef ds:uri="99667eb0-aa97-447c-a0d9-525e59e5c630"/>
    <ds:schemaRef ds:uri="http://purl.org/dc/terms/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1715</TotalTime>
  <Words>604</Words>
  <Application>Microsoft Office PowerPoint</Application>
  <PresentationFormat>On-screen Show (4:3)</PresentationFormat>
  <Paragraphs>59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Times New Roman</vt:lpstr>
      <vt:lpstr>Office Theme</vt:lpstr>
      <vt:lpstr>PowerPoint Presentation</vt:lpstr>
    </vt:vector>
  </TitlesOfParts>
  <Company>Alsager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Andrew McFadden</dc:creator>
  <cp:lastModifiedBy>Mr A McFadden (St Ambrose College)</cp:lastModifiedBy>
  <cp:revision>34</cp:revision>
  <cp:lastPrinted>2018-02-27T11:58:59Z</cp:lastPrinted>
  <dcterms:created xsi:type="dcterms:W3CDTF">2017-10-31T16:56:33Z</dcterms:created>
  <dcterms:modified xsi:type="dcterms:W3CDTF">2021-10-11T20:13:46Z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0x01010089529F7DCF7BC447A808961AF02188C3</vt:lpwstr>
  </property>
</Properties>
</file>