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3" r:id="rId4"/>
    <p:sldId id="344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/>
  <p:cmAuthor id="2" name="Amanda Fleck" initials="AF" lastIdx="1" clrIdx="1"/>
  <p:cmAuthor id="3" name="Amanda Fleck" initials="AF [2]" lastIdx="1" clrIdx="2"/>
  <p:cmAuthor id="4" name="Amanda Fleck" initials="AF [3]" lastIdx="1" clrIdx="3"/>
  <p:cmAuthor id="5" name="Amanda Fleck" initials="AF [4]" lastIdx="1" clrIdx="4"/>
  <p:cmAuthor id="6" name="Amanda Fleck" initials="AF [5]" lastIdx="1" clrIdx="5"/>
  <p:cmAuthor id="7" name="Amanda Fleck" initials="AF [6]" lastIdx="1" clrIdx="6"/>
  <p:cmAuthor id="8" name="Amanda Fleck" initials="AF [7]" lastIdx="1" clrIdx="7"/>
  <p:cmAuthor id="9" name="Amanda Fleck" initials="AF [8]" lastIdx="1" clrIdx="8"/>
  <p:cmAuthor id="10" name="Amanda Fleck" initials="AF [9]" lastIdx="1" clrIdx="9"/>
  <p:cmAuthor id="11" name="Amanda Fleck" initials="AF [10]" lastIdx="1" clrIdx="10"/>
  <p:cmAuthor id="12" name="Amanda Fleck" initials="AF [11]" lastIdx="1" clrIdx="11"/>
  <p:cmAuthor id="13" name="Tracy Barrett" initials="TB" lastIdx="68" clrIdx="1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43" d="100"/>
          <a:sy n="43" d="100"/>
        </p:scale>
        <p:origin x="712" y="5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5369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7165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9612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869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9718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5301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465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02558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21604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1180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3151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424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209519" y="965227"/>
            <a:ext cx="2089388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Crude Oil is made from the remains of living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sea creatures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decayed in mud millions of years ago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F7E272-CC55-4DB4-84FE-3F1EBB000385}"/>
              </a:ext>
            </a:extLst>
          </p:cNvPr>
          <p:cNvSpPr/>
          <p:nvPr/>
        </p:nvSpPr>
        <p:spPr>
          <a:xfrm>
            <a:off x="389401" y="3294030"/>
            <a:ext cx="1596689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The main hydrocarbons in Crude Oil are </a:t>
            </a:r>
            <a:r>
              <a:rPr lang="en-GB" sz="900" b="1" dirty="0">
                <a:cs typeface="Arial" pitchFamily="34" charset="0"/>
                <a:sym typeface="Wingdings" panose="05000000000000000000" pitchFamily="2" charset="2"/>
              </a:rPr>
              <a:t>alkanes</a:t>
            </a:r>
            <a:endParaRPr lang="en-GB" sz="900" b="1" dirty="0">
              <a:cs typeface="Arial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076472" y="649297"/>
            <a:ext cx="2042002" cy="363355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Combustion (burning) </a:t>
            </a:r>
            <a:r>
              <a:rPr lang="en-GB" sz="1200" dirty="0">
                <a:solidFill>
                  <a:schemeClr val="tx1"/>
                </a:solidFill>
              </a:rPr>
              <a:t>is a reaction with </a:t>
            </a:r>
            <a:r>
              <a:rPr lang="en-GB" sz="1200" b="1" dirty="0">
                <a:solidFill>
                  <a:schemeClr val="tx1"/>
                </a:solidFill>
              </a:rPr>
              <a:t>oxygen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85048" y="299222"/>
            <a:ext cx="1325701" cy="22939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1.3 Combustion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705466" y="313626"/>
            <a:ext cx="1866534" cy="27012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 1.2 Fractional Distillation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589130" y="680074"/>
            <a:ext cx="1323440" cy="24347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1.1 Hydrocarbons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648372" y="585480"/>
            <a:ext cx="1867610" cy="28617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1.4 Cracking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151449" y="89143"/>
            <a:ext cx="2292180" cy="49625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C7 part 1 – Organic Chemistry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272481" y="2349142"/>
            <a:ext cx="1910545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It is a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FINITE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resource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192025" y="2621692"/>
            <a:ext cx="2089388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It is made of a mixture of Hydrocarbons.</a:t>
            </a:r>
          </a:p>
          <a:p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Hydrocarbons are made of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Hydrogen and Carbon only.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DED07864-4C5D-4646-89F6-128BDEEF3128}"/>
              </a:ext>
            </a:extLst>
          </p:cNvPr>
          <p:cNvSpPr/>
          <p:nvPr/>
        </p:nvSpPr>
        <p:spPr>
          <a:xfrm>
            <a:off x="7497479" y="974391"/>
            <a:ext cx="2200772" cy="8024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</a:rPr>
              <a:t>The larger molecules from fractional distillation are less useful.  We can break them down into smaller, more useful molecules.</a:t>
            </a:r>
            <a:endParaRPr lang="en-GB" sz="800" dirty="0">
              <a:solidFill>
                <a:schemeClr val="tx1"/>
              </a:solidFill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F1B41DC0-3728-45A5-871B-8E067FC30FD8}"/>
              </a:ext>
            </a:extLst>
          </p:cNvPr>
          <p:cNvSpPr/>
          <p:nvPr/>
        </p:nvSpPr>
        <p:spPr>
          <a:xfrm>
            <a:off x="7601110" y="1894781"/>
            <a:ext cx="1901700" cy="39248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Cracking produces a mixture of </a:t>
            </a:r>
            <a:r>
              <a:rPr lang="en-GB" sz="1000" b="1" dirty="0">
                <a:solidFill>
                  <a:schemeClr val="tx1"/>
                </a:solidFill>
              </a:rPr>
              <a:t>alkanes and alkenes</a:t>
            </a:r>
            <a:r>
              <a:rPr lang="en-GB" sz="1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C1958DA-DFFA-4B06-9D1A-6399AFBAD630}"/>
              </a:ext>
            </a:extLst>
          </p:cNvPr>
          <p:cNvSpPr/>
          <p:nvPr/>
        </p:nvSpPr>
        <p:spPr>
          <a:xfrm>
            <a:off x="5134460" y="1502051"/>
            <a:ext cx="1902648" cy="408883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When hydrocarbons burn a lot of </a:t>
            </a:r>
            <a:r>
              <a:rPr lang="en-GB" sz="1050" b="1" dirty="0">
                <a:solidFill>
                  <a:schemeClr val="tx1"/>
                </a:solidFill>
              </a:rPr>
              <a:t>energy</a:t>
            </a:r>
            <a:r>
              <a:rPr lang="en-GB" sz="1050" dirty="0">
                <a:solidFill>
                  <a:schemeClr val="tx1"/>
                </a:solidFill>
              </a:rPr>
              <a:t> is released.</a:t>
            </a:r>
            <a:endParaRPr lang="en-GB" sz="900" dirty="0">
              <a:solidFill>
                <a:schemeClr val="tx1"/>
              </a:solidFill>
            </a:endParaRPr>
          </a:p>
        </p:txBody>
      </p: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2EA1BB4C-DFC1-432B-A8C2-17F8C54FC4FC}"/>
              </a:ext>
            </a:extLst>
          </p:cNvPr>
          <p:cNvCxnSpPr>
            <a:cxnSpLocks/>
          </p:cNvCxnSpPr>
          <p:nvPr/>
        </p:nvCxnSpPr>
        <p:spPr>
          <a:xfrm>
            <a:off x="1424608" y="3715376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BEAAC167-B91E-4085-8336-70E667C28F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463" y="3715376"/>
            <a:ext cx="1786567" cy="22214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0731182-2829-493D-A19A-CC3DDCFA89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160" y="6354626"/>
            <a:ext cx="990367" cy="435758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663C4A48-A92A-4B42-83E6-3794856C9E56}"/>
              </a:ext>
            </a:extLst>
          </p:cNvPr>
          <p:cNvSpPr/>
          <p:nvPr/>
        </p:nvSpPr>
        <p:spPr>
          <a:xfrm>
            <a:off x="363373" y="5962874"/>
            <a:ext cx="1596689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The general formula for an alkane is - </a:t>
            </a:r>
            <a:endParaRPr lang="en-GB" sz="900" dirty="0">
              <a:cs typeface="Arial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7D05AC3-DDED-431F-ABB6-65B622C242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687" y="1503026"/>
            <a:ext cx="1580097" cy="7967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287A184-A42B-4D10-8D60-8FE2A88A39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2873" y="2464558"/>
            <a:ext cx="2322705" cy="2632377"/>
          </a:xfrm>
          <a:prstGeom prst="rect">
            <a:avLst/>
          </a:pr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BF9338A4-6DFE-42AD-8624-8D3BE8F429C4}"/>
              </a:ext>
            </a:extLst>
          </p:cNvPr>
          <p:cNvSpPr/>
          <p:nvPr/>
        </p:nvSpPr>
        <p:spPr>
          <a:xfrm>
            <a:off x="2673316" y="1449992"/>
            <a:ext cx="1776703" cy="3948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chemeClr val="tx1"/>
                </a:solidFill>
              </a:rPr>
              <a:t>Works by </a:t>
            </a:r>
            <a:r>
              <a:rPr lang="en-GB" sz="1050" b="1" dirty="0">
                <a:solidFill>
                  <a:schemeClr val="tx1"/>
                </a:solidFill>
              </a:rPr>
              <a:t>evaporation </a:t>
            </a:r>
            <a:r>
              <a:rPr lang="en-GB" sz="1050" dirty="0">
                <a:solidFill>
                  <a:schemeClr val="tx1"/>
                </a:solidFill>
              </a:rPr>
              <a:t>and then </a:t>
            </a:r>
            <a:r>
              <a:rPr lang="en-GB" sz="1050" b="1" dirty="0">
                <a:solidFill>
                  <a:schemeClr val="tx1"/>
                </a:solidFill>
              </a:rPr>
              <a:t>condensation.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B1CCDE2-105B-4CEF-8789-C3C5D26A6220}"/>
              </a:ext>
            </a:extLst>
          </p:cNvPr>
          <p:cNvSpPr/>
          <p:nvPr/>
        </p:nvSpPr>
        <p:spPr>
          <a:xfrm>
            <a:off x="2673316" y="801813"/>
            <a:ext cx="1776703" cy="5451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chemeClr val="tx1"/>
                </a:solidFill>
              </a:rPr>
              <a:t>How do we separate the mixture of hydrocarbons to use them?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A7D3E20-21A7-44AF-A761-A40E97B0F24F}"/>
              </a:ext>
            </a:extLst>
          </p:cNvPr>
          <p:cNvSpPr/>
          <p:nvPr/>
        </p:nvSpPr>
        <p:spPr>
          <a:xfrm>
            <a:off x="2542873" y="5246407"/>
            <a:ext cx="2329002" cy="10626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ctr">
              <a:buAutoNum type="arabicPeriod"/>
            </a:pPr>
            <a:r>
              <a:rPr lang="en-GB" sz="1050" b="1" dirty="0">
                <a:solidFill>
                  <a:schemeClr val="tx1"/>
                </a:solidFill>
              </a:rPr>
              <a:t>Heat </a:t>
            </a:r>
            <a:r>
              <a:rPr lang="en-GB" sz="1050" dirty="0">
                <a:solidFill>
                  <a:schemeClr val="tx1"/>
                </a:solidFill>
              </a:rPr>
              <a:t>the crude oil to </a:t>
            </a:r>
            <a:r>
              <a:rPr lang="en-GB" sz="1050" b="1" dirty="0">
                <a:solidFill>
                  <a:schemeClr val="tx1"/>
                </a:solidFill>
              </a:rPr>
              <a:t>evaporate</a:t>
            </a:r>
            <a:r>
              <a:rPr lang="en-GB" sz="1050" dirty="0">
                <a:solidFill>
                  <a:schemeClr val="tx1"/>
                </a:solidFill>
              </a:rPr>
              <a:t> it.</a:t>
            </a:r>
          </a:p>
          <a:p>
            <a:pPr marL="228600" indent="-228600" algn="ctr"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The gases </a:t>
            </a:r>
            <a:r>
              <a:rPr lang="en-GB" sz="1050" b="1" dirty="0">
                <a:solidFill>
                  <a:schemeClr val="tx1"/>
                </a:solidFill>
              </a:rPr>
              <a:t>rise</a:t>
            </a:r>
            <a:r>
              <a:rPr lang="en-GB" sz="1050" dirty="0">
                <a:solidFill>
                  <a:schemeClr val="tx1"/>
                </a:solidFill>
              </a:rPr>
              <a:t> up the column.</a:t>
            </a:r>
          </a:p>
          <a:p>
            <a:pPr marL="228600" indent="-228600" algn="ctr"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The different fractions </a:t>
            </a:r>
            <a:r>
              <a:rPr lang="en-GB" sz="1050" b="1" dirty="0">
                <a:solidFill>
                  <a:schemeClr val="tx1"/>
                </a:solidFill>
              </a:rPr>
              <a:t>condense</a:t>
            </a:r>
            <a:r>
              <a:rPr lang="en-GB" sz="1050" dirty="0">
                <a:solidFill>
                  <a:schemeClr val="tx1"/>
                </a:solidFill>
              </a:rPr>
              <a:t> at </a:t>
            </a:r>
            <a:r>
              <a:rPr lang="en-GB" sz="1050" b="1" dirty="0">
                <a:solidFill>
                  <a:schemeClr val="tx1"/>
                </a:solidFill>
              </a:rPr>
              <a:t>different temperatures</a:t>
            </a:r>
            <a:r>
              <a:rPr lang="en-GB" sz="1050" dirty="0">
                <a:solidFill>
                  <a:schemeClr val="tx1"/>
                </a:solidFill>
              </a:rPr>
              <a:t>. </a:t>
            </a:r>
          </a:p>
          <a:p>
            <a:pPr marL="228600" indent="-228600" algn="ctr"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Lower Boiling points (smaller chains) are at the top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8B89B4E-1980-47E1-8BFE-EE877359CD56}"/>
              </a:ext>
            </a:extLst>
          </p:cNvPr>
          <p:cNvSpPr/>
          <p:nvPr/>
        </p:nvSpPr>
        <p:spPr>
          <a:xfrm>
            <a:off x="3781344" y="2217577"/>
            <a:ext cx="1049881" cy="2826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Smaller molecules burn most easily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21D0321-A62C-4F9D-8A97-9A8C37A19E67}"/>
              </a:ext>
            </a:extLst>
          </p:cNvPr>
          <p:cNvSpPr/>
          <p:nvPr/>
        </p:nvSpPr>
        <p:spPr>
          <a:xfrm>
            <a:off x="5145192" y="2077721"/>
            <a:ext cx="1917714" cy="543971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Complete combustion </a:t>
            </a:r>
            <a:r>
              <a:rPr lang="en-GB" sz="1050" dirty="0">
                <a:solidFill>
                  <a:schemeClr val="tx1"/>
                </a:solidFill>
              </a:rPr>
              <a:t>of hydrocarbons the only products are </a:t>
            </a:r>
            <a:r>
              <a:rPr lang="en-GB" sz="1050" b="1" dirty="0">
                <a:solidFill>
                  <a:schemeClr val="tx1"/>
                </a:solidFill>
              </a:rPr>
              <a:t>carbon dioxide and water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7B4DDE5-2AAB-47BE-9B9E-889DBB81697E}"/>
              </a:ext>
            </a:extLst>
          </p:cNvPr>
          <p:cNvSpPr txBox="1"/>
          <p:nvPr/>
        </p:nvSpPr>
        <p:spPr>
          <a:xfrm>
            <a:off x="5111914" y="2693450"/>
            <a:ext cx="20706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Complete combustion only happens if there is </a:t>
            </a:r>
            <a:r>
              <a:rPr lang="en-GB" sz="1000" b="1" u="sng" dirty="0"/>
              <a:t>plenty of oxygen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280997D-37CA-4957-81A6-00FAA14D84D4}"/>
              </a:ext>
            </a:extLst>
          </p:cNvPr>
          <p:cNvSpPr txBox="1"/>
          <p:nvPr/>
        </p:nvSpPr>
        <p:spPr>
          <a:xfrm>
            <a:off x="5076472" y="1098866"/>
            <a:ext cx="20365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A reaction with oxygen is called ‘</a:t>
            </a:r>
            <a:r>
              <a:rPr lang="en-GB" sz="1000" b="1" dirty="0"/>
              <a:t>oxidation</a:t>
            </a:r>
            <a:r>
              <a:rPr lang="en-GB" sz="1000" dirty="0"/>
              <a:t>’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4CAEF28-C0F0-452B-AC4A-8F5D405AD3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9398" y="3502066"/>
            <a:ext cx="2271788" cy="297330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9B3186F8-5743-4AD7-8B46-47B7423BF866}"/>
              </a:ext>
            </a:extLst>
          </p:cNvPr>
          <p:cNvSpPr/>
          <p:nvPr/>
        </p:nvSpPr>
        <p:spPr>
          <a:xfrm>
            <a:off x="5484039" y="3191418"/>
            <a:ext cx="1298404" cy="21279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General equation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645EC14-0AA9-4A96-BFC2-D6868B873EB3}"/>
              </a:ext>
            </a:extLst>
          </p:cNvPr>
          <p:cNvSpPr/>
          <p:nvPr/>
        </p:nvSpPr>
        <p:spPr>
          <a:xfrm>
            <a:off x="5259604" y="3829698"/>
            <a:ext cx="1922931" cy="200981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</a:rPr>
              <a:t>Complete combustion of propane</a:t>
            </a:r>
            <a:endParaRPr lang="en-GB" sz="800" dirty="0">
              <a:solidFill>
                <a:schemeClr val="tx1"/>
              </a:solidFill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00DD32B-A37C-4B3D-BAE4-C9FF425BD2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04758" y="4173865"/>
            <a:ext cx="2084933" cy="463885"/>
          </a:xfrm>
          <a:prstGeom prst="rect">
            <a:avLst/>
          </a:prstGeom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6A2B17A2-5A1C-4280-9436-8B6705413CE2}"/>
              </a:ext>
            </a:extLst>
          </p:cNvPr>
          <p:cNvSpPr/>
          <p:nvPr/>
        </p:nvSpPr>
        <p:spPr>
          <a:xfrm>
            <a:off x="7649697" y="2405221"/>
            <a:ext cx="1871343" cy="26088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Alkenes</a:t>
            </a:r>
            <a:r>
              <a:rPr lang="en-GB" sz="1050" dirty="0">
                <a:solidFill>
                  <a:schemeClr val="tx1"/>
                </a:solidFill>
              </a:rPr>
              <a:t> have </a:t>
            </a:r>
            <a:r>
              <a:rPr lang="en-GB" sz="1050" b="1" dirty="0">
                <a:solidFill>
                  <a:schemeClr val="tx1"/>
                </a:solidFill>
              </a:rPr>
              <a:t>some double bonds</a:t>
            </a:r>
            <a:r>
              <a:rPr lang="en-GB" sz="1050" dirty="0">
                <a:solidFill>
                  <a:schemeClr val="tx1"/>
                </a:solidFill>
              </a:rPr>
              <a:t>.</a:t>
            </a:r>
          </a:p>
          <a:p>
            <a:endParaRPr lang="en-GB" sz="1050" dirty="0">
              <a:solidFill>
                <a:schemeClr val="tx1"/>
              </a:solidFill>
            </a:endParaRPr>
          </a:p>
          <a:p>
            <a:endParaRPr lang="en-GB" sz="1050" dirty="0">
              <a:solidFill>
                <a:schemeClr val="tx1"/>
              </a:solidFill>
            </a:endParaRPr>
          </a:p>
          <a:p>
            <a:endParaRPr lang="en-GB" sz="1050" dirty="0">
              <a:solidFill>
                <a:schemeClr val="tx1"/>
              </a:solidFill>
            </a:endParaRPr>
          </a:p>
          <a:p>
            <a:r>
              <a:rPr lang="en-GB" sz="1050" dirty="0">
                <a:solidFill>
                  <a:schemeClr val="tx1"/>
                </a:solidFill>
              </a:rPr>
              <a:t>They turn </a:t>
            </a:r>
            <a:r>
              <a:rPr lang="en-GB" sz="1050" b="1" dirty="0">
                <a:solidFill>
                  <a:schemeClr val="tx1"/>
                </a:solidFill>
              </a:rPr>
              <a:t>bromine water colourless</a:t>
            </a:r>
            <a:r>
              <a:rPr lang="en-GB" sz="1050" dirty="0">
                <a:solidFill>
                  <a:schemeClr val="tx1"/>
                </a:solidFill>
              </a:rPr>
              <a:t>.</a:t>
            </a:r>
          </a:p>
          <a:p>
            <a:endParaRPr lang="en-GB" sz="1050" dirty="0">
              <a:solidFill>
                <a:schemeClr val="tx1"/>
              </a:solidFill>
            </a:endParaRPr>
          </a:p>
          <a:p>
            <a:endParaRPr lang="en-GB" sz="1050" dirty="0">
              <a:solidFill>
                <a:schemeClr val="tx1"/>
              </a:solidFill>
            </a:endParaRPr>
          </a:p>
          <a:p>
            <a:endParaRPr lang="en-GB" sz="1050" dirty="0">
              <a:solidFill>
                <a:schemeClr val="tx1"/>
              </a:solidFill>
            </a:endParaRPr>
          </a:p>
          <a:p>
            <a:endParaRPr lang="en-GB" sz="1050" dirty="0">
              <a:solidFill>
                <a:schemeClr val="tx1"/>
              </a:solidFill>
            </a:endParaRPr>
          </a:p>
          <a:p>
            <a:endParaRPr lang="en-GB" sz="1050" dirty="0">
              <a:solidFill>
                <a:schemeClr val="tx1"/>
              </a:solidFill>
            </a:endParaRPr>
          </a:p>
          <a:p>
            <a:endParaRPr lang="en-GB" sz="1050" dirty="0">
              <a:solidFill>
                <a:schemeClr val="tx1"/>
              </a:solidFill>
            </a:endParaRPr>
          </a:p>
          <a:p>
            <a:r>
              <a:rPr lang="en-GB" sz="1050" dirty="0">
                <a:solidFill>
                  <a:schemeClr val="tx1"/>
                </a:solidFill>
              </a:rPr>
              <a:t>They are used to make </a:t>
            </a:r>
            <a:r>
              <a:rPr lang="en-GB" sz="1050" b="1" dirty="0">
                <a:solidFill>
                  <a:schemeClr val="tx1"/>
                </a:solidFill>
              </a:rPr>
              <a:t>polymers.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38196BCE-0732-4D4B-9A29-93860B6576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65368" y="2675825"/>
            <a:ext cx="936336" cy="57832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7C069C8-3CBB-4FD1-BB24-6018CE81721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77336" y="3715826"/>
            <a:ext cx="1465693" cy="82525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7D31D92-D6E9-4AB3-BC8A-47186E78EC0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59604" y="5571526"/>
            <a:ext cx="1992121" cy="1064552"/>
          </a:xfrm>
          <a:prstGeom prst="rect">
            <a:avLst/>
          </a:prstGeom>
        </p:spPr>
      </p:pic>
      <p:sp>
        <p:nvSpPr>
          <p:cNvPr id="74" name="Rectangle 73">
            <a:extLst>
              <a:ext uri="{FF2B5EF4-FFF2-40B4-BE49-F238E27FC236}">
                <a16:creationId xmlns:a16="http://schemas.microsoft.com/office/drawing/2014/main" id="{95E8E919-F854-4891-8058-BC570A8A0AFD}"/>
              </a:ext>
            </a:extLst>
          </p:cNvPr>
          <p:cNvSpPr/>
          <p:nvPr/>
        </p:nvSpPr>
        <p:spPr>
          <a:xfrm>
            <a:off x="5374150" y="5160033"/>
            <a:ext cx="1855869" cy="34490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The apparatus for cracking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4CA61D2F-F4BB-4B2B-997F-4622123C2726}"/>
              </a:ext>
            </a:extLst>
          </p:cNvPr>
          <p:cNvSpPr/>
          <p:nvPr/>
        </p:nvSpPr>
        <p:spPr>
          <a:xfrm>
            <a:off x="7419522" y="5303275"/>
            <a:ext cx="1867995" cy="34490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Catalytic cracking – catalyst and 500</a:t>
            </a:r>
            <a:r>
              <a:rPr lang="en-GB" sz="1050" baseline="30000" dirty="0">
                <a:solidFill>
                  <a:schemeClr val="tx1"/>
                </a:solidFill>
              </a:rPr>
              <a:t>o</a:t>
            </a:r>
            <a:r>
              <a:rPr lang="en-GB" sz="1050" dirty="0">
                <a:solidFill>
                  <a:schemeClr val="tx1"/>
                </a:solidFill>
              </a:rPr>
              <a:t>C 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B6F10D77-D253-45B7-B858-DCF66729DA24}"/>
              </a:ext>
            </a:extLst>
          </p:cNvPr>
          <p:cNvSpPr/>
          <p:nvPr/>
        </p:nvSpPr>
        <p:spPr>
          <a:xfrm>
            <a:off x="7431648" y="6024962"/>
            <a:ext cx="1855869" cy="34490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Steam cracking – steam and 850</a:t>
            </a:r>
            <a:r>
              <a:rPr lang="en-GB" sz="1050" baseline="30000" dirty="0">
                <a:solidFill>
                  <a:schemeClr val="tx1"/>
                </a:solidFill>
              </a:rPr>
              <a:t>o</a:t>
            </a:r>
            <a:r>
              <a:rPr lang="en-GB" sz="1050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3" name="L-Shape 2"/>
          <p:cNvSpPr/>
          <p:nvPr/>
        </p:nvSpPr>
        <p:spPr>
          <a:xfrm flipH="1">
            <a:off x="5029397" y="528612"/>
            <a:ext cx="4801777" cy="6261770"/>
          </a:xfrm>
          <a:prstGeom prst="corner">
            <a:avLst>
              <a:gd name="adj1" fmla="val 35277"/>
              <a:gd name="adj2" fmla="val 51291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72720" y="637406"/>
            <a:ext cx="2305876" cy="6152977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501752" y="207457"/>
            <a:ext cx="2425540" cy="658292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5036809" y="207457"/>
            <a:ext cx="2262497" cy="480659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2293" y="77802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5959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908739"/>
              </p:ext>
            </p:extLst>
          </p:nvPr>
        </p:nvGraphicFramePr>
        <p:xfrm>
          <a:off x="128464" y="116632"/>
          <a:ext cx="4680520" cy="2514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204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11316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What is crude oil?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hydrocarbon?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general formula for an alkane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Draw the structure of the first 4 alkanes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is crude oil separated into its different fractions?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does chain length affect the properties of hydrocarbons?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Write a word equation to represent combustion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cracking?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the products of cracking?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alkenes used for?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225577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test for alkenes?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7003551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884443"/>
              </p:ext>
            </p:extLst>
          </p:nvPr>
        </p:nvGraphicFramePr>
        <p:xfrm>
          <a:off x="128464" y="2708920"/>
          <a:ext cx="4680520" cy="394119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8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9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6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Hydrocarbon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molecule made of hydrogen and carbon atoms only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Crude oil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mixture of a very large number of compounds.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Mixture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Two or more elements or compounds that are not chemically joined together.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3211442"/>
                  </a:ext>
                </a:extLst>
              </a:tr>
              <a:tr h="1754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Alkanes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group of saturated hydrocarbons with the general formula C</a:t>
                      </a:r>
                      <a:r>
                        <a:rPr lang="en-GB" sz="900" baseline="-25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GB" sz="900" baseline="-25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2n+2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3977472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General formula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This shows the number of atoms of each element in a substance which has  ‘n’ carbon atoms.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7289434"/>
                  </a:ext>
                </a:extLst>
              </a:tr>
              <a:tr h="198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Saturated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Molecule containing no double bonds.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Unsaturated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Molecule containing double bond(s).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Fractional distillation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method of separating the different hydrocarbons in crude oil by using the fact that they have different boiling points.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Boiling point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5334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77900" algn="l"/>
                        </a:tabLs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temperature at which the liquid boils and evaporates or the gas condenses.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Volatility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tendency of a liquid to turn into a gas.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Viscosity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easily a liquid flows.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5875220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Flammability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easily a fuel burns.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Complete Combustion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a hydrocarbon fuel is oxidised and energy is released. The carbon and hydrogen are oxidised, producing carbon dioxide and water.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62419754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Cracking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process of using heat to turn large hydrocarbons into smaller, more useful molecules.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732153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Alkenes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group of unsaturated hydrocarbons, with the general formula C</a:t>
                      </a:r>
                      <a:r>
                        <a:rPr lang="en-GB" sz="900" baseline="-250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GB" sz="900" baseline="-250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2n</a:t>
                      </a:r>
                      <a:endParaRPr lang="en-GB" sz="9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215828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Unsaturated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hydrocarbons like alkenes have a double bond and so have the potential to bond with extra hydrogen atoms.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407524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Bromine water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Used to test for alkenes – turns from orange to colourless.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8704257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Polymers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long molecule made of lots of monomers joined together.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86575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379171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28511</TotalTime>
  <Words>593</Words>
  <Application>Microsoft Office PowerPoint</Application>
  <PresentationFormat>A4 Paper (210x297 mm)</PresentationFormat>
  <Paragraphs>101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Times New Roman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Rich Berry</cp:lastModifiedBy>
  <cp:revision>303</cp:revision>
  <cp:lastPrinted>2017-10-27T15:58:48Z</cp:lastPrinted>
  <dcterms:created xsi:type="dcterms:W3CDTF">2016-03-05T09:38:04Z</dcterms:created>
  <dcterms:modified xsi:type="dcterms:W3CDTF">2020-01-08T19:53:12Z</dcterms:modified>
</cp:coreProperties>
</file>