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9906000" type="A4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1"/>
    <p:restoredTop sz="94630"/>
  </p:normalViewPr>
  <p:slideViewPr>
    <p:cSldViewPr snapToGrid="0">
      <p:cViewPr varScale="1">
        <p:scale>
          <a:sx n="48" d="100"/>
          <a:sy n="48" d="100"/>
        </p:scale>
        <p:origin x="149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F6EEEF-8F8B-4D0D-9B8E-E2E36B4BFE05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6788" y="1241425"/>
            <a:ext cx="23209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963"/>
            <a:ext cx="5435600" cy="39100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0" y="9432925"/>
            <a:ext cx="2944813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7F561-06E0-4096-882B-2E7C297C37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305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C7F561-06E0-4096-882B-2E7C297C37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087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2773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12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663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388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39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572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145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2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511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2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55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5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16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7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C1B557-13D7-854E-9166-406B5DEDA16E}" type="datetimeFigureOut">
              <a:rPr lang="en-GB" smtClean="0"/>
              <a:t>26/02/2025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3588E95-DEC4-C04A-BEE4-8241FC40FB1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532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DC3A8-AC6D-1978-3953-5BA3EBFC8E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2400" b="1" u="sng" dirty="0"/>
              <a:t>Year 7 History Knowledge Organiser Unit 4 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F9AD1E0-0493-7008-4F51-0B952743C243}"/>
              </a:ext>
            </a:extLst>
          </p:cNvPr>
          <p:cNvSpPr/>
          <p:nvPr/>
        </p:nvSpPr>
        <p:spPr>
          <a:xfrm>
            <a:off x="253998" y="548747"/>
            <a:ext cx="2760132" cy="2151591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b="1" u="sng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How did William the Conqueror keep control after 1066? </a:t>
            </a:r>
          </a:p>
          <a:p>
            <a:r>
              <a:rPr lang="en-GB" sz="1400" b="1" dirty="0">
                <a:solidFill>
                  <a:schemeClr val="tx1"/>
                </a:solidFill>
              </a:rPr>
              <a:t>Normans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The Feudal System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Motte and Bailey and Square Keep castles.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Rebellions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The Harrying of the North 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The Domesday Book </a:t>
            </a:r>
          </a:p>
          <a:p>
            <a:endParaRPr lang="en-GB" sz="1400" b="1" u="sng" dirty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endParaRPr lang="en-GB" sz="1400" b="1" u="sng" dirty="0">
              <a:solidFill>
                <a:schemeClr val="tx1"/>
              </a:solidFill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7775E19D-1503-17C6-A1CE-42EFDA5C2A4C}"/>
              </a:ext>
            </a:extLst>
          </p:cNvPr>
          <p:cNvSpPr/>
          <p:nvPr/>
        </p:nvSpPr>
        <p:spPr>
          <a:xfrm>
            <a:off x="85725" y="2986089"/>
            <a:ext cx="4829175" cy="691409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1200" b="1" dirty="0">
                <a:solidFill>
                  <a:schemeClr val="tx1"/>
                </a:solidFill>
              </a:rPr>
              <a:t>                                     Key Facts</a:t>
            </a:r>
          </a:p>
          <a:p>
            <a:r>
              <a:rPr lang="en-GB" sz="1200" dirty="0">
                <a:solidFill>
                  <a:schemeClr val="tx1"/>
                </a:solidFill>
              </a:rPr>
              <a:t>William used </a:t>
            </a:r>
            <a:r>
              <a:rPr lang="en-GB" sz="1200" b="1" dirty="0">
                <a:solidFill>
                  <a:schemeClr val="tx1"/>
                </a:solidFill>
              </a:rPr>
              <a:t>the Feudal System </a:t>
            </a:r>
            <a:r>
              <a:rPr lang="en-GB" sz="1200" dirty="0">
                <a:solidFill>
                  <a:schemeClr val="tx1"/>
                </a:solidFill>
              </a:rPr>
              <a:t>to gain loyalty from his nobles, to rule over the regions ,to raise an army to intimidate Saxon rebels and  in case of foreign invasion for example from Norway.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 The Feudal System meant that nobles had to </a:t>
            </a:r>
            <a:r>
              <a:rPr lang="en-GB" sz="1200" b="1" dirty="0">
                <a:solidFill>
                  <a:schemeClr val="tx1"/>
                </a:solidFill>
              </a:rPr>
              <a:t>swear an oath of loyalty to</a:t>
            </a:r>
            <a:r>
              <a:rPr lang="en-GB" sz="1200" dirty="0">
                <a:solidFill>
                  <a:schemeClr val="tx1"/>
                </a:solidFill>
              </a:rPr>
              <a:t> William and to provide him with knights to  fight in </a:t>
            </a:r>
            <a:r>
              <a:rPr lang="en-GB" sz="1200" b="1" dirty="0">
                <a:solidFill>
                  <a:schemeClr val="tx1"/>
                </a:solidFill>
              </a:rPr>
              <a:t>his army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The Knights </a:t>
            </a:r>
            <a:r>
              <a:rPr lang="en-GB" sz="1200" dirty="0">
                <a:solidFill>
                  <a:schemeClr val="tx1"/>
                </a:solidFill>
              </a:rPr>
              <a:t>had to swear an oath of loyalty to the barons and to promise to  be available to fight for the King for 40 days per year.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The peasants had to  provide food by working on the Knights land </a:t>
            </a:r>
            <a:r>
              <a:rPr lang="en-GB" sz="1200" b="1" dirty="0">
                <a:solidFill>
                  <a:schemeClr val="tx1"/>
                </a:solidFill>
              </a:rPr>
              <a:t>sewing and reaping crops and looking after livestock.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Motte and Bailey Castles </a:t>
            </a:r>
            <a:r>
              <a:rPr lang="en-GB" sz="1200" dirty="0">
                <a:solidFill>
                  <a:schemeClr val="tx1"/>
                </a:solidFill>
              </a:rPr>
              <a:t>included an enclosure for animals, a food store and a mound of up to 30 metres high and 90 metres wide.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Norman Soldiers intimidated Saxon rebels by burning their homes and farms.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William rewarded his followers by giving some of them land on the borders of Wales. These were called </a:t>
            </a:r>
            <a:r>
              <a:rPr lang="en-GB" sz="1200" b="1" dirty="0">
                <a:solidFill>
                  <a:schemeClr val="tx1"/>
                </a:solidFill>
              </a:rPr>
              <a:t>‘ Marcher Earldoms </a:t>
            </a:r>
            <a:r>
              <a:rPr lang="en-GB" sz="1200" dirty="0">
                <a:solidFill>
                  <a:schemeClr val="tx1"/>
                </a:solidFill>
              </a:rPr>
              <a:t>and were designed </a:t>
            </a:r>
            <a:r>
              <a:rPr lang="en-GB" sz="1200" b="1" dirty="0">
                <a:solidFill>
                  <a:schemeClr val="tx1"/>
                </a:solidFill>
              </a:rPr>
              <a:t>to prevent an invasion from Wales .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In 1067, </a:t>
            </a:r>
            <a:r>
              <a:rPr lang="en-GB" sz="1200" dirty="0">
                <a:solidFill>
                  <a:schemeClr val="tx1"/>
                </a:solidFill>
              </a:rPr>
              <a:t>Eadric the Wild led a rebellion in Shrewsbury and </a:t>
            </a:r>
            <a:r>
              <a:rPr lang="en-GB" sz="1200" b="1" dirty="0">
                <a:solidFill>
                  <a:schemeClr val="tx1"/>
                </a:solidFill>
              </a:rPr>
              <a:t>Herefordshire ( on the Welsh borders)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In 1067 </a:t>
            </a:r>
            <a:r>
              <a:rPr lang="en-GB" sz="1200" b="1" dirty="0" err="1">
                <a:solidFill>
                  <a:schemeClr val="tx1"/>
                </a:solidFill>
              </a:rPr>
              <a:t>Gytha</a:t>
            </a:r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( Harold Godwinson's mother) led a rebellion in Exeter against William. </a:t>
            </a:r>
          </a:p>
          <a:p>
            <a:r>
              <a:rPr lang="en-GB" sz="1200" dirty="0">
                <a:solidFill>
                  <a:schemeClr val="tx1"/>
                </a:solidFill>
              </a:rPr>
              <a:t>To defeat these rebels, </a:t>
            </a:r>
            <a:r>
              <a:rPr lang="en-GB" sz="1200" b="1" dirty="0">
                <a:solidFill>
                  <a:schemeClr val="tx1"/>
                </a:solidFill>
              </a:rPr>
              <a:t>William laid siege to the city for 18 days, stopping supplies from going into Exeter.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In 1068, Edwin and Morcar </a:t>
            </a:r>
            <a:r>
              <a:rPr lang="en-GB" sz="1200" dirty="0">
                <a:solidFill>
                  <a:schemeClr val="tx1"/>
                </a:solidFill>
              </a:rPr>
              <a:t>led a rebellion in the North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In 1069, Edgar Atheling</a:t>
            </a:r>
            <a:r>
              <a:rPr lang="en-GB" sz="1200" dirty="0">
                <a:solidFill>
                  <a:schemeClr val="tx1"/>
                </a:solidFill>
              </a:rPr>
              <a:t> led another rebellion in the North.</a:t>
            </a:r>
          </a:p>
          <a:p>
            <a:r>
              <a:rPr lang="en-GB" sz="1200" dirty="0">
                <a:solidFill>
                  <a:schemeClr val="tx1"/>
                </a:solidFill>
              </a:rPr>
              <a:t>William responded by destroying crops, homes and utensils.  This became known </a:t>
            </a:r>
            <a:r>
              <a:rPr lang="en-GB" sz="1200" b="1" dirty="0">
                <a:solidFill>
                  <a:schemeClr val="tx1"/>
                </a:solidFill>
              </a:rPr>
              <a:t>as The Harrying of the North</a:t>
            </a:r>
            <a:r>
              <a:rPr lang="en-GB" sz="1200" dirty="0">
                <a:solidFill>
                  <a:schemeClr val="tx1"/>
                </a:solidFill>
              </a:rPr>
              <a:t>.  </a:t>
            </a:r>
          </a:p>
          <a:p>
            <a:r>
              <a:rPr lang="en-GB" sz="1200" b="1" dirty="0">
                <a:solidFill>
                  <a:srgbClr val="231F2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Domesday Book </a:t>
            </a:r>
            <a:r>
              <a:rPr lang="en-GB" sz="1200" dirty="0">
                <a:solidFill>
                  <a:srgbClr val="231F2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 the most detailed account of life in England, until the first national census was carried out in </a:t>
            </a:r>
            <a:r>
              <a:rPr lang="en-GB" sz="1200" b="1" dirty="0">
                <a:solidFill>
                  <a:srgbClr val="231F2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England in 1801. </a:t>
            </a:r>
          </a:p>
          <a:p>
            <a:r>
              <a:rPr lang="en-GB" sz="1200" b="1" dirty="0">
                <a:solidFill>
                  <a:srgbClr val="231F2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Domesday Book </a:t>
            </a:r>
            <a:r>
              <a:rPr lang="en-GB" sz="1200" dirty="0">
                <a:solidFill>
                  <a:srgbClr val="231F2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was finished in 1086, a year before William’s death. The detailed records made it possible for taxes to be raised and these helped William and future medieval monarchs administer and rule the country.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04931FF-4E2E-18F3-803C-82F509C7C000}"/>
              </a:ext>
            </a:extLst>
          </p:cNvPr>
          <p:cNvSpPr/>
          <p:nvPr/>
        </p:nvSpPr>
        <p:spPr>
          <a:xfrm>
            <a:off x="4914900" y="2986089"/>
            <a:ext cx="1857375" cy="691409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Assessment/Possible Tasks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Explain the importance of the Feudal System to William in controlling the  Country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</a:rPr>
              <a:t>What </a:t>
            </a:r>
            <a:r>
              <a:rPr lang="en-GB" sz="1200" dirty="0">
                <a:solidFill>
                  <a:schemeClr val="tx1"/>
                </a:solidFill>
              </a:rPr>
              <a:t>were the advantages and disadvantages of a motte and bailey castle and square keep castles?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Describe/ Explain how William responded to Saxon rebels.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‘The Harrying of the North was justified’ Explain why you agree or disagree.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Write a book review of the Domesday Book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Assessment. Explain the reasons </a:t>
            </a:r>
            <a:r>
              <a:rPr lang="en-GB" sz="1200" dirty="0">
                <a:solidFill>
                  <a:schemeClr val="tx1"/>
                </a:solidFill>
              </a:rPr>
              <a:t>William used the Feudal System, Castles, the Harrying of the North and The Domesday book and how successful were these methods in controlling England </a:t>
            </a:r>
            <a:r>
              <a:rPr lang="en-GB" sz="1200" b="1" dirty="0">
                <a:solidFill>
                  <a:schemeClr val="tx1"/>
                </a:solidFill>
              </a:rPr>
              <a:t>after 1066? Skill: Cause and Consequence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08E6856A-7FFB-EF25-2C9F-1CC140FBCD50}"/>
              </a:ext>
            </a:extLst>
          </p:cNvPr>
          <p:cNvSpPr/>
          <p:nvPr/>
        </p:nvSpPr>
        <p:spPr>
          <a:xfrm>
            <a:off x="3137418" y="548748"/>
            <a:ext cx="3478761" cy="243734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</a:rPr>
              <a:t>Enquiry Questions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How did the Feudal System benefit William?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To what extent did people tremble at Norman might?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To what extent did William earn the name Conqueror?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To what extent was the Harrying of the North a stain on William’s soul? </a:t>
            </a:r>
          </a:p>
          <a:p>
            <a:pPr marL="342900" indent="-342900"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How much did William learn from the Domedsay book?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178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FFA5A-9EBA-587F-BB69-DD4F7F22F9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CCF92-DB1B-01D2-2F52-CF4B6127C8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50" y="0"/>
            <a:ext cx="5829300" cy="548747"/>
          </a:xfrm>
        </p:spPr>
        <p:txBody>
          <a:bodyPr>
            <a:normAutofit/>
          </a:bodyPr>
          <a:lstStyle/>
          <a:p>
            <a:r>
              <a:rPr lang="en-GB" sz="1400" b="1" u="sng" dirty="0"/>
              <a:t>Key Terms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2FC892D-10FC-0E8E-0553-BBF09CCCDC8E}"/>
              </a:ext>
            </a:extLst>
          </p:cNvPr>
          <p:cNvSpPr/>
          <p:nvPr/>
        </p:nvSpPr>
        <p:spPr>
          <a:xfrm>
            <a:off x="228600" y="6119342"/>
            <a:ext cx="6438900" cy="3617324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b="1" u="sng" dirty="0">
              <a:solidFill>
                <a:schemeClr val="tx1"/>
              </a:solidFill>
            </a:endParaRPr>
          </a:p>
          <a:p>
            <a:endParaRPr lang="en-GB" sz="1400" b="1" u="sng" dirty="0">
              <a:solidFill>
                <a:schemeClr val="tx1"/>
              </a:solidFill>
            </a:endParaRPr>
          </a:p>
          <a:p>
            <a:r>
              <a:rPr lang="en-GB" sz="1400" b="1" dirty="0">
                <a:solidFill>
                  <a:schemeClr val="tx1"/>
                </a:solidFill>
              </a:rPr>
              <a:t>Extension Tasks.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What examples of surviving Square Keep castles can you find in England and Wales today?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Research your own town in the Domesday Book. How has it changed and why?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Build your own Motte and Bailey castle.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Useful further reading includes: </a:t>
            </a:r>
            <a:r>
              <a:rPr lang="en-GB" sz="1400" b="1" dirty="0">
                <a:solidFill>
                  <a:schemeClr val="tx1"/>
                </a:solidFill>
              </a:rPr>
              <a:t>The Norman Conquest by Marc Morris: </a:t>
            </a:r>
            <a:r>
              <a:rPr lang="en-GB" sz="1400" dirty="0">
                <a:solidFill>
                  <a:schemeClr val="tx1"/>
                </a:solidFill>
              </a:rPr>
              <a:t>Campaigns of the Norman Conquest by Matthew Bennett; William the Conqueror’s Subjugation of England by Teresa Cole.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5Numerous videos on YouTube, including Life after the Norman Conquest by BBC Teach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Undertake further research into the Normans looking at their empire in Southern Italy and Sicily.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chemeClr val="tx1"/>
                </a:solidFill>
              </a:rPr>
              <a:t>Attend the History Society. </a:t>
            </a:r>
          </a:p>
          <a:p>
            <a:pPr lvl="1"/>
            <a:endParaRPr lang="en-GB" sz="1400" dirty="0">
              <a:solidFill>
                <a:schemeClr val="tx1"/>
              </a:solidFill>
            </a:endParaRPr>
          </a:p>
          <a:p>
            <a:pPr algn="ctr"/>
            <a:endParaRPr lang="en-GB" sz="1400" b="1" u="sng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26B93F6-F1CC-E8A5-1194-CDC1D621F6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372150"/>
              </p:ext>
            </p:extLst>
          </p:nvPr>
        </p:nvGraphicFramePr>
        <p:xfrm>
          <a:off x="500062" y="667339"/>
          <a:ext cx="5843588" cy="53334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072">
                  <a:extLst>
                    <a:ext uri="{9D8B030D-6E8A-4147-A177-3AD203B41FA5}">
                      <a16:colId xmlns:a16="http://schemas.microsoft.com/office/drawing/2014/main" val="1736836681"/>
                    </a:ext>
                  </a:extLst>
                </a:gridCol>
                <a:gridCol w="4091516">
                  <a:extLst>
                    <a:ext uri="{9D8B030D-6E8A-4147-A177-3AD203B41FA5}">
                      <a16:colId xmlns:a16="http://schemas.microsoft.com/office/drawing/2014/main" val="2930458772"/>
                    </a:ext>
                  </a:extLst>
                </a:gridCol>
              </a:tblGrid>
              <a:tr h="318499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Term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8956967"/>
                  </a:ext>
                </a:extLst>
              </a:tr>
              <a:tr h="656703">
                <a:tc>
                  <a:txBody>
                    <a:bodyPr/>
                    <a:lstStyle/>
                    <a:p>
                      <a:r>
                        <a:rPr lang="en-GB" sz="1200" b="1" dirty="0"/>
                        <a:t>Hierarchy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system in which members of an organisation or society are ranked according to relative status or authority.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428948"/>
                  </a:ext>
                </a:extLst>
              </a:tr>
              <a:tr h="572613">
                <a:tc>
                  <a:txBody>
                    <a:bodyPr/>
                    <a:lstStyle/>
                    <a:p>
                      <a:r>
                        <a:rPr lang="en-GB" sz="1200" b="1" dirty="0"/>
                        <a:t>Tenants in Chief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nobles or landowners who under the feudal system were ‘ renting ‘ the land in return for loyalty and service.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9721770"/>
                  </a:ext>
                </a:extLst>
              </a:tr>
              <a:tr h="609957">
                <a:tc>
                  <a:txBody>
                    <a:bodyPr/>
                    <a:lstStyle/>
                    <a:p>
                      <a:r>
                        <a:rPr lang="en-GB" sz="1200" b="1" dirty="0"/>
                        <a:t>Knights/ Undertenants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Those who ‘ rented ‘ land from the nobles in return  for 40 days military service.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299882"/>
                  </a:ext>
                </a:extLst>
              </a:tr>
              <a:tr h="69395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/>
                        <a:t>Palisade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fence surrounding the bailey ( the enclosure off a motte and bailey castle)). It provided a barrier or barricade against Saxon rebels.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3575383"/>
                  </a:ext>
                </a:extLst>
              </a:tr>
              <a:tr h="524838">
                <a:tc>
                  <a:txBody>
                    <a:bodyPr/>
                    <a:lstStyle/>
                    <a:p>
                      <a:r>
                        <a:rPr lang="en-GB" sz="1200" dirty="0"/>
                        <a:t>Machicolations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parapet (walkway) on top of the castle walls which provided extra holes to throw heavy objects on Saxon rebels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052804"/>
                  </a:ext>
                </a:extLst>
              </a:tr>
              <a:tr h="892231">
                <a:tc>
                  <a:txBody>
                    <a:bodyPr/>
                    <a:lstStyle/>
                    <a:p>
                      <a:r>
                        <a:rPr lang="en-GB" sz="1200" b="1" dirty="0"/>
                        <a:t>Barbican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/>
                        <a:t>A separate building outside the castle, often placed outside the gatehouse to make it more difficult to approach the entrance. </a:t>
                      </a:r>
                      <a:endParaRPr lang="en-US" sz="1200" b="0" dirty="0"/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0906870"/>
                  </a:ext>
                </a:extLst>
              </a:tr>
              <a:tr h="693958">
                <a:tc>
                  <a:txBody>
                    <a:bodyPr/>
                    <a:lstStyle/>
                    <a:p>
                      <a:r>
                        <a:rPr lang="en-GB" sz="1200" b="1" dirty="0"/>
                        <a:t>Portcullis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/>
                        <a:t>A strong, heavy iron gate that could be opened and closed by chains and helped defenders shoot out at the attackers. </a:t>
                      </a:r>
                    </a:p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243411"/>
                  </a:ext>
                </a:extLst>
              </a:tr>
              <a:tr h="370654">
                <a:tc>
                  <a:txBody>
                    <a:bodyPr/>
                    <a:lstStyle/>
                    <a:p>
                      <a:r>
                        <a:rPr lang="en-GB" sz="1200" b="1" dirty="0"/>
                        <a:t>Serf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An unfree peasant in the Middle Ages (A slave)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95514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333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881DD372CD9B478C0E9D66AA310873" ma:contentTypeVersion="15" ma:contentTypeDescription="Create a new document." ma:contentTypeScope="" ma:versionID="40a7e662aae5da4bc10135715c5c78db">
  <xsd:schema xmlns:xsd="http://www.w3.org/2001/XMLSchema" xmlns:xs="http://www.w3.org/2001/XMLSchema" xmlns:p="http://schemas.microsoft.com/office/2006/metadata/properties" xmlns:ns2="3762d81a-201c-4c48-8238-be7e6fef0af8" xmlns:ns3="9fb69a6e-f3b3-4e46-9078-cfe226dd5f4f" targetNamespace="http://schemas.microsoft.com/office/2006/metadata/properties" ma:root="true" ma:fieldsID="de2de8940b173b581f7d07ed04d66f36" ns2:_="" ns3:_="">
    <xsd:import namespace="3762d81a-201c-4c48-8238-be7e6fef0af8"/>
    <xsd:import namespace="9fb69a6e-f3b3-4e46-9078-cfe226dd5f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2d81a-201c-4c48-8238-be7e6fef0a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b69a6e-f3b3-4e46-9078-cfe226dd5f4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d2fd397-8bc6-488f-ac9a-acd3de634782}" ma:internalName="TaxCatchAll" ma:showField="CatchAllData" ma:web="9fb69a6e-f3b3-4e46-9078-cfe226dd5f4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fb69a6e-f3b3-4e46-9078-cfe226dd5f4f" xsi:nil="true"/>
    <lcf76f155ced4ddcb4097134ff3c332f xmlns="3762d81a-201c-4c48-8238-be7e6fef0af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D8B0E81-EF83-4359-A39F-583AB75DF7C2}"/>
</file>

<file path=customXml/itemProps2.xml><?xml version="1.0" encoding="utf-8"?>
<ds:datastoreItem xmlns:ds="http://schemas.openxmlformats.org/officeDocument/2006/customXml" ds:itemID="{840B8C4C-85E7-4E13-8ADC-11C3451D634C}"/>
</file>

<file path=customXml/itemProps3.xml><?xml version="1.0" encoding="utf-8"?>
<ds:datastoreItem xmlns:ds="http://schemas.openxmlformats.org/officeDocument/2006/customXml" ds:itemID="{E707BA52-835F-4AFD-B187-3A4BC1A2143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</TotalTime>
  <Words>846</Words>
  <Application>Microsoft Office PowerPoint</Application>
  <PresentationFormat>A4 Paper (210x297 mm)</PresentationFormat>
  <Paragraphs>72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Year 7 History Knowledge Organiser Unit 4 </vt:lpstr>
      <vt:lpstr>Key Terms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 Unit 4.1 – Monetary Policy</dc:title>
  <dc:creator>Mr M Bancroft (St Ambrose College)</dc:creator>
  <cp:lastModifiedBy>Mrs G Scott (St Ambrose College)</cp:lastModifiedBy>
  <cp:revision>57</cp:revision>
  <cp:lastPrinted>2025-02-26T12:03:02Z</cp:lastPrinted>
  <dcterms:created xsi:type="dcterms:W3CDTF">2024-01-23T16:37:39Z</dcterms:created>
  <dcterms:modified xsi:type="dcterms:W3CDTF">2025-02-26T12:45:36Z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0x010100E3881DD372CD9B478C0E9D66AA310873</vt:lpwstr>
  </property>
</Properties>
</file>